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8" r:id="rId3"/>
    <p:sldId id="283" r:id="rId4"/>
    <p:sldId id="312" r:id="rId5"/>
    <p:sldId id="330" r:id="rId6"/>
    <p:sldId id="341" r:id="rId7"/>
    <p:sldId id="331" r:id="rId8"/>
    <p:sldId id="317" r:id="rId9"/>
    <p:sldId id="342" r:id="rId10"/>
    <p:sldId id="343" r:id="rId11"/>
    <p:sldId id="345" r:id="rId12"/>
    <p:sldId id="347" r:id="rId13"/>
    <p:sldId id="336" r:id="rId14"/>
    <p:sldId id="346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73B0"/>
    <a:srgbClr val="FCF5D3"/>
    <a:srgbClr val="F4F7E0"/>
    <a:srgbClr val="254061"/>
    <a:srgbClr val="A58469"/>
    <a:srgbClr val="F05120"/>
    <a:srgbClr val="005C4A"/>
    <a:srgbClr val="EFCACA"/>
    <a:srgbClr val="579488"/>
    <a:srgbClr val="9DD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4" autoAdjust="0"/>
    <p:restoredTop sz="96331" autoAdjust="0"/>
  </p:normalViewPr>
  <p:slideViewPr>
    <p:cSldViewPr>
      <p:cViewPr varScale="1">
        <p:scale>
          <a:sx n="94" d="100"/>
          <a:sy n="94" d="100"/>
        </p:scale>
        <p:origin x="-91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4/28/2023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9.emf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99908" y="2977351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299513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837231F-15A1-40FC-A7B3-5A1A4C47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53" b="1896"/>
          <a:stretch/>
        </p:blipFill>
        <p:spPr>
          <a:xfrm>
            <a:off x="1238251" y="971550"/>
            <a:ext cx="2190750" cy="29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xmlns="" id="{E8A9EE0A-8302-4AD6-A657-19681E07F7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6989539"/>
                  </p:ext>
                </p:extLst>
              </p:nvPr>
            </p:nvGraphicFramePr>
            <p:xfrm>
              <a:off x="3657600" y="2723637"/>
              <a:ext cx="762000" cy="70588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62000">
                      <a:extLst>
                        <a:ext uri="{9D8B030D-6E8A-4147-A177-3AD203B41FA5}">
                          <a16:colId xmlns:a16="http://schemas.microsoft.com/office/drawing/2014/main" xmlns="" val="1618725763"/>
                        </a:ext>
                      </a:extLst>
                    </a:gridCol>
                  </a:tblGrid>
                  <a:tr h="3035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14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040828921"/>
                      </a:ext>
                    </a:extLst>
                  </a:tr>
                  <a:tr h="40108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2)</a:t>
                          </a:r>
                          <a:endParaRPr lang="en-US" sz="14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4293298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E8A9EE0A-8302-4AD6-A657-19681E07F7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6989539"/>
                  </p:ext>
                </p:extLst>
              </p:nvPr>
            </p:nvGraphicFramePr>
            <p:xfrm>
              <a:off x="3657600" y="2723637"/>
              <a:ext cx="762000" cy="70588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62000">
                      <a:extLst>
                        <a:ext uri="{9D8B030D-6E8A-4147-A177-3AD203B41FA5}">
                          <a16:colId xmlns:a16="http://schemas.microsoft.com/office/drawing/2014/main" val="161872576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1600" t="-3922" r="-1600" b="-1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0828921"/>
                      </a:ext>
                    </a:extLst>
                  </a:tr>
                  <a:tr h="4010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1600" t="-80303" r="-1600" b="-15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9329833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738DC0B-43FA-4F38-9281-FC810810A6D0}"/>
              </a:ext>
            </a:extLst>
          </p:cNvPr>
          <p:cNvGrpSpPr/>
          <p:nvPr/>
        </p:nvGrpSpPr>
        <p:grpSpPr>
          <a:xfrm>
            <a:off x="990600" y="2190237"/>
            <a:ext cx="7848600" cy="2535246"/>
            <a:chOff x="609600" y="953999"/>
            <a:chExt cx="7848600" cy="253524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C430F707-D937-4619-AB3F-521564ACD399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2190750"/>
              <a:ext cx="1905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37C26803-3E33-4C92-A619-615A3C1C6688}"/>
                </a:ext>
              </a:extLst>
            </p:cNvPr>
            <p:cNvGrpSpPr/>
            <p:nvPr/>
          </p:nvGrpSpPr>
          <p:grpSpPr>
            <a:xfrm>
              <a:off x="609600" y="953999"/>
              <a:ext cx="7848600" cy="2535246"/>
              <a:chOff x="609600" y="953999"/>
              <a:chExt cx="7848600" cy="253524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xmlns="" id="{E355282B-8A47-4E1B-9182-0967907CBC44}"/>
                      </a:ext>
                    </a:extLst>
                  </p:cNvPr>
                  <p:cNvSpPr/>
                  <p:nvPr/>
                </p:nvSpPr>
                <p:spPr>
                  <a:xfrm>
                    <a:off x="609600" y="953999"/>
                    <a:ext cx="7848600" cy="253524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Terlebih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dahulu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lakukan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eliminasi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pada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variabel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x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sebagai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berikut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3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oMath>
                    </a14:m>
                    <a:r>
                      <a:rPr lang="en-US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10</a:t>
                    </a:r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 </m:t>
                        </m:r>
                      </m:oMath>
                    </a14:m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15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5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		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10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x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8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oMath>
                    </a14:m>
                    <a:endPara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sz="1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		            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23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46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				y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 	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didapat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nilai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2.	</a:t>
                    </a:r>
                  </a:p>
                </p:txBody>
              </p:sp>
            </mc:Choice>
            <mc:Fallback xmlns=""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E355282B-8A47-4E1B-9182-0967907CBC4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9600" y="953999"/>
                    <a:ext cx="7848600" cy="253524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699" b="-120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xmlns="" id="{F85F8FC7-9D0D-4B76-9B73-7DBA6D82E3BE}"/>
                      </a:ext>
                    </a:extLst>
                  </p:cNvPr>
                  <p:cNvSpPr/>
                  <p:nvPr/>
                </p:nvSpPr>
                <p:spPr>
                  <a:xfrm>
                    <a:off x="6172200" y="2006084"/>
                    <a:ext cx="4106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F85F8FC7-9D0D-4B76-9B73-7DBA6D82E3B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72200" y="2006084"/>
                    <a:ext cx="410690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E04AA1D-7CF2-4A96-AA71-02A49F65BE2F}"/>
              </a:ext>
            </a:extLst>
          </p:cNvPr>
          <p:cNvGrpSpPr/>
          <p:nvPr/>
        </p:nvGrpSpPr>
        <p:grpSpPr>
          <a:xfrm>
            <a:off x="304800" y="228611"/>
            <a:ext cx="2402700" cy="609176"/>
            <a:chOff x="440388" y="1377333"/>
            <a:chExt cx="6080764" cy="5451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D28B24EB-1A3F-4C9B-AC14-4D8E68B50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388" y="1377333"/>
              <a:ext cx="5945442" cy="545166"/>
            </a:xfrm>
            <a:prstGeom prst="rect">
              <a:avLst/>
            </a:prstGeom>
          </p:spPr>
        </p:pic>
        <p:sp>
          <p:nvSpPr>
            <p:cNvPr id="19" name="TextBox 5">
              <a:extLst>
                <a:ext uri="{FF2B5EF4-FFF2-40B4-BE49-F238E27FC236}">
                  <a16:creationId xmlns:a16="http://schemas.microsoft.com/office/drawing/2014/main" xmlns="" id="{4C45A2F4-1F50-4447-AF1A-48156FDBB8A9}"/>
                </a:ext>
              </a:extLst>
            </p:cNvPr>
            <p:cNvSpPr txBox="1"/>
            <p:nvPr/>
          </p:nvSpPr>
          <p:spPr>
            <a:xfrm>
              <a:off x="440388" y="1454138"/>
              <a:ext cx="6080764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Metode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Eliminasi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B337F7D1-860B-42B8-AB84-8BA3456A0D12}"/>
                  </a:ext>
                </a:extLst>
              </p:cNvPr>
              <p:cNvSpPr/>
              <p:nvPr/>
            </p:nvSpPr>
            <p:spPr>
              <a:xfrm>
                <a:off x="376315" y="785682"/>
                <a:ext cx="6371885" cy="1288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Perhatikan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 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337F7D1-860B-42B8-AB84-8BA3456A0D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15" y="785682"/>
                <a:ext cx="6371885" cy="1288751"/>
              </a:xfrm>
              <a:prstGeom prst="rect">
                <a:avLst/>
              </a:prstGeom>
              <a:blipFill>
                <a:blip r:embed="rId6"/>
                <a:stretch>
                  <a:fillRect l="-574" b="-33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6449839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xmlns="" id="{E8A9EE0A-8302-4AD6-A657-19681E07F7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7187129"/>
                  </p:ext>
                </p:extLst>
              </p:nvPr>
            </p:nvGraphicFramePr>
            <p:xfrm>
              <a:off x="2895601" y="1058857"/>
              <a:ext cx="533399" cy="70588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33399">
                      <a:extLst>
                        <a:ext uri="{9D8B030D-6E8A-4147-A177-3AD203B41FA5}">
                          <a16:colId xmlns:a16="http://schemas.microsoft.com/office/drawing/2014/main" xmlns="" val="1618725763"/>
                        </a:ext>
                      </a:extLst>
                    </a:gridCol>
                  </a:tblGrid>
                  <a:tr h="3035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4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040828921"/>
                      </a:ext>
                    </a:extLst>
                  </a:tr>
                  <a:tr h="40108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4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4293298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E8A9EE0A-8302-4AD6-A657-19681E07F7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7187129"/>
                  </p:ext>
                </p:extLst>
              </p:nvPr>
            </p:nvGraphicFramePr>
            <p:xfrm>
              <a:off x="2895601" y="1058857"/>
              <a:ext cx="533399" cy="70588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33399">
                      <a:extLst>
                        <a:ext uri="{9D8B030D-6E8A-4147-A177-3AD203B41FA5}">
                          <a16:colId xmlns:a16="http://schemas.microsoft.com/office/drawing/2014/main" val="161872576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2273" t="-3922" r="-1136" b="-1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0828921"/>
                      </a:ext>
                    </a:extLst>
                  </a:tr>
                  <a:tr h="4010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2273" t="-80303" r="-1136" b="-15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9329833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738DC0B-43FA-4F38-9281-FC810810A6D0}"/>
              </a:ext>
            </a:extLst>
          </p:cNvPr>
          <p:cNvGrpSpPr/>
          <p:nvPr/>
        </p:nvGrpSpPr>
        <p:grpSpPr>
          <a:xfrm>
            <a:off x="152400" y="147955"/>
            <a:ext cx="7848600" cy="3273910"/>
            <a:chOff x="533400" y="937732"/>
            <a:chExt cx="7848600" cy="327391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C430F707-D937-4619-AB3F-521564ACD399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2586524"/>
              <a:ext cx="1905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37C26803-3E33-4C92-A619-615A3C1C6688}"/>
                </a:ext>
              </a:extLst>
            </p:cNvPr>
            <p:cNvGrpSpPr/>
            <p:nvPr/>
          </p:nvGrpSpPr>
          <p:grpSpPr>
            <a:xfrm>
              <a:off x="533400" y="937732"/>
              <a:ext cx="7848600" cy="3273910"/>
              <a:chOff x="533400" y="937732"/>
              <a:chExt cx="7848600" cy="327391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xmlns="" id="{E355282B-8A47-4E1B-9182-0967907CBC44}"/>
                      </a:ext>
                    </a:extLst>
                  </p:cNvPr>
                  <p:cNvSpPr/>
                  <p:nvPr/>
                </p:nvSpPr>
                <p:spPr>
                  <a:xfrm>
                    <a:off x="533400" y="937732"/>
                    <a:ext cx="7848600" cy="32739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Dengan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cara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yang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sama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lakukan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eliminasi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pada variable </a:t>
                    </a:r>
                    <a:r>
                      <a:rPr lang="en-US" sz="1600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sebagai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berikut</a:t>
                    </a: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  <a:p>
                    <a:pPr>
                      <a:lnSpc>
                        <a:spcPct val="150000"/>
                      </a:lnSpc>
                    </a:pPr>
                    <a:endPara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sz="16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3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oMath>
                    </a14:m>
                    <a:r>
                      <a:rPr lang="en-US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8</a:t>
                    </a:r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 </m:t>
                        </m:r>
                      </m:oMath>
                    </a14:m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12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   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5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4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		15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oMath>
                    </a14:m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 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oMath>
                    </a14:m>
                    <a:endPara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en-US" sz="1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		            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23</a:t>
                    </a: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x 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46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				x   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 	</a:t>
                    </a: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			</a:t>
                    </a:r>
                    <a:endParaRPr lang="en-US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:r>
                      <a:rPr lang="en-US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Jadi</a:t>
                    </a: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didapat</a:t>
                    </a: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nilai</a:t>
                    </a: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x</a:t>
                    </a: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dan </a:t>
                    </a:r>
                    <a: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 </a:t>
                    </a:r>
                    <a:r>
                      <a:rPr lang="en-US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adalah</a:t>
                    </a: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2.</a:t>
                    </a:r>
                    <a:endPara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E355282B-8A47-4E1B-9182-0967907CBC4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3400" y="937732"/>
                    <a:ext cx="7848600" cy="327391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388" b="-37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xmlns="" id="{F85F8FC7-9D0D-4B76-9B73-7DBA6D82E3BE}"/>
                      </a:ext>
                    </a:extLst>
                  </p:cNvPr>
                  <p:cNvSpPr/>
                  <p:nvPr/>
                </p:nvSpPr>
                <p:spPr>
                  <a:xfrm>
                    <a:off x="6172200" y="2352954"/>
                    <a:ext cx="4106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F85F8FC7-9D0D-4B76-9B73-7DBA6D82E3B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72200" y="2352954"/>
                    <a:ext cx="410690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321CA24-0F1E-44ED-A3F0-4459BFA4745A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6E38A4AF-349C-4FCB-A265-5B1DF3B0E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3E740656-7AE5-4D76-A4DB-AC5235D49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9556999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152400" y="249990"/>
            <a:ext cx="8001000" cy="1407387"/>
            <a:chOff x="152399" y="219573"/>
            <a:chExt cx="4478005" cy="140738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409976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4.5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Menyelesaikan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Masalah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yang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Berkaitan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dengan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SPLDV</a:t>
              </a: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D087124-2D3E-4D52-B01D-FA52FBD1F4BD}"/>
              </a:ext>
            </a:extLst>
          </p:cNvPr>
          <p:cNvSpPr txBox="1"/>
          <p:nvPr/>
        </p:nvSpPr>
        <p:spPr>
          <a:xfrm>
            <a:off x="838200" y="1912582"/>
            <a:ext cx="7924800" cy="3002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Misalakan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terdapat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Hasil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penjumlahan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kali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kecil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14.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kali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kecil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dikurangi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hasilnya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Tentukan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kedua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Jawab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Misalkan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kecil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x 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y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Snip Single Corner Rectangle 47">
            <a:extLst>
              <a:ext uri="{FF2B5EF4-FFF2-40B4-BE49-F238E27FC236}">
                <a16:creationId xmlns:a16="http://schemas.microsoft.com/office/drawing/2014/main" xmlns="" id="{855174A9-3C90-4116-A084-2D2D7FED66ED}"/>
              </a:ext>
            </a:extLst>
          </p:cNvPr>
          <p:cNvSpPr/>
          <p:nvPr/>
        </p:nvSpPr>
        <p:spPr>
          <a:xfrm>
            <a:off x="242282" y="1428136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571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ED087124-2D3E-4D52-B01D-FA52FBD1F4BD}"/>
                  </a:ext>
                </a:extLst>
              </p:cNvPr>
              <p:cNvSpPr txBox="1"/>
              <p:nvPr/>
            </p:nvSpPr>
            <p:spPr>
              <a:xfrm>
                <a:off x="609600" y="590550"/>
                <a:ext cx="762000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Pernyataan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pertama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kedua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dapat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dituliskan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sebagai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persamaan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berikut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3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	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2)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Jumlahkan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kedua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persamaan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sehingga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diperoleh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5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 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x    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Gantikan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nilia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1) dan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y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5</a:t>
                </a:r>
              </a:p>
              <a:p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5.</a:t>
                </a:r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D087124-2D3E-4D52-B01D-FA52FBD1F4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90550"/>
                <a:ext cx="7620000" cy="3293209"/>
              </a:xfrm>
              <a:prstGeom prst="rect">
                <a:avLst/>
              </a:prstGeom>
              <a:blipFill>
                <a:blip r:embed="rId2"/>
                <a:stretch>
                  <a:fillRect l="-400" b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8212B1A-ACF6-4140-8BED-D8CADE8627B8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4A66DE4C-4E0E-4047-9E5D-141561BAA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7B7CF3F8-68B0-4517-991F-972E5D0F3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99431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443054" y="684081"/>
            <a:ext cx="5316097" cy="1098189"/>
            <a:chOff x="1275547" y="545950"/>
            <a:chExt cx="3462226" cy="868557"/>
          </a:xfrm>
        </p:grpSpPr>
        <p:grpSp>
          <p:nvGrpSpPr>
            <p:cNvPr id="16" name="Group 15"/>
            <p:cNvGrpSpPr/>
            <p:nvPr/>
          </p:nvGrpSpPr>
          <p:grpSpPr>
            <a:xfrm>
              <a:off x="1275547" y="545950"/>
              <a:ext cx="3462226" cy="847147"/>
              <a:chOff x="1275547" y="545950"/>
              <a:chExt cx="3462226" cy="84714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96157" y="545950"/>
                <a:ext cx="3257112" cy="84714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275547" y="638495"/>
                <a:ext cx="3462226" cy="754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SISTEM PERSAMAAN LINEAR DUA VARIABEL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615319" y="566778"/>
              <a:ext cx="37951" cy="847729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4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578612"/>
            <a:chOff x="1388493" y="29628"/>
            <a:chExt cx="505711" cy="157861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1"/>
              <a:ext cx="58272" cy="1071119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J:\WFH\Buku Kurikulum 2021\[BUPENA MATEMATIKA SMP]\[KELAS 8]\EDITING\BAB 5 BUPENA SMP KELAS 8\Gambar Bab 5\Muka bab 5_205831605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364" y="1732751"/>
            <a:ext cx="3733800" cy="282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22594" y="35406"/>
            <a:ext cx="5392406" cy="999041"/>
            <a:chOff x="152399" y="219573"/>
            <a:chExt cx="5392406" cy="99904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5392406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56344" y="558859"/>
              <a:ext cx="478451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4.1 Model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untuk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Masalah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Variabel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CD189ED-6436-4358-8CF4-44AAEBC63371}"/>
              </a:ext>
            </a:extLst>
          </p:cNvPr>
          <p:cNvSpPr/>
          <p:nvPr/>
        </p:nvSpPr>
        <p:spPr>
          <a:xfrm>
            <a:off x="347994" y="1212367"/>
            <a:ext cx="75439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menyelesaikan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persamaan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memerlukan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cangkir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gelas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gelas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jeruk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Rp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12.000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cangkir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gerals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jeruk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Rp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30.000</a:t>
            </a: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6417518-4D2C-4EDD-9F5B-13999303290B}"/>
              </a:ext>
            </a:extLst>
          </p:cNvPr>
          <p:cNvGrpSpPr/>
          <p:nvPr/>
        </p:nvGrpSpPr>
        <p:grpSpPr>
          <a:xfrm>
            <a:off x="1084971" y="2444948"/>
            <a:ext cx="1864921" cy="808298"/>
            <a:chOff x="1868879" y="1668459"/>
            <a:chExt cx="1864921" cy="8082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A95F7DFD-F85E-4BD1-9CA3-B193DCF39C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7228" b="13231"/>
            <a:stretch/>
          </p:blipFill>
          <p:spPr>
            <a:xfrm>
              <a:off x="1868879" y="2000249"/>
              <a:ext cx="590731" cy="3810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B00B9D0B-3B61-482A-92FF-6CE168178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5502" y="1668459"/>
              <a:ext cx="808298" cy="80829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469D45F2-879A-4994-BC8F-BFAED43719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7228" b="13231"/>
            <a:stretch/>
          </p:blipFill>
          <p:spPr>
            <a:xfrm>
              <a:off x="2459610" y="2000250"/>
              <a:ext cx="590731" cy="3810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CCC6F2F5-3A52-4C28-9E40-A5A1F2A5ED49}"/>
              </a:ext>
            </a:extLst>
          </p:cNvPr>
          <p:cNvGrpSpPr/>
          <p:nvPr/>
        </p:nvGrpSpPr>
        <p:grpSpPr>
          <a:xfrm>
            <a:off x="3725883" y="2444948"/>
            <a:ext cx="2932020" cy="827887"/>
            <a:chOff x="2179431" y="3261833"/>
            <a:chExt cx="2932020" cy="82788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xmlns="" id="{0D963C94-660A-40B7-AE77-DD8E1FEE9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0203" y="3281422"/>
              <a:ext cx="808298" cy="808298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748D479E-0845-4F6F-9C71-59C14C7B9286}"/>
                </a:ext>
              </a:extLst>
            </p:cNvPr>
            <p:cNvGrpSpPr/>
            <p:nvPr/>
          </p:nvGrpSpPr>
          <p:grpSpPr>
            <a:xfrm>
              <a:off x="2179431" y="3261833"/>
              <a:ext cx="2932020" cy="827887"/>
              <a:chOff x="2238736" y="3233036"/>
              <a:chExt cx="2932020" cy="827887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FF41310A-DD91-462F-A698-BB9024C27437}"/>
                  </a:ext>
                </a:extLst>
              </p:cNvPr>
              <p:cNvGrpSpPr/>
              <p:nvPr/>
            </p:nvGrpSpPr>
            <p:grpSpPr>
              <a:xfrm>
                <a:off x="2238736" y="3233036"/>
                <a:ext cx="2599444" cy="827887"/>
                <a:chOff x="2238736" y="3233036"/>
                <a:chExt cx="2599444" cy="827887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xmlns="" id="{F5D11717-1843-40A1-8F33-43F87D2F2299}"/>
                    </a:ext>
                  </a:extLst>
                </p:cNvPr>
                <p:cNvGrpSpPr/>
                <p:nvPr/>
              </p:nvGrpSpPr>
              <p:grpSpPr>
                <a:xfrm>
                  <a:off x="2238736" y="3233036"/>
                  <a:ext cx="1864921" cy="808298"/>
                  <a:chOff x="1868879" y="1668459"/>
                  <a:chExt cx="1864921" cy="808298"/>
                </a:xfrm>
              </p:grpSpPr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xmlns="" id="{B3575D43-CEB9-4795-8564-3A5083EB50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r="17228" b="13231"/>
                  <a:stretch/>
                </p:blipFill>
                <p:spPr>
                  <a:xfrm>
                    <a:off x="1868879" y="2000249"/>
                    <a:ext cx="590731" cy="381000"/>
                  </a:xfrm>
                  <a:prstGeom prst="rect">
                    <a:avLst/>
                  </a:prstGeom>
                </p:spPr>
              </p:pic>
              <p:pic>
                <p:nvPicPr>
                  <p:cNvPr id="35" name="Picture 34">
                    <a:extLst>
                      <a:ext uri="{FF2B5EF4-FFF2-40B4-BE49-F238E27FC236}">
                        <a16:creationId xmlns:a16="http://schemas.microsoft.com/office/drawing/2014/main" xmlns="" id="{E3314D78-F465-4088-9555-C1FB304194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ackgroundRemoval t="10000" b="90000" l="10000" r="9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925502" y="1668459"/>
                    <a:ext cx="808298" cy="808298"/>
                  </a:xfrm>
                  <a:prstGeom prst="rect">
                    <a:avLst/>
                  </a:prstGeom>
                </p:spPr>
              </p:pic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xmlns="" id="{7AFD0426-F68F-4EA7-80C6-0457A61DF93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r="17228" b="13231"/>
                  <a:stretch/>
                </p:blipFill>
                <p:spPr>
                  <a:xfrm>
                    <a:off x="2459610" y="2000250"/>
                    <a:ext cx="590731" cy="381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xmlns="" id="{90E02CE8-E094-428D-8C88-E5D435B3D0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10000" b="90000" l="10000" r="9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29882" y="3252625"/>
                  <a:ext cx="808298" cy="808298"/>
                </a:xfrm>
                <a:prstGeom prst="rect">
                  <a:avLst/>
                </a:prstGeom>
              </p:spPr>
            </p:pic>
          </p:grp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xmlns="" id="{8A1C03F4-01DF-4BE0-A9F2-87EC492173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2458" y="3252625"/>
                <a:ext cx="808298" cy="808298"/>
              </a:xfrm>
              <a:prstGeom prst="rect">
                <a:avLst/>
              </a:prstGeom>
            </p:spPr>
          </p:pic>
        </p:grp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41099D0E-578E-4834-BA97-1C19C6A491A7}"/>
              </a:ext>
            </a:extLst>
          </p:cNvPr>
          <p:cNvSpPr/>
          <p:nvPr/>
        </p:nvSpPr>
        <p:spPr>
          <a:xfrm>
            <a:off x="1752600" y="3469468"/>
            <a:ext cx="594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Menggunkana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selesaikan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masalah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gelas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jeruk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cangkir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04800" y="193093"/>
            <a:ext cx="6002005" cy="1077857"/>
            <a:chOff x="152399" y="219573"/>
            <a:chExt cx="6727953" cy="107785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6727953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08540" y="558766"/>
              <a:ext cx="568657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Persamaan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Liner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dengan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Variabel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509280" y="1354607"/>
                <a:ext cx="7780234" cy="940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Diketahui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persamaan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4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=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0,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=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0,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=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tabel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80" y="1354607"/>
                <a:ext cx="7780234" cy="940066"/>
              </a:xfrm>
              <a:prstGeom prst="rect">
                <a:avLst/>
              </a:prstGeom>
              <a:blipFill>
                <a:blip r:embed="rId3"/>
                <a:stretch>
                  <a:fillRect l="-470"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4">
                <a:extLst>
                  <a:ext uri="{FF2B5EF4-FFF2-40B4-BE49-F238E27FC236}">
                    <a16:creationId xmlns:a16="http://schemas.microsoft.com/office/drawing/2014/main" xmlns="" id="{039AEA02-AA1C-47B9-A3C3-C76E9A7334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44490"/>
                  </p:ext>
                </p:extLst>
              </p:nvPr>
            </p:nvGraphicFramePr>
            <p:xfrm>
              <a:off x="1752600" y="2736894"/>
              <a:ext cx="3734095" cy="8630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003">
                      <a:extLst>
                        <a:ext uri="{9D8B030D-6E8A-4147-A177-3AD203B41FA5}">
                          <a16:colId xmlns:a16="http://schemas.microsoft.com/office/drawing/2014/main" xmlns="" val="43869809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686067172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134716873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4105600391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310112028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111167064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19555026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i="1" dirty="0"/>
                            <a:t>x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4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532255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i="1" dirty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i="1" smtClean="0"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i="1" smtClean="0"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i="1" smtClean="0"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i="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f>
                                  <m:fPr>
                                    <m:ctrlPr>
                                      <a:rPr lang="en-US" sz="1400" i="1" smtClean="0"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5637577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4">
                <a:extLst>
                  <a:ext uri="{FF2B5EF4-FFF2-40B4-BE49-F238E27FC236}">
                    <a16:creationId xmlns:a16="http://schemas.microsoft.com/office/drawing/2014/main" id="{039AEA02-AA1C-47B9-A3C3-C76E9A7334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44490"/>
                  </p:ext>
                </p:extLst>
              </p:nvPr>
            </p:nvGraphicFramePr>
            <p:xfrm>
              <a:off x="1752600" y="2736894"/>
              <a:ext cx="3734095" cy="8630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003">
                      <a:extLst>
                        <a:ext uri="{9D8B030D-6E8A-4147-A177-3AD203B41FA5}">
                          <a16:colId xmlns:a16="http://schemas.microsoft.com/office/drawing/2014/main" val="43869809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686067172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134716873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4105600391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310112028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111167064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19555026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i="1" dirty="0"/>
                            <a:t>x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4725" t="-8197" r="-505495" b="-1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2826" t="-8197" r="-400000" b="-1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5824" t="-8197" r="-304396" b="-1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75824" t="-8197" r="-204396" b="-1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225578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i="1" dirty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2826" t="-80488" r="-400000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5824" t="-80488" r="-304396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75824" t="-80488" r="-104396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75824" t="-80488" r="-4396" b="-24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757784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2F4D65D8-C6B4-4290-8693-D1BEDC79F1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72394"/>
              </p:ext>
            </p:extLst>
          </p:nvPr>
        </p:nvGraphicFramePr>
        <p:xfrm>
          <a:off x="5486695" y="2732131"/>
          <a:ext cx="2216728" cy="86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xmlns="" val="310074286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xmlns="" val="204586277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xmlns="" val="345860092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xmlns="" val="2704432456"/>
                    </a:ext>
                  </a:extLst>
                </a:gridCol>
              </a:tblGrid>
              <a:tr h="3818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2768290"/>
                  </a:ext>
                </a:extLst>
              </a:tr>
              <a:tr h="4812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4247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2658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A1D91D-167E-4347-A624-B2F22942F0C4}"/>
              </a:ext>
            </a:extLst>
          </p:cNvPr>
          <p:cNvSpPr txBox="1"/>
          <p:nvPr/>
        </p:nvSpPr>
        <p:spPr>
          <a:xfrm>
            <a:off x="381000" y="572243"/>
            <a:ext cx="6047817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Terdapat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banyak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sekali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kemungkinan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memenuhi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persamaan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Namun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ingin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membatasi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jawaban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bulat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saja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jawaban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persamaan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4">
                <a:extLst>
                  <a:ext uri="{FF2B5EF4-FFF2-40B4-BE49-F238E27FC236}">
                    <a16:creationId xmlns:a16="http://schemas.microsoft.com/office/drawing/2014/main" xmlns="" id="{039AEA02-AA1C-47B9-A3C3-C76E9A7334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1881327"/>
                  </p:ext>
                </p:extLst>
              </p:nvPr>
            </p:nvGraphicFramePr>
            <p:xfrm>
              <a:off x="1381535" y="2609850"/>
              <a:ext cx="3734095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003">
                      <a:extLst>
                        <a:ext uri="{9D8B030D-6E8A-4147-A177-3AD203B41FA5}">
                          <a16:colId xmlns:a16="http://schemas.microsoft.com/office/drawing/2014/main" xmlns="" val="43869809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686067172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134716873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4105600391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310112028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111167064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xmlns="" val="19555026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i="1" dirty="0"/>
                            <a:t>x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 . .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532255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i="1" dirty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 . .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 . .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5637577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4">
                <a:extLst>
                  <a:ext uri="{FF2B5EF4-FFF2-40B4-BE49-F238E27FC236}">
                    <a16:creationId xmlns:a16="http://schemas.microsoft.com/office/drawing/2014/main" id="{039AEA02-AA1C-47B9-A3C3-C76E9A7334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1881327"/>
                  </p:ext>
                </p:extLst>
              </p:nvPr>
            </p:nvGraphicFramePr>
            <p:xfrm>
              <a:off x="1381535" y="2609850"/>
              <a:ext cx="3734095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003">
                      <a:extLst>
                        <a:ext uri="{9D8B030D-6E8A-4147-A177-3AD203B41FA5}">
                          <a16:colId xmlns:a16="http://schemas.microsoft.com/office/drawing/2014/main" val="43869809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686067172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134716873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4105600391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3101120288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1111670643"/>
                        </a:ext>
                      </a:extLst>
                    </a:gridCol>
                    <a:gridCol w="554182">
                      <a:extLst>
                        <a:ext uri="{9D8B030D-6E8A-4147-A177-3AD203B41FA5}">
                          <a16:colId xmlns:a16="http://schemas.microsoft.com/office/drawing/2014/main" val="19555026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i="1" dirty="0"/>
                            <a:t>x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4725" t="-8197" r="-50549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 . .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2255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i="1" dirty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 . .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 . .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75778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57502CD-1B27-4F3D-BE0C-400AC5D65B7E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335C6A19-9789-46EB-B4B1-EBFAD7A19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A4CE0616-122C-46E2-95E8-8C6683365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2870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76200" y="199362"/>
            <a:ext cx="6081117" cy="1065176"/>
            <a:chOff x="152399" y="219573"/>
            <a:chExt cx="9719884" cy="10651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9719884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70230" y="546085"/>
              <a:ext cx="820588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4.3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Sistem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Persamaan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Linear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Variabel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CADDD659-7A23-48B3-AB98-4DE188848ECC}"/>
              </a:ext>
            </a:extLst>
          </p:cNvPr>
          <p:cNvGrpSpPr/>
          <p:nvPr/>
        </p:nvGrpSpPr>
        <p:grpSpPr>
          <a:xfrm>
            <a:off x="457200" y="1296288"/>
            <a:ext cx="7467600" cy="1894749"/>
            <a:chOff x="457200" y="1296288"/>
            <a:chExt cx="7467600" cy="18947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xmlns="" id="{C0A1D91D-167E-4347-A624-B2F22942F0C4}"/>
                    </a:ext>
                  </a:extLst>
                </p:cNvPr>
                <p:cNvSpPr txBox="1"/>
                <p:nvPr/>
              </p:nvSpPr>
              <p:spPr>
                <a:xfrm>
                  <a:off x="457200" y="1296288"/>
                  <a:ext cx="7467600" cy="1894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Perhatikan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sistem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linear </a:t>
                  </a: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berikut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sz="16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3</a:t>
                  </a:r>
                  <a:r>
                    <a:rPr lang="en-US" sz="1600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US" sz="16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4                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1)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sz="1600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US" sz="16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4</a:t>
                  </a:r>
                  <a:r>
                    <a:rPr lang="en-US" sz="1600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:r>
                    <a:rPr lang="en-US" sz="16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9                       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2)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Jawaban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persmaan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1) dan 2)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dapat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diselesaikan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dengaan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garis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.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Sementara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itu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jawaban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sistem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persmaaan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merupakan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titik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potong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dari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kedua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garis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0A1D91D-167E-4347-A624-B2F22942F0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" y="1296288"/>
                  <a:ext cx="7467600" cy="1894749"/>
                </a:xfrm>
                <a:prstGeom prst="rect">
                  <a:avLst/>
                </a:prstGeom>
                <a:blipFill>
                  <a:blip r:embed="rId3"/>
                  <a:stretch>
                    <a:fillRect l="-408" r="-408" b="-35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C238B08-48AF-4C93-8003-D9DF87EDCA5A}"/>
                </a:ext>
              </a:extLst>
            </p:cNvPr>
            <p:cNvSpPr/>
            <p:nvPr/>
          </p:nvSpPr>
          <p:spPr>
            <a:xfrm>
              <a:off x="2743200" y="1657350"/>
              <a:ext cx="531041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{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486942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12B1F38C-DBA3-4198-9386-FA97A0D047DB}"/>
              </a:ext>
            </a:extLst>
          </p:cNvPr>
          <p:cNvGrpSpPr/>
          <p:nvPr/>
        </p:nvGrpSpPr>
        <p:grpSpPr>
          <a:xfrm>
            <a:off x="845958" y="461542"/>
            <a:ext cx="5226352" cy="2110208"/>
            <a:chOff x="914400" y="653137"/>
            <a:chExt cx="5226352" cy="211020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BB379758-52C7-4C8F-A044-2F39351D841E}"/>
                </a:ext>
              </a:extLst>
            </p:cNvPr>
            <p:cNvGrpSpPr/>
            <p:nvPr/>
          </p:nvGrpSpPr>
          <p:grpSpPr>
            <a:xfrm>
              <a:off x="914400" y="653137"/>
              <a:ext cx="5226352" cy="2110208"/>
              <a:chOff x="914400" y="653137"/>
              <a:chExt cx="5226352" cy="211020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5F676099-AC0B-4C73-BC88-17B2702CB426}"/>
                  </a:ext>
                </a:extLst>
              </p:cNvPr>
              <p:cNvGrpSpPr/>
              <p:nvPr/>
            </p:nvGrpSpPr>
            <p:grpSpPr>
              <a:xfrm>
                <a:off x="914400" y="653137"/>
                <a:ext cx="5226352" cy="2110208"/>
                <a:chOff x="1163131" y="2410299"/>
                <a:chExt cx="5226352" cy="2110208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xmlns="" id="{9FF15B6F-4338-4E74-8C49-C5F50EF3B905}"/>
                    </a:ext>
                  </a:extLst>
                </p:cNvPr>
                <p:cNvGrpSpPr/>
                <p:nvPr/>
              </p:nvGrpSpPr>
              <p:grpSpPr>
                <a:xfrm>
                  <a:off x="1163131" y="2655192"/>
                  <a:ext cx="4979206" cy="1865315"/>
                  <a:chOff x="993948" y="2019306"/>
                  <a:chExt cx="6711104" cy="2358529"/>
                </a:xfrm>
              </p:grpSpPr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xmlns="" id="{6798F684-B31B-4F5F-9E6C-7B83170581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3948" y="3976923"/>
                    <a:ext cx="6711104" cy="42628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xmlns="" id="{17960551-305F-4DA8-9752-9ADF8AAD02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971799" y="2019306"/>
                    <a:ext cx="12023" cy="2358528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xmlns="" id="{E4B8EB06-44F0-47B8-96A7-60699D29C7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0162" y="2100499"/>
                    <a:ext cx="3244193" cy="227733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xmlns="" id="{D82111A1-6CB4-4AC8-A960-AF0EC1B57BA0}"/>
                      </a:ext>
                    </a:extLst>
                  </p:cNvPr>
                  <p:cNvSpPr/>
                  <p:nvPr/>
                </p:nvSpPr>
                <p:spPr>
                  <a:xfrm>
                    <a:off x="2722211" y="3965338"/>
                    <a:ext cx="261610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endParaRPr lang="en-US" sz="1200" dirty="0"/>
                  </a:p>
                </p:txBody>
              </p: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xmlns="" id="{1B0C77DF-E412-4F5A-B773-34B3A8B276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636687" y="2940640"/>
                    <a:ext cx="20913" cy="1052145"/>
                  </a:xfrm>
                  <a:prstGeom prst="line">
                    <a:avLst/>
                  </a:prstGeom>
                  <a:ln w="1270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xmlns="" id="{3D58030D-A338-4577-8841-D7D14A3C74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71801" y="2966606"/>
                    <a:ext cx="685800" cy="0"/>
                  </a:xfrm>
                  <a:prstGeom prst="line">
                    <a:avLst/>
                  </a:prstGeom>
                  <a:ln w="1270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xmlns="" id="{7EB911DD-76C4-4513-B78E-E6FD5208C608}"/>
                    </a:ext>
                  </a:extLst>
                </p:cNvPr>
                <p:cNvSpPr/>
                <p:nvPr/>
              </p:nvSpPr>
              <p:spPr>
                <a:xfrm>
                  <a:off x="2984875" y="4214453"/>
                  <a:ext cx="184731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200" i="1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xmlns="" id="{9966E34C-0004-4710-A5F2-D7710CA99A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45849" y="4193457"/>
                      <a:ext cx="452368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oMath>
                        </m:oMathPara>
                      </a14:m>
                      <a:endPara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9966E34C-0004-4710-A5F2-D7710CA99A5F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845849" y="4193457"/>
                      <a:ext cx="452368" cy="276999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xmlns="" id="{DC70C85B-EE5A-4BD9-9183-EDCD4DAB1E18}"/>
                    </a:ext>
                  </a:extLst>
                </p:cNvPr>
                <p:cNvSpPr/>
                <p:nvPr/>
              </p:nvSpPr>
              <p:spPr>
                <a:xfrm>
                  <a:off x="2495756" y="2410299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endParaRPr lang="en-US" sz="1200" i="1" dirty="0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xmlns="" id="{76CF48CF-13A5-4E91-A4D3-C1473B09D1EA}"/>
                    </a:ext>
                  </a:extLst>
                </p:cNvPr>
                <p:cNvSpPr/>
                <p:nvPr/>
              </p:nvSpPr>
              <p:spPr>
                <a:xfrm>
                  <a:off x="6110239" y="4051913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X</a:t>
                  </a:r>
                  <a:endParaRPr lang="en-US" sz="1200" i="1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0CFE78A9-8E98-4B16-84D5-8C40FD07374A}"/>
                  </a:ext>
                </a:extLst>
              </p:cNvPr>
              <p:cNvSpPr/>
              <p:nvPr/>
            </p:nvSpPr>
            <p:spPr>
              <a:xfrm>
                <a:off x="2789211" y="2446500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A38E2C36-11D8-42C5-80E9-3D84B34F3B0C}"/>
                  </a:ext>
                </a:extLst>
              </p:cNvPr>
              <p:cNvSpPr/>
              <p:nvPr/>
            </p:nvSpPr>
            <p:spPr>
              <a:xfrm>
                <a:off x="2022197" y="1562567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xmlns="" id="{E02380E8-8261-428C-9D10-3B1F657AE5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57010" y="1367592"/>
                <a:ext cx="3329390" cy="12269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xmlns="" id="{786FC8A4-0779-44F4-9882-EC45F1C134C6}"/>
                  </a:ext>
                </a:extLst>
              </p:cNvPr>
              <p:cNvSpPr/>
              <p:nvPr/>
            </p:nvSpPr>
            <p:spPr>
              <a:xfrm>
                <a:off x="4953000" y="2397172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9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xmlns="" id="{55E6DDED-08C3-482E-96F1-5B794B9E3837}"/>
                      </a:ext>
                    </a:extLst>
                  </p:cNvPr>
                  <p:cNvSpPr/>
                  <p:nvPr/>
                </p:nvSpPr>
                <p:spPr>
                  <a:xfrm rot="19406324">
                    <a:off x="3123634" y="774565"/>
                    <a:ext cx="1008609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1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1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x </a:t>
                    </a:r>
                    <a14:m>
                      <m:oMath xmlns:m="http://schemas.openxmlformats.org/officeDocument/2006/math">
                        <m:r>
                          <a:rPr lang="en-US" sz="1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US" sz="11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1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3</a:t>
                    </a:r>
                    <a:r>
                      <a:rPr lang="en-US" sz="1100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sz="11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= </a:t>
                    </a:r>
                    <a14:m>
                      <m:oMath xmlns:m="http://schemas.openxmlformats.org/officeDocument/2006/math">
                        <m:r>
                          <a:rPr lang="en-US" sz="1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US" sz="11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4 </a:t>
                    </a:r>
                    <a:endParaRPr lang="en-US" sz="1100" dirty="0"/>
                  </a:p>
                </p:txBody>
              </p:sp>
            </mc:Choice>
            <mc:Fallback xmlns=""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55E6DDED-08C3-482E-96F1-5B794B9E383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406324">
                    <a:off x="3123634" y="774565"/>
                    <a:ext cx="1008609" cy="26161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629" b="-29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BC243B23-35DC-423F-AD84-B83A2E747D21}"/>
                  </a:ext>
                </a:extLst>
              </p:cNvPr>
              <p:cNvSpPr/>
              <p:nvPr/>
            </p:nvSpPr>
            <p:spPr>
              <a:xfrm rot="1326593">
                <a:off x="4310087" y="2045681"/>
                <a:ext cx="813043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+ </a:t>
                </a:r>
                <a:r>
                  <a: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11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11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9 </a:t>
                </a:r>
                <a:endParaRPr lang="en-US" sz="1100" dirty="0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A3BDA841-A508-4032-BED6-10BF6E2D2D99}"/>
                </a:ext>
              </a:extLst>
            </p:cNvPr>
            <p:cNvSpPr/>
            <p:nvPr/>
          </p:nvSpPr>
          <p:spPr>
            <a:xfrm>
              <a:off x="2624175" y="1330969"/>
              <a:ext cx="50366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(1, 2)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7F57C73B-ACE1-43D0-A9BB-AD234FFAF510}"/>
              </a:ext>
            </a:extLst>
          </p:cNvPr>
          <p:cNvGrpSpPr/>
          <p:nvPr/>
        </p:nvGrpSpPr>
        <p:grpSpPr>
          <a:xfrm>
            <a:off x="838200" y="2977844"/>
            <a:ext cx="6561114" cy="1704569"/>
            <a:chOff x="1291443" y="2967570"/>
            <a:chExt cx="6561114" cy="170456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xmlns="" id="{83F15F25-6B7D-4874-81A7-B8133A5B3029}"/>
                    </a:ext>
                  </a:extLst>
                </p:cNvPr>
                <p:cNvSpPr/>
                <p:nvPr/>
              </p:nvSpPr>
              <p:spPr>
                <a:xfrm>
                  <a:off x="1291443" y="2967570"/>
                  <a:ext cx="6561114" cy="170456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Secara </a:t>
                  </a:r>
                  <a:r>
                    <a:rPr lang="en-US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umum</a:t>
                  </a: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sistem</a:t>
                  </a: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linear </a:t>
                  </a:r>
                  <a:r>
                    <a:rPr lang="en-US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dinyatakan</a:t>
                  </a: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berikut</a:t>
                  </a:r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ax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by</a:t>
                  </a:r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cx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</m:t>
                      </m:r>
                    </m:oMath>
                  </a14:m>
                  <a:r>
                    <a: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endPara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50000"/>
                    </a:lnSpc>
                  </a:pPr>
                  <a:endPara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83F15F25-6B7D-4874-81A7-B8133A5B302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1443" y="2967570"/>
                  <a:ext cx="6561114" cy="1704569"/>
                </a:xfrm>
                <a:prstGeom prst="rect">
                  <a:avLst/>
                </a:prstGeom>
                <a:blipFill>
                  <a:blip r:embed="rId4"/>
                  <a:stretch>
                    <a:fillRect l="-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5BB755E7-9617-4EC4-BBD4-AD4DFF045E6E}"/>
                </a:ext>
              </a:extLst>
            </p:cNvPr>
            <p:cNvSpPr/>
            <p:nvPr/>
          </p:nvSpPr>
          <p:spPr>
            <a:xfrm>
              <a:off x="3658198" y="3459758"/>
              <a:ext cx="531041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{</a:t>
              </a:r>
              <a:endParaRPr lang="en-US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963034429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54546" y="196562"/>
            <a:ext cx="8686800" cy="1099726"/>
            <a:chOff x="117788" y="185023"/>
            <a:chExt cx="13884737" cy="109972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88" y="185023"/>
              <a:ext cx="13884737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70230" y="546085"/>
              <a:ext cx="1217985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4.4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Metode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Penyelesaian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Sistem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Persamaan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Linear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Variabel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2D286C7-2894-40BD-9109-83B96E0BAA64}"/>
              </a:ext>
            </a:extLst>
          </p:cNvPr>
          <p:cNvGrpSpPr/>
          <p:nvPr/>
        </p:nvGrpSpPr>
        <p:grpSpPr>
          <a:xfrm>
            <a:off x="473870" y="1423307"/>
            <a:ext cx="2174100" cy="609176"/>
            <a:chOff x="440388" y="1377334"/>
            <a:chExt cx="6080764" cy="5451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6836A045-D58B-4810-8209-5155FAD59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388" y="1377334"/>
              <a:ext cx="5945441" cy="545166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xmlns="" id="{B2D43CB0-D0DE-4CBA-88BE-ED4D5D279A2C}"/>
                </a:ext>
              </a:extLst>
            </p:cNvPr>
            <p:cNvSpPr txBox="1"/>
            <p:nvPr/>
          </p:nvSpPr>
          <p:spPr>
            <a:xfrm>
              <a:off x="440388" y="1454138"/>
              <a:ext cx="6080764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Metode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Grafik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EEA04ED-EE9B-4B58-85BF-4D2EF1FF7C5C}"/>
              </a:ext>
            </a:extLst>
          </p:cNvPr>
          <p:cNvGrpSpPr/>
          <p:nvPr/>
        </p:nvGrpSpPr>
        <p:grpSpPr>
          <a:xfrm>
            <a:off x="473869" y="2169668"/>
            <a:ext cx="4669151" cy="1242584"/>
            <a:chOff x="2285999" y="2135124"/>
            <a:chExt cx="4669151" cy="12425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xmlns="" id="{E355282B-8A47-4E1B-9182-0967907CBC44}"/>
                    </a:ext>
                  </a:extLst>
                </p:cNvPr>
                <p:cNvSpPr/>
                <p:nvPr/>
              </p:nvSpPr>
              <p:spPr>
                <a:xfrm>
                  <a:off x="2285999" y="2135124"/>
                  <a:ext cx="4669151" cy="124258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Pada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US" sz="16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sebelumnya</a:t>
                  </a:r>
                  <a:endPara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3</a:t>
                  </a:r>
                  <a:r>
                    <a: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US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4                </a:t>
                  </a:r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1)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US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4</a:t>
                  </a:r>
                  <a:r>
                    <a:rPr lang="en-US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:r>
                    <a:rPr lang="en-US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9                       </a:t>
                  </a:r>
                  <a:r>
                    <a:rPr lang="en-US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2)</a:t>
                  </a:r>
                </a:p>
              </p:txBody>
            </p:sp>
          </mc:Choice>
          <mc:Fallback xmlns="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E355282B-8A47-4E1B-9182-0967907CBC4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5999" y="2135124"/>
                  <a:ext cx="4669151" cy="1242584"/>
                </a:xfrm>
                <a:prstGeom prst="rect">
                  <a:avLst/>
                </a:prstGeom>
                <a:blipFill>
                  <a:blip r:embed="rId4"/>
                  <a:stretch>
                    <a:fillRect l="-783" b="-68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874EFFEC-123E-46E8-BC25-552C10ADB4F3}"/>
                </a:ext>
              </a:extLst>
            </p:cNvPr>
            <p:cNvSpPr/>
            <p:nvPr/>
          </p:nvSpPr>
          <p:spPr>
            <a:xfrm>
              <a:off x="2895600" y="2568146"/>
              <a:ext cx="531041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{</a:t>
              </a:r>
              <a:endParaRPr lang="en-US" sz="4400" dirty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90C5EB1-06ED-4386-8F86-4799ED8984D2}"/>
              </a:ext>
            </a:extLst>
          </p:cNvPr>
          <p:cNvSpPr/>
          <p:nvPr/>
        </p:nvSpPr>
        <p:spPr>
          <a:xfrm>
            <a:off x="1083470" y="3672853"/>
            <a:ext cx="5774530" cy="786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Didapat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grafik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seperti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atas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titk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potongan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merupakan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jawaban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sistem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persamaan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F5CD9FC4-2CDC-45CB-A627-8F353C29A986}"/>
              </a:ext>
            </a:extLst>
          </p:cNvPr>
          <p:cNvGrpSpPr/>
          <p:nvPr/>
        </p:nvGrpSpPr>
        <p:grpSpPr>
          <a:xfrm>
            <a:off x="4815866" y="1509129"/>
            <a:ext cx="3925480" cy="1810450"/>
            <a:chOff x="4815866" y="1509129"/>
            <a:chExt cx="3925480" cy="181045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EBA556B0-597B-452B-9976-020D4BC23DE4}"/>
                </a:ext>
              </a:extLst>
            </p:cNvPr>
            <p:cNvGrpSpPr/>
            <p:nvPr/>
          </p:nvGrpSpPr>
          <p:grpSpPr>
            <a:xfrm>
              <a:off x="4815866" y="1509129"/>
              <a:ext cx="3925480" cy="1810450"/>
              <a:chOff x="4815866" y="2384144"/>
              <a:chExt cx="3925480" cy="181045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xmlns="" id="{D2CCD2AE-4382-4C3E-BB00-948F71A268B4}"/>
                  </a:ext>
                </a:extLst>
              </p:cNvPr>
              <p:cNvGrpSpPr/>
              <p:nvPr/>
            </p:nvGrpSpPr>
            <p:grpSpPr>
              <a:xfrm>
                <a:off x="4815866" y="2384144"/>
                <a:ext cx="3925480" cy="1810450"/>
                <a:chOff x="914400" y="653137"/>
                <a:chExt cx="5226352" cy="2110208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xmlns="" id="{B6D5A2A7-9A4F-43B1-AA7D-42C67BB3365A}"/>
                    </a:ext>
                  </a:extLst>
                </p:cNvPr>
                <p:cNvGrpSpPr/>
                <p:nvPr/>
              </p:nvGrpSpPr>
              <p:grpSpPr>
                <a:xfrm>
                  <a:off x="914400" y="653137"/>
                  <a:ext cx="5226352" cy="2110208"/>
                  <a:chOff x="1163131" y="2410299"/>
                  <a:chExt cx="5226352" cy="2110208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xmlns="" id="{ADD5FB57-7276-4D7D-B761-68386B30F21B}"/>
                      </a:ext>
                    </a:extLst>
                  </p:cNvPr>
                  <p:cNvGrpSpPr/>
                  <p:nvPr/>
                </p:nvGrpSpPr>
                <p:grpSpPr>
                  <a:xfrm>
                    <a:off x="1163131" y="2655192"/>
                    <a:ext cx="4979206" cy="1865315"/>
                    <a:chOff x="993948" y="2019306"/>
                    <a:chExt cx="6711104" cy="2358529"/>
                  </a:xfrm>
                </p:grpSpPr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xmlns="" id="{69C61B00-5FE6-441D-923C-0E2EB7EA73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993948" y="3976923"/>
                      <a:ext cx="6711104" cy="42628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30">
                      <a:extLst>
                        <a:ext uri="{FF2B5EF4-FFF2-40B4-BE49-F238E27FC236}">
                          <a16:creationId xmlns:a16="http://schemas.microsoft.com/office/drawing/2014/main" xmlns="" id="{F0B72394-15B9-454A-A541-81E45CA39D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2971799" y="2019306"/>
                      <a:ext cx="12023" cy="2358528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xmlns="" id="{BF4347D7-B496-4AE6-A9D1-70DDA9CD71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610162" y="2100499"/>
                      <a:ext cx="3244193" cy="2277336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xmlns="" id="{4C2D9E52-F3F5-4C7E-848F-E93259C007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22211" y="3965338"/>
                      <a:ext cx="261610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200" dirty="0"/>
                    </a:p>
                  </p:txBody>
                </p:sp>
              </p:grp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xmlns="" id="{CA079294-3CE8-4855-8647-BBE0EFEEFF9C}"/>
                      </a:ext>
                    </a:extLst>
                  </p:cNvPr>
                  <p:cNvSpPr/>
                  <p:nvPr/>
                </p:nvSpPr>
                <p:spPr>
                  <a:xfrm>
                    <a:off x="2984875" y="4214453"/>
                    <a:ext cx="184731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200" i="1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7" name="Rectangle 26">
                        <a:extLst>
                          <a:ext uri="{FF2B5EF4-FFF2-40B4-BE49-F238E27FC236}">
                            <a16:creationId xmlns:a16="http://schemas.microsoft.com/office/drawing/2014/main" xmlns="" id="{CC43445E-1AE0-4017-9B46-D6C7E47C17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45849" y="4193457"/>
                        <a:ext cx="452368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lang="en-US" sz="1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7" name="Rectangle 26">
                        <a:extLst>
                          <a:ext uri="{FF2B5EF4-FFF2-40B4-BE49-F238E27FC236}">
                            <a16:creationId xmlns:a16="http://schemas.microsoft.com/office/drawing/2014/main" id="{CC43445E-1AE0-4017-9B46-D6C7E47C17D7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845849" y="4193457"/>
                        <a:ext cx="452368" cy="276999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 r="-1786" b="-256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xmlns="" id="{9FB54A0F-E812-402D-939E-5B467A38EB43}"/>
                      </a:ext>
                    </a:extLst>
                  </p:cNvPr>
                  <p:cNvSpPr/>
                  <p:nvPr/>
                </p:nvSpPr>
                <p:spPr>
                  <a:xfrm>
                    <a:off x="2495756" y="2410299"/>
                    <a:ext cx="269626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Y</a:t>
                    </a:r>
                    <a:endParaRPr lang="en-US" sz="1200" i="1" dirty="0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xmlns="" id="{D4FD83DA-657A-458B-AF6C-0DDF9AF0BFE1}"/>
                      </a:ext>
                    </a:extLst>
                  </p:cNvPr>
                  <p:cNvSpPr/>
                  <p:nvPr/>
                </p:nvSpPr>
                <p:spPr>
                  <a:xfrm>
                    <a:off x="6110239" y="4051913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X</a:t>
                    </a:r>
                    <a:endParaRPr lang="en-US" sz="1200" i="1" dirty="0"/>
                  </a:p>
                </p:txBody>
              </p:sp>
            </p:grp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xmlns="" id="{A1873B68-6313-4001-B850-252D5A6ADCD0}"/>
                    </a:ext>
                  </a:extLst>
                </p:cNvPr>
                <p:cNvSpPr/>
                <p:nvPr/>
              </p:nvSpPr>
              <p:spPr>
                <a:xfrm>
                  <a:off x="2789211" y="2446500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1</a:t>
                  </a: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xmlns="" id="{7E5231F8-2266-4CBC-8C8B-D3493AC86D59}"/>
                    </a:ext>
                  </a:extLst>
                </p:cNvPr>
                <p:cNvSpPr/>
                <p:nvPr/>
              </p:nvSpPr>
              <p:spPr>
                <a:xfrm>
                  <a:off x="2022197" y="1562567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2</a:t>
                  </a:r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xmlns="" id="{892DBEB6-47E1-42AA-B402-42E4D8BCA5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157010" y="1358065"/>
                  <a:ext cx="3329390" cy="12269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D6E7CED3-C3C6-4E11-899E-6C2B68FC0ABD}"/>
                    </a:ext>
                  </a:extLst>
                </p:cNvPr>
                <p:cNvSpPr/>
                <p:nvPr/>
              </p:nvSpPr>
              <p:spPr>
                <a:xfrm>
                  <a:off x="4953000" y="2397172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9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xmlns="" id="{278FC377-B9BB-479C-837E-F615226E36D4}"/>
                        </a:ext>
                      </a:extLst>
                    </p:cNvPr>
                    <p:cNvSpPr/>
                    <p:nvPr/>
                  </p:nvSpPr>
                  <p:spPr>
                    <a:xfrm rot="19406324">
                      <a:off x="3123634" y="774565"/>
                      <a:ext cx="1008609" cy="2616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1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14:m>
                        <m:oMath xmlns:m="http://schemas.openxmlformats.org/officeDocument/2006/math">
                          <m:r>
                            <a:rPr lang="en-US" sz="11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oMath>
                      </a14:m>
                      <a:r>
                        <a:rPr lang="en-US" sz="11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100" i="1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1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 = </a:t>
                      </a:r>
                      <a14:m>
                        <m:oMath xmlns:m="http://schemas.openxmlformats.org/officeDocument/2006/math">
                          <m:r>
                            <a:rPr lang="en-US" sz="11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oMath>
                      </a14:m>
                      <a:r>
                        <a:rPr lang="en-US" sz="11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en-US" sz="1100" dirty="0"/>
                    </a:p>
                  </p:txBody>
                </p:sp>
              </mc:Choice>
              <mc:Fallback xmlns=""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278FC377-B9BB-479C-837E-F615226E36D4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406324">
                      <a:off x="3123634" y="774565"/>
                      <a:ext cx="1008609" cy="26161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22115" r="-30081" b="-86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xmlns="" id="{17408760-1361-49A1-9CB7-8D49ED05BE84}"/>
                    </a:ext>
                  </a:extLst>
                </p:cNvPr>
                <p:cNvSpPr/>
                <p:nvPr/>
              </p:nvSpPr>
              <p:spPr>
                <a:xfrm rot="1326593">
                  <a:off x="4310087" y="2045681"/>
                  <a:ext cx="813043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4</a:t>
                  </a:r>
                  <a:r>
                    <a:rPr lang="en-US" sz="1100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US" sz="1100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= </a:t>
                  </a:r>
                  <a:r>
                    <a: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9 </a:t>
                  </a:r>
                  <a:endParaRPr lang="en-US" sz="1100" dirty="0"/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3561450C-2034-4341-8267-E32FB19FCE2D}"/>
                  </a:ext>
                </a:extLst>
              </p:cNvPr>
              <p:cNvSpPr/>
              <p:nvPr/>
            </p:nvSpPr>
            <p:spPr>
              <a:xfrm>
                <a:off x="7135994" y="3099254"/>
                <a:ext cx="88357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1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potong</a:t>
                </a:r>
                <a:endParaRPr lang="en-US" sz="1100" dirty="0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xmlns="" id="{9975B876-71DD-49F3-9B1C-A9666DD1BD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8105" y="3225010"/>
                <a:ext cx="837889" cy="14016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80E16A81-44C1-4CA2-8524-CF0831FEE309}"/>
                </a:ext>
              </a:extLst>
            </p:cNvPr>
            <p:cNvSpPr/>
            <p:nvPr/>
          </p:nvSpPr>
          <p:spPr>
            <a:xfrm>
              <a:off x="6272939" y="2302126"/>
              <a:ext cx="63558" cy="6188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547231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2D286C7-2894-40BD-9109-83B96E0BAA64}"/>
              </a:ext>
            </a:extLst>
          </p:cNvPr>
          <p:cNvGrpSpPr/>
          <p:nvPr/>
        </p:nvGrpSpPr>
        <p:grpSpPr>
          <a:xfrm>
            <a:off x="0" y="133350"/>
            <a:ext cx="2402700" cy="609600"/>
            <a:chOff x="440388" y="1377334"/>
            <a:chExt cx="6080764" cy="5451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6836A045-D58B-4810-8209-5155FAD59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388" y="1377334"/>
              <a:ext cx="5945441" cy="545166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xmlns="" id="{B2D43CB0-D0DE-4CBA-88BE-ED4D5D279A2C}"/>
                </a:ext>
              </a:extLst>
            </p:cNvPr>
            <p:cNvSpPr txBox="1"/>
            <p:nvPr/>
          </p:nvSpPr>
          <p:spPr>
            <a:xfrm>
              <a:off x="440388" y="1454138"/>
              <a:ext cx="6080764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Metode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Substitusi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E355282B-8A47-4E1B-9182-0967907CBC44}"/>
                  </a:ext>
                </a:extLst>
              </p:cNvPr>
              <p:cNvSpPr/>
              <p:nvPr/>
            </p:nvSpPr>
            <p:spPr>
              <a:xfrm>
                <a:off x="1386415" y="592480"/>
                <a:ext cx="6324600" cy="40549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Misalkan:</a:t>
                </a:r>
              </a:p>
              <a:p>
                <a:pPr algn="ctr"/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+ 8</m:t>
                    </m:r>
                  </m:oMath>
                </a14:m>
                <a:r>
                  <a:rPr lang="en-US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</a:t>
                </a:r>
              </a:p>
              <a:p>
                <a:pPr algn="ctr"/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20	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Gantikan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+ 8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2)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x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+ 8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20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2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+ 8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20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2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	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20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2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	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12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	x	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6</a:t>
                </a:r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didapat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14.</a:t>
                </a:r>
              </a:p>
              <a:p>
                <a:pPr>
                  <a:lnSpc>
                    <a:spcPct val="150000"/>
                  </a:lnSpc>
                </a:pPr>
                <a:endParaRPr lang="en-US" sz="8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secara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berturut-turut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6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14.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355282B-8A47-4E1B-9182-0967907CBC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415" y="592480"/>
                <a:ext cx="6324600" cy="4054956"/>
              </a:xfrm>
              <a:prstGeom prst="rect">
                <a:avLst/>
              </a:prstGeom>
              <a:blipFill>
                <a:blip r:embed="rId3"/>
                <a:stretch>
                  <a:fillRect l="-482" b="-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BE31108-BC1B-4D74-9ACC-95BA16B4E1C2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xmlns="" id="{766AD634-F720-4A86-9237-0DB7BCECE3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xmlns="" id="{D216AF44-21C8-49A9-BA77-FF31C60DF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9577880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4871</TotalTime>
  <Words>522</Words>
  <Application>Microsoft Office PowerPoint</Application>
  <PresentationFormat>On-screen Show (16:9)</PresentationFormat>
  <Paragraphs>143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280</cp:revision>
  <dcterms:created xsi:type="dcterms:W3CDTF">2022-01-17T01:37:52Z</dcterms:created>
  <dcterms:modified xsi:type="dcterms:W3CDTF">2023-04-28T10:54:36Z</dcterms:modified>
</cp:coreProperties>
</file>