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8" r:id="rId3"/>
    <p:sldId id="283" r:id="rId4"/>
    <p:sldId id="302" r:id="rId5"/>
    <p:sldId id="303" r:id="rId6"/>
    <p:sldId id="308" r:id="rId7"/>
    <p:sldId id="309" r:id="rId8"/>
    <p:sldId id="287" r:id="rId9"/>
    <p:sldId id="311" r:id="rId10"/>
    <p:sldId id="305" r:id="rId11"/>
    <p:sldId id="310" r:id="rId12"/>
    <p:sldId id="312" r:id="rId13"/>
    <p:sldId id="313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A353C"/>
    <a:srgbClr val="F05120"/>
    <a:srgbClr val="005C4A"/>
    <a:srgbClr val="EFCACA"/>
    <a:srgbClr val="579488"/>
    <a:srgbClr val="9DD526"/>
    <a:srgbClr val="FB3803"/>
    <a:srgbClr val="EF536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54" autoAdjust="0"/>
    <p:restoredTop sz="89180" autoAdjust="0"/>
  </p:normalViewPr>
  <p:slideViewPr>
    <p:cSldViewPr>
      <p:cViewPr>
        <p:scale>
          <a:sx n="125" d="100"/>
          <a:sy n="125" d="100"/>
        </p:scale>
        <p:origin x="-90" y="7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“MTK”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7/13/2022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4000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" y="4631478"/>
            <a:ext cx="9143244" cy="51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png"/><Relationship Id="rId5" Type="http://schemas.openxmlformats.org/officeDocument/2006/relationships/image" Target="../media/image67.png"/><Relationship Id="rId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71.png"/><Relationship Id="rId7" Type="http://schemas.openxmlformats.org/officeDocument/2006/relationships/image" Target="../media/image6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50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38.png"/><Relationship Id="rId10" Type="http://schemas.openxmlformats.org/officeDocument/2006/relationships/image" Target="../media/image36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54.png"/><Relationship Id="rId18" Type="http://schemas.openxmlformats.org/officeDocument/2006/relationships/image" Target="../media/image55.png"/><Relationship Id="rId3" Type="http://schemas.openxmlformats.org/officeDocument/2006/relationships/image" Target="../media/image50.png"/><Relationship Id="rId12" Type="http://schemas.openxmlformats.org/officeDocument/2006/relationships/image" Target="../media/image53.png"/><Relationship Id="rId25" Type="http://schemas.openxmlformats.org/officeDocument/2006/relationships/image" Target="../media/image58.png"/><Relationship Id="rId17" Type="http://schemas.openxmlformats.org/officeDocument/2006/relationships/image" Target="../media/image59.png"/><Relationship Id="rId2" Type="http://schemas.openxmlformats.org/officeDocument/2006/relationships/image" Target="../media/image40.png"/><Relationship Id="rId20" Type="http://schemas.openxmlformats.org/officeDocument/2006/relationships/image" Target="../media/image56.png"/><Relationship Id="rId16" Type="http://schemas.openxmlformats.org/officeDocument/2006/relationships/image" Target="../media/image580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51.png"/><Relationship Id="rId24" Type="http://schemas.openxmlformats.org/officeDocument/2006/relationships/image" Target="../media/image60.png"/><Relationship Id="rId5" Type="http://schemas.openxmlformats.org/officeDocument/2006/relationships/image" Target="../media/image8.png"/><Relationship Id="rId23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550.png"/><Relationship Id="rId9" Type="http://schemas.openxmlformats.org/officeDocument/2006/relationships/image" Target="../media/image12.png"/><Relationship Id="rId22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95416" y="2977351"/>
            <a:ext cx="2324995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SMA/MA KELAS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CA353C"/>
                </a:solidFill>
                <a:cs typeface="Arial" pitchFamily="34" charset="0"/>
              </a:rPr>
              <a:t>MATEMATIKA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51549" y="895351"/>
            <a:ext cx="2269429" cy="2971800"/>
            <a:chOff x="1251549" y="895351"/>
            <a:chExt cx="2269429" cy="2971800"/>
          </a:xfrm>
        </p:grpSpPr>
        <p:sp>
          <p:nvSpPr>
            <p:cNvPr id="13" name="Cube 12"/>
            <p:cNvSpPr/>
            <p:nvPr/>
          </p:nvSpPr>
          <p:spPr>
            <a:xfrm>
              <a:off x="1251549" y="895351"/>
              <a:ext cx="2269429" cy="2971800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6707" y="1047750"/>
              <a:ext cx="2085663" cy="2819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237B1367-3880-8EB4-03EF-768949B16EEA}"/>
              </a:ext>
            </a:extLst>
          </p:cNvPr>
          <p:cNvGrpSpPr/>
          <p:nvPr/>
        </p:nvGrpSpPr>
        <p:grpSpPr>
          <a:xfrm>
            <a:off x="76200" y="0"/>
            <a:ext cx="5181600" cy="873460"/>
            <a:chOff x="228600" y="0"/>
            <a:chExt cx="2577441" cy="873460"/>
          </a:xfrm>
        </p:grpSpPr>
        <p:sp>
          <p:nvSpPr>
            <p:cNvPr id="3" name="Round Same Side Corner Rectangle 9">
              <a:extLst>
                <a:ext uri="{FF2B5EF4-FFF2-40B4-BE49-F238E27FC236}">
                  <a16:creationId xmlns:a16="http://schemas.microsoft.com/office/drawing/2014/main" xmlns="" id="{65197FEC-4D32-FCEA-2547-8225387DE8CB}"/>
                </a:ext>
              </a:extLst>
            </p:cNvPr>
            <p:cNvSpPr/>
            <p:nvPr/>
          </p:nvSpPr>
          <p:spPr>
            <a:xfrm flipV="1">
              <a:off x="228600" y="0"/>
              <a:ext cx="2438400" cy="666750"/>
            </a:xfrm>
            <a:prstGeom prst="round2Same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628CCD87-8011-B030-0EC9-2E9624B16890}"/>
                </a:ext>
              </a:extLst>
            </p:cNvPr>
            <p:cNvSpPr txBox="1"/>
            <p:nvPr/>
          </p:nvSpPr>
          <p:spPr>
            <a:xfrm>
              <a:off x="330523" y="165574"/>
              <a:ext cx="24755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000" b="1" dirty="0" err="1">
                  <a:solidFill>
                    <a:schemeClr val="bg1"/>
                  </a:solidFill>
                </a:rPr>
                <a:t>Menentukan</a:t>
              </a:r>
              <a:r>
                <a:rPr lang="en-ID" sz="2000" b="1" dirty="0">
                  <a:solidFill>
                    <a:schemeClr val="bg1"/>
                  </a:solidFill>
                </a:rPr>
                <a:t> </a:t>
              </a:r>
              <a:r>
                <a:rPr lang="en-ID" sz="2000" b="1" dirty="0" err="1">
                  <a:solidFill>
                    <a:schemeClr val="bg1"/>
                  </a:solidFill>
                </a:rPr>
                <a:t>Perbandingan</a:t>
              </a:r>
              <a:r>
                <a:rPr lang="en-ID" sz="2000" b="1" dirty="0">
                  <a:solidFill>
                    <a:schemeClr val="bg1"/>
                  </a:solidFill>
                </a:rPr>
                <a:t> </a:t>
              </a:r>
              <a:r>
                <a:rPr lang="en-ID" sz="2000" b="1" dirty="0" err="1">
                  <a:solidFill>
                    <a:schemeClr val="bg1"/>
                  </a:solidFill>
                </a:rPr>
                <a:t>Trigonometri</a:t>
              </a:r>
              <a:endParaRPr lang="en-ID" sz="2000" b="1" dirty="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8842D41C-DA59-32E3-42E2-CBF49754FD24}"/>
                  </a:ext>
                </a:extLst>
              </p:cNvPr>
              <p:cNvSpPr txBox="1"/>
              <p:nvPr/>
            </p:nvSpPr>
            <p:spPr>
              <a:xfrm>
                <a:off x="114300" y="945195"/>
                <a:ext cx="4343400" cy="830997"/>
              </a:xfrm>
              <a:prstGeom prst="rect">
                <a:avLst/>
              </a:prstGeom>
              <a:noFill/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180°−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</m:e>
                          </m:func>
                        </m:e>
                      </m:func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en-ID" sz="1600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180°−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=−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tan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180°−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=−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tan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8842D41C-DA59-32E3-42E2-CBF49754F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" y="945195"/>
                <a:ext cx="4343400" cy="83099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rrow: Right 5">
            <a:extLst>
              <a:ext uri="{FF2B5EF4-FFF2-40B4-BE49-F238E27FC236}">
                <a16:creationId xmlns:a16="http://schemas.microsoft.com/office/drawing/2014/main" xmlns="" id="{8D35D2CA-1899-F1B4-9106-284862816D2F}"/>
              </a:ext>
            </a:extLst>
          </p:cNvPr>
          <p:cNvSpPr/>
          <p:nvPr/>
        </p:nvSpPr>
        <p:spPr>
          <a:xfrm>
            <a:off x="4648200" y="1276350"/>
            <a:ext cx="762000" cy="2286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xmlns="" id="{DAC762A3-A2D3-1761-3381-54665736FD52}"/>
                  </a:ext>
                </a:extLst>
              </p:cNvPr>
              <p:cNvSpPr/>
              <p:nvPr/>
            </p:nvSpPr>
            <p:spPr>
              <a:xfrm>
                <a:off x="5600700" y="820704"/>
                <a:ext cx="2933700" cy="1079977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</a:t>
                </a:r>
                <a14:m>
                  <m:oMath xmlns:m="http://schemas.openxmlformats.org/officeDocument/2006/math">
                    <m:r>
                      <a:rPr lang="en-ID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kuadran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90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°≤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𝜃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≤180°)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DAC762A3-A2D3-1761-3381-54665736FD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0700" y="820704"/>
                <a:ext cx="2933700" cy="1079977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09007103-0809-8BD9-0A09-E8E2DD17FCC2}"/>
                  </a:ext>
                </a:extLst>
              </p:cNvPr>
              <p:cNvSpPr txBox="1"/>
              <p:nvPr/>
            </p:nvSpPr>
            <p:spPr>
              <a:xfrm>
                <a:off x="76200" y="2086641"/>
                <a:ext cx="4343400" cy="830997"/>
              </a:xfrm>
              <a:prstGeom prst="rect">
                <a:avLst/>
              </a:prstGeom>
              <a:noFill/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180°+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</m:e>
                          </m:func>
                        </m:e>
                      </m:func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en-ID" sz="1600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180°+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=−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tan</m:t>
                              </m:r>
                            </m:fName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180°+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tan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09007103-0809-8BD9-0A09-E8E2DD17F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2086641"/>
                <a:ext cx="4343400" cy="83099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rrow: Right 8">
            <a:extLst>
              <a:ext uri="{FF2B5EF4-FFF2-40B4-BE49-F238E27FC236}">
                <a16:creationId xmlns:a16="http://schemas.microsoft.com/office/drawing/2014/main" xmlns="" id="{31E6AA7C-742D-5F1B-CD8E-BA1F4A71FDEE}"/>
              </a:ext>
            </a:extLst>
          </p:cNvPr>
          <p:cNvSpPr/>
          <p:nvPr/>
        </p:nvSpPr>
        <p:spPr>
          <a:xfrm>
            <a:off x="4610100" y="2417796"/>
            <a:ext cx="762000" cy="2286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A10BA85B-E8A5-5862-1474-D52F12344E3B}"/>
                  </a:ext>
                </a:extLst>
              </p:cNvPr>
              <p:cNvSpPr/>
              <p:nvPr/>
            </p:nvSpPr>
            <p:spPr>
              <a:xfrm>
                <a:off x="5562600" y="1962150"/>
                <a:ext cx="2933700" cy="1079977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</a:t>
                </a:r>
                <a14:m>
                  <m:oMath xmlns:m="http://schemas.openxmlformats.org/officeDocument/2006/math">
                    <m:r>
                      <a:rPr lang="en-ID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kuadran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III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180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°≤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𝜃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≤270°)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10BA85B-E8A5-5862-1474-D52F12344E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0" y="1962150"/>
                <a:ext cx="2933700" cy="1079977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F4F8D6F4-FBA7-A10D-0EC0-0087764402B6}"/>
                  </a:ext>
                </a:extLst>
              </p:cNvPr>
              <p:cNvSpPr txBox="1"/>
              <p:nvPr/>
            </p:nvSpPr>
            <p:spPr>
              <a:xfrm>
                <a:off x="114300" y="3305841"/>
                <a:ext cx="4343400" cy="830997"/>
              </a:xfrm>
              <a:prstGeom prst="rect">
                <a:avLst/>
              </a:prstGeom>
              <a:noFill/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360°−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</m:e>
                          </m:func>
                        </m:e>
                      </m:func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en-ID" sz="1600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360°−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tan</m:t>
                              </m:r>
                            </m:fName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360°−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d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tan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4F8D6F4-FBA7-A10D-0EC0-0087764402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" y="3305841"/>
                <a:ext cx="4343400" cy="83099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rrow: Right 11">
            <a:extLst>
              <a:ext uri="{FF2B5EF4-FFF2-40B4-BE49-F238E27FC236}">
                <a16:creationId xmlns:a16="http://schemas.microsoft.com/office/drawing/2014/main" xmlns="" id="{56FAC459-D199-3198-1DD6-1B29655AA576}"/>
              </a:ext>
            </a:extLst>
          </p:cNvPr>
          <p:cNvSpPr/>
          <p:nvPr/>
        </p:nvSpPr>
        <p:spPr>
          <a:xfrm>
            <a:off x="4648200" y="3636996"/>
            <a:ext cx="762000" cy="2286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xmlns="" id="{E34F2EE2-D72E-53BB-A735-49864E9B98C6}"/>
                  </a:ext>
                </a:extLst>
              </p:cNvPr>
              <p:cNvSpPr/>
              <p:nvPr/>
            </p:nvSpPr>
            <p:spPr>
              <a:xfrm>
                <a:off x="5600700" y="3181350"/>
                <a:ext cx="2933700" cy="1079977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</a:t>
                </a:r>
                <a14:m>
                  <m:oMath xmlns:m="http://schemas.openxmlformats.org/officeDocument/2006/math">
                    <m:r>
                      <a:rPr lang="en-ID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kuadran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IV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270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°≤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𝜃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≤360°)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34F2EE2-D72E-53BB-A735-49864E9B98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0700" y="3181350"/>
                <a:ext cx="2933700" cy="1079977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017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9C9BE7F0-5234-EE77-19EF-E8E3A92D12C6}"/>
                  </a:ext>
                </a:extLst>
              </p:cNvPr>
              <p:cNvSpPr txBox="1"/>
              <p:nvPr/>
            </p:nvSpPr>
            <p:spPr>
              <a:xfrm>
                <a:off x="304800" y="209550"/>
                <a:ext cx="4343400" cy="830997"/>
              </a:xfrm>
              <a:prstGeom prst="rect">
                <a:avLst/>
              </a:prstGeom>
              <a:noFill/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fName>
                        <m:e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ID" sz="1600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 </m:t>
                          </m:r>
                        </m:fName>
                        <m:e>
                          <m:d>
                            <m:dPr>
                              <m:ctrlPr>
                                <a:rPr lang="en-ID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e>
                      </m:func>
                    </m:oMath>
                  </m:oMathPara>
                </a14:m>
                <a:endParaRPr lang="en-ID" sz="1600" dirty="0">
                  <a:ea typeface="Cambria Math" panose="020405030504060302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 </m:t>
                          </m:r>
                        </m:fName>
                        <m:e>
                          <m:d>
                            <m:dPr>
                              <m:ctrlPr>
                                <a:rPr lang="en-ID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e>
                      </m:func>
                    </m:oMath>
                  </m:oMathPara>
                </a14:m>
                <a:endParaRPr lang="en-ID" sz="16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C9BE7F0-5234-EE77-19EF-E8E3A92D1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09550"/>
                <a:ext cx="4343400" cy="8309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9050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rrow: Right 2">
            <a:extLst>
              <a:ext uri="{FF2B5EF4-FFF2-40B4-BE49-F238E27FC236}">
                <a16:creationId xmlns:a16="http://schemas.microsoft.com/office/drawing/2014/main" xmlns="" id="{9F1E7309-9247-30D2-4124-87DE303BB944}"/>
              </a:ext>
            </a:extLst>
          </p:cNvPr>
          <p:cNvSpPr/>
          <p:nvPr/>
        </p:nvSpPr>
        <p:spPr>
          <a:xfrm>
            <a:off x="4762500" y="540705"/>
            <a:ext cx="762000" cy="2286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xmlns="" id="{841A7766-8B13-60E1-7C17-EB3A2DB18114}"/>
                  </a:ext>
                </a:extLst>
              </p:cNvPr>
              <p:cNvSpPr/>
              <p:nvPr/>
            </p:nvSpPr>
            <p:spPr>
              <a:xfrm>
                <a:off x="5689600" y="85059"/>
                <a:ext cx="2921000" cy="955488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</a:t>
                </a:r>
                <a14:m>
                  <m:oMath xmlns:m="http://schemas.openxmlformats.org/officeDocument/2006/math">
                    <m:r>
                      <a:rPr lang="en-ID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(−</m:t>
                    </m:r>
                    <m:r>
                      <a:rPr lang="en-ID" sz="1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ID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kuadran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IV</a:t>
                </a:r>
              </a:p>
            </p:txBody>
          </p:sp>
        </mc:Choice>
        <mc:Fallback xmlns="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841A7766-8B13-60E1-7C17-EB3A2DB181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600" y="85059"/>
                <a:ext cx="2921000" cy="955488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25293882-E1A6-D5A4-C1E0-B2D8D66E288C}"/>
              </a:ext>
            </a:extLst>
          </p:cNvPr>
          <p:cNvGrpSpPr/>
          <p:nvPr/>
        </p:nvGrpSpPr>
        <p:grpSpPr>
          <a:xfrm>
            <a:off x="0" y="1276350"/>
            <a:ext cx="1428605" cy="481122"/>
            <a:chOff x="400195" y="2319228"/>
            <a:chExt cx="1428605" cy="48112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4F140CCF-A029-193B-2819-E6F284012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195" y="2319228"/>
              <a:ext cx="1428605" cy="48112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3E6F9325-CF6C-929F-7864-CEF4978C2FD9}"/>
                </a:ext>
              </a:extLst>
            </p:cNvPr>
            <p:cNvSpPr/>
            <p:nvPr/>
          </p:nvSpPr>
          <p:spPr>
            <a:xfrm>
              <a:off x="685800" y="2352473"/>
              <a:ext cx="8760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D" b="1" dirty="0" err="1">
                  <a:solidFill>
                    <a:schemeClr val="bg1"/>
                  </a:solidFill>
                </a:rPr>
                <a:t>Contoh</a:t>
              </a:r>
              <a:endParaRPr lang="en-ID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8BCEC0FC-2AB5-0A12-E444-BEC2F8BB56B9}"/>
              </a:ext>
            </a:extLst>
          </p:cNvPr>
          <p:cNvGrpSpPr/>
          <p:nvPr/>
        </p:nvGrpSpPr>
        <p:grpSpPr>
          <a:xfrm>
            <a:off x="0" y="1822467"/>
            <a:ext cx="6045200" cy="1323439"/>
            <a:chOff x="0" y="1822467"/>
            <a:chExt cx="6045200" cy="132343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88A8FE37-2DAF-F24A-F30B-B636BC9EAB95}"/>
                    </a:ext>
                  </a:extLst>
                </p:cNvPr>
                <p:cNvSpPr txBox="1"/>
                <p:nvPr/>
              </p:nvSpPr>
              <p:spPr>
                <a:xfrm>
                  <a:off x="0" y="1822467"/>
                  <a:ext cx="5962795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>
                    <a:buFont typeface="+mj-lt"/>
                    <a:buAutoNum type="arabicPeriod"/>
                  </a:pP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Nyatakan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dalam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sudut-sudut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lancip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</a:p>
                <a:p>
                  <a:pPr marL="342900" indent="12700">
                    <a:buFont typeface="+mj-lt"/>
                    <a:buAutoNum type="alphaLcParenR"/>
                  </a:pPr>
                  <a:r>
                    <a:rPr lang="en-ID" sz="1600" b="0" dirty="0"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105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</m:oMath>
                  </a14:m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342900" indent="12700">
                    <a:buFont typeface="+mj-lt"/>
                    <a:buAutoNum type="alphaLcParenR"/>
                  </a:pP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146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</m:oMath>
                  </a14:m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520700" indent="-165100"/>
                  <a:r>
                    <a:rPr lang="en-ID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Jawab:</a:t>
                  </a:r>
                </a:p>
                <a:p>
                  <a:pPr marL="342900" indent="-342900">
                    <a:buFont typeface="+mj-lt"/>
                    <a:buAutoNum type="arabicPeriod"/>
                  </a:pPr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88A8FE37-2DAF-F24A-F30B-B636BC9EAB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0" y="1822467"/>
                  <a:ext cx="5962795" cy="1323439"/>
                </a:xfrm>
                <a:prstGeom prst="rect">
                  <a:avLst/>
                </a:prstGeom>
                <a:blipFill>
                  <a:blip r:embed="rId5"/>
                  <a:stretch>
                    <a:fillRect l="-307" t="-1382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7A5E9CD7-173A-7763-ACA0-1BEAFF189F51}"/>
                    </a:ext>
                  </a:extLst>
                </p:cNvPr>
                <p:cNvSpPr txBox="1"/>
                <p:nvPr/>
              </p:nvSpPr>
              <p:spPr>
                <a:xfrm>
                  <a:off x="2463800" y="2093709"/>
                  <a:ext cx="358140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indent="-342900">
                    <a:buFont typeface="+mj-lt"/>
                    <a:buAutoNum type="alphaLcParenR" startAt="3"/>
                  </a:pP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288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</m:oMath>
                  </a14:m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342900" indent="-342900">
                    <a:buFont typeface="+mj-lt"/>
                    <a:buAutoNum type="alphaLcParenR" startAt="3"/>
                  </a:pP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301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</m:oMath>
                  </a14:m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7A5E9CD7-173A-7763-ACA0-1BEAFF189F5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63800" y="2093709"/>
                  <a:ext cx="3581400" cy="584775"/>
                </a:xfrm>
                <a:prstGeom prst="rect">
                  <a:avLst/>
                </a:prstGeom>
                <a:blipFill>
                  <a:blip r:embed="rId6"/>
                  <a:stretch>
                    <a:fillRect l="-510" b="-9375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0A253BC9-2994-04C5-C23A-F46EFB64E69F}"/>
                  </a:ext>
                </a:extLst>
              </p:cNvPr>
              <p:cNvSpPr txBox="1"/>
              <p:nvPr/>
            </p:nvSpPr>
            <p:spPr>
              <a:xfrm>
                <a:off x="381000" y="2789932"/>
                <a:ext cx="540399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55600" indent="-355600">
                  <a:buFont typeface="+mj-lt"/>
                  <a:buAutoNum type="alphaLcParenR"/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ID" sz="16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105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180−75</m:t>
                            </m:r>
                          </m:e>
                        </m:d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°=</m:t>
                        </m:r>
                        <m:func>
                          <m:func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75°</m:t>
                            </m:r>
                          </m:e>
                        </m:func>
                      </m:e>
                    </m:func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5600" indent="-355600">
                  <a:buFont typeface="+mj-lt"/>
                  <a:buAutoNum type="alphaLcParenR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ID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tan</m:t>
                        </m:r>
                      </m:fName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146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180−34</m:t>
                            </m:r>
                          </m:e>
                        </m:d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°=−</m:t>
                        </m:r>
                        <m:func>
                          <m:func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tan</m:t>
                            </m:r>
                          </m:fName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34°</m:t>
                            </m:r>
                          </m:e>
                        </m:func>
                      </m:e>
                    </m:func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5600" indent="-355600">
                  <a:buFont typeface="+mj-lt"/>
                  <a:buAutoNum type="alphaLcParenR"/>
                </a:pPr>
                <a:r>
                  <a:rPr lang="en-ID" sz="16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ID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288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16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360−72</m:t>
                            </m:r>
                          </m:e>
                        </m:d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°=−</m:t>
                        </m:r>
                        <m:func>
                          <m:func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72°</m:t>
                            </m:r>
                          </m:e>
                        </m:func>
                      </m:e>
                    </m:func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5600" indent="-355600">
                  <a:buFont typeface="+mj-lt"/>
                  <a:buAutoNum type="alphaLcParenR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ID" sz="16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301</m:t>
                        </m:r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16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(360−59)°</m:t>
                        </m:r>
                      </m:e>
                    </m:func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59°</m:t>
                        </m:r>
                      </m:e>
                    </m:func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0A253BC9-2994-04C5-C23A-F46EFB64E6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789932"/>
                <a:ext cx="5403995" cy="1077218"/>
              </a:xfrm>
              <a:prstGeom prst="rect">
                <a:avLst/>
              </a:prstGeom>
              <a:blipFill rotWithShape="1">
                <a:blip r:embed="rId7"/>
                <a:stretch>
                  <a:fillRect l="-677" b="-5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A3DEBB5-4B54-A675-C68D-AA086C0F2A4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316" y="2409481"/>
            <a:ext cx="2486684" cy="214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627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F91DF93-46F9-C200-5976-778073B209D7}"/>
              </a:ext>
            </a:extLst>
          </p:cNvPr>
          <p:cNvGrpSpPr/>
          <p:nvPr/>
        </p:nvGrpSpPr>
        <p:grpSpPr>
          <a:xfrm>
            <a:off x="5255635" y="514350"/>
            <a:ext cx="1428605" cy="481122"/>
            <a:chOff x="400195" y="2319228"/>
            <a:chExt cx="1428605" cy="48112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4D285019-0CC0-F4EB-3E07-6884FA2EE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195" y="2319228"/>
              <a:ext cx="1428605" cy="481122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89F534D1-3BB4-8104-4D87-A4AF9DDF8669}"/>
                </a:ext>
              </a:extLst>
            </p:cNvPr>
            <p:cNvSpPr/>
            <p:nvPr/>
          </p:nvSpPr>
          <p:spPr>
            <a:xfrm>
              <a:off x="685800" y="2352473"/>
              <a:ext cx="8760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D" b="1" dirty="0" err="1">
                  <a:solidFill>
                    <a:schemeClr val="bg1"/>
                  </a:solidFill>
                </a:rPr>
                <a:t>Contoh</a:t>
              </a:r>
              <a:endParaRPr lang="en-ID" b="1" dirty="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E1F44A0B-2C22-B4D7-B995-275D47AC9E24}"/>
                  </a:ext>
                </a:extLst>
              </p:cNvPr>
              <p:cNvSpPr txBox="1"/>
              <p:nvPr/>
            </p:nvSpPr>
            <p:spPr>
              <a:xfrm>
                <a:off x="5105400" y="945219"/>
                <a:ext cx="2667000" cy="2407069"/>
              </a:xfrm>
              <a:prstGeom prst="rect">
                <a:avLst/>
              </a:prstGeom>
              <a:noFill/>
              <a:ln w="28575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ID" sz="14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ID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135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°=</m:t>
                        </m:r>
                        <m:func>
                          <m:funcPr>
                            <m:ctrlPr>
                              <a:rPr lang="en-ID" sz="14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14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d>
                              <m:dPr>
                                <m:ctrlPr>
                                  <a:rPr lang="en-ID" sz="1400" b="0" i="1" smtClean="0">
                                    <a:latin typeface="Cambria Math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ID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180−45</m:t>
                                </m:r>
                              </m:e>
                            </m:d>
                            <m:r>
                              <a:rPr lang="en-ID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°</m:t>
                            </m:r>
                          </m:e>
                        </m:func>
                      </m:e>
                    </m:func>
                  </m:oMath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81075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unc>
                        <m:funcPr>
                          <m:ctrlPr>
                            <a:rPr lang="en-ID" sz="14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45°</m:t>
                          </m:r>
                        </m:e>
                      </m:func>
                    </m:oMath>
                  </m:oMathPara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81075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ID" sz="14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en-ID" sz="14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ID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ID" sz="14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r>
                          <a:rPr lang="en-ID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°=</m:t>
                        </m:r>
                        <m:func>
                          <m:funcPr>
                            <m:ctrlPr>
                              <a:rPr lang="en-ID" sz="14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ID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(180−30)°</m:t>
                            </m:r>
                          </m:e>
                        </m:func>
                      </m:e>
                    </m:func>
                  </m:oMath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017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4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4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30</m:t>
                          </m:r>
                          <m:r>
                            <a:rPr lang="en-ID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</m:oMath>
                  </m:oMathPara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01700" indent="-9017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40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ID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ID" sz="1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/>
                            <a:cs typeface="Times New Roman" panose="020206030504050203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14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315</m:t>
                        </m:r>
                        <m:r>
                          <a:rPr lang="en-ID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°=</m:t>
                        </m:r>
                        <m:func>
                          <m:funcPr>
                            <m:ctrlPr>
                              <a:rPr lang="en-ID" sz="1400" i="1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400" b="0" i="0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tan</m:t>
                            </m:r>
                          </m:fName>
                          <m:e>
                            <m:r>
                              <a:rPr lang="en-US" sz="14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ID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14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360</m:t>
                            </m:r>
                            <m:r>
                              <a:rPr lang="en-ID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14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45</m:t>
                            </m:r>
                            <m:r>
                              <a:rPr lang="en-ID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)°</m:t>
                            </m:r>
                          </m:e>
                        </m:func>
                      </m:e>
                    </m:func>
                  </m:oMath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01700"/>
                <a:r>
                  <a:rPr lang="en-ID" sz="1400" dirty="0" smtClean="0"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ID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ID" sz="1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/>
                            <a:cs typeface="Times New Roman" panose="020206030504050203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14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45</m:t>
                        </m:r>
                        <m:r>
                          <a:rPr lang="en-ID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</m:oMath>
                </a14:m>
                <a:endParaRPr lang="en-US" sz="1400" i="1" dirty="0" smtClean="0">
                  <a:latin typeface="Cambria Math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901700"/>
                <a:r>
                  <a:rPr lang="en-ID" sz="1400" dirty="0" smtClean="0"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ID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1F44A0B-2C22-B4D7-B995-275D47AC9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945219"/>
                <a:ext cx="2667000" cy="240706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8575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20D78A8A-8CE1-190E-746B-7B6F53408E1F}"/>
              </a:ext>
            </a:extLst>
          </p:cNvPr>
          <p:cNvGrpSpPr/>
          <p:nvPr/>
        </p:nvGrpSpPr>
        <p:grpSpPr>
          <a:xfrm>
            <a:off x="364786" y="181672"/>
            <a:ext cx="4658569" cy="2618276"/>
            <a:chOff x="364786" y="181672"/>
            <a:chExt cx="4658569" cy="2618276"/>
          </a:xfrm>
        </p:grpSpPr>
        <p:pic>
          <p:nvPicPr>
            <p:cNvPr id="1028" name="Picture 4" descr="PERBANDINGAN TRIGONOMETRI SUDUT-SUDUT ISTIMEWA - madematika">
              <a:extLst>
                <a:ext uri="{FF2B5EF4-FFF2-40B4-BE49-F238E27FC236}">
                  <a16:creationId xmlns:a16="http://schemas.microsoft.com/office/drawing/2014/main" xmlns="" id="{857AAFA6-1F7F-4F6B-8425-D0C3EE0701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61950"/>
              <a:ext cx="4642355" cy="2437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496B2AA8-A7D4-E5B2-C516-CA472CBD2F89}"/>
                </a:ext>
              </a:extLst>
            </p:cNvPr>
            <p:cNvSpPr txBox="1"/>
            <p:nvPr/>
          </p:nvSpPr>
          <p:spPr>
            <a:xfrm>
              <a:off x="364786" y="181672"/>
              <a:ext cx="26832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Tabel</a:t>
              </a:r>
              <a:r>
                <a:rPr lang="en-ID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trigonometri</a:t>
              </a:r>
              <a:r>
                <a:rPr lang="en-ID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untuk</a:t>
              </a:r>
              <a:r>
                <a:rPr lang="en-ID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kuadran</a:t>
              </a:r>
              <a:r>
                <a:rPr lang="en-ID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511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9" b="12439"/>
          <a:stretch/>
        </p:blipFill>
        <p:spPr>
          <a:xfrm>
            <a:off x="-19997" y="0"/>
            <a:ext cx="9189472" cy="517754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04AE84B6-395D-918B-6153-E42C4B78CE41}"/>
              </a:ext>
            </a:extLst>
          </p:cNvPr>
          <p:cNvGrpSpPr/>
          <p:nvPr/>
        </p:nvGrpSpPr>
        <p:grpSpPr>
          <a:xfrm>
            <a:off x="283492" y="167758"/>
            <a:ext cx="5755347" cy="1260992"/>
            <a:chOff x="283492" y="167758"/>
            <a:chExt cx="5755347" cy="1260992"/>
          </a:xfrm>
        </p:grpSpPr>
        <p:grpSp>
          <p:nvGrpSpPr>
            <p:cNvPr id="15" name="Group 14"/>
            <p:cNvGrpSpPr/>
            <p:nvPr/>
          </p:nvGrpSpPr>
          <p:grpSpPr>
            <a:xfrm>
              <a:off x="1398599" y="675252"/>
              <a:ext cx="4640240" cy="753498"/>
              <a:chOff x="1191045" y="545950"/>
              <a:chExt cx="3462226" cy="595941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1191045" y="545950"/>
                <a:ext cx="3462226" cy="588958"/>
                <a:chOff x="1191045" y="545950"/>
                <a:chExt cx="3462226" cy="58895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1388494" y="545950"/>
                  <a:ext cx="3066269" cy="58895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1191045" y="654129"/>
                  <a:ext cx="3462226" cy="4138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800" b="1" spc="50" dirty="0">
                      <a:solidFill>
                        <a:prstClr val="black"/>
                      </a:solidFill>
                    </a:rPr>
                    <a:t>TRIGONOMETRI</a:t>
                  </a:r>
                  <a:endParaRPr lang="en-GB" sz="2800" b="1" spc="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7" name="Rectangle 16"/>
              <p:cNvSpPr/>
              <p:nvPr/>
            </p:nvSpPr>
            <p:spPr>
              <a:xfrm>
                <a:off x="4411645" y="562881"/>
                <a:ext cx="37951" cy="57901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283492" y="266213"/>
              <a:ext cx="1798411" cy="817329"/>
              <a:chOff x="55507" y="128083"/>
              <a:chExt cx="1798411" cy="817329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487554" y="171648"/>
                <a:ext cx="1366364" cy="386881"/>
              </a:xfrm>
              <a:prstGeom prst="rect">
                <a:avLst/>
              </a:prstGeom>
              <a:solidFill>
                <a:srgbClr val="CA3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92234" y="128083"/>
                <a:ext cx="10456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pc="50" dirty="0">
                    <a:solidFill>
                      <a:schemeClr val="bg1">
                        <a:lumMod val="95000"/>
                      </a:schemeClr>
                    </a:solidFill>
                  </a:rPr>
                  <a:t>BAB 3 </a:t>
                </a:r>
                <a:endParaRPr lang="id-ID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487554" y="558531"/>
                <a:ext cx="432046" cy="38688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5507" y="171650"/>
                <a:ext cx="432046" cy="38688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1616478" y="167758"/>
              <a:ext cx="505711" cy="1260992"/>
              <a:chOff x="1388493" y="29628"/>
              <a:chExt cx="505711" cy="1260992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388493" y="537122"/>
                <a:ext cx="59922" cy="75349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1784876" y="104439"/>
                <a:ext cx="69041" cy="4409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1744587" y="29628"/>
                <a:ext cx="149617" cy="14961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8" name="Rectangle 37"/>
              <p:cNvSpPr/>
              <p:nvPr/>
            </p:nvSpPr>
            <p:spPr>
              <a:xfrm rot="16200000">
                <a:off x="1587369" y="340315"/>
                <a:ext cx="69041" cy="464056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" y="4631478"/>
            <a:ext cx="9143244" cy="512022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4800600" y="4408340"/>
            <a:ext cx="1983556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914400"/>
            <a:r>
              <a:rPr lang="en-US" sz="1000" dirty="0">
                <a:solidFill>
                  <a:schemeClr val="bg1"/>
                </a:solidFill>
              </a:rPr>
              <a:t>Sumber gambar: Shutterstock.com</a:t>
            </a:r>
            <a:endParaRPr lang="id-ID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132120"/>
            <a:ext cx="4972195" cy="456803"/>
            <a:chOff x="0" y="132120"/>
            <a:chExt cx="3359591" cy="45680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2120"/>
              <a:ext cx="3359591" cy="456803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CB7F931D-D90E-1E13-2A09-7657B6BADC18}"/>
                </a:ext>
              </a:extLst>
            </p:cNvPr>
            <p:cNvSpPr txBox="1"/>
            <p:nvPr/>
          </p:nvSpPr>
          <p:spPr>
            <a:xfrm>
              <a:off x="584920" y="142333"/>
              <a:ext cx="27192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200" b="1" dirty="0">
                  <a:solidFill>
                    <a:schemeClr val="bg1"/>
                  </a:solidFill>
                </a:rPr>
                <a:t>3.1 </a:t>
              </a:r>
              <a:r>
                <a:rPr lang="en-ID" sz="2200" b="1" dirty="0" err="1">
                  <a:solidFill>
                    <a:schemeClr val="bg1"/>
                  </a:solidFill>
                </a:rPr>
                <a:t>Perbandingan</a:t>
              </a:r>
              <a:r>
                <a:rPr lang="en-ID" sz="2200" b="1" dirty="0">
                  <a:solidFill>
                    <a:schemeClr val="bg1"/>
                  </a:solidFill>
                </a:rPr>
                <a:t> </a:t>
              </a:r>
              <a:r>
                <a:rPr lang="en-ID" sz="2200" b="1" dirty="0" err="1">
                  <a:solidFill>
                    <a:schemeClr val="bg1"/>
                  </a:solidFill>
                </a:rPr>
                <a:t>Trigonometri</a:t>
              </a:r>
              <a:endParaRPr lang="en-ID" sz="22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310" y="2027689"/>
            <a:ext cx="2831957" cy="2446948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081D0D67-8AF2-347B-E0BB-6F00C9F14E09}"/>
              </a:ext>
            </a:extLst>
          </p:cNvPr>
          <p:cNvGrpSpPr/>
          <p:nvPr/>
        </p:nvGrpSpPr>
        <p:grpSpPr>
          <a:xfrm>
            <a:off x="4371479" y="2219217"/>
            <a:ext cx="2640357" cy="2105697"/>
            <a:chOff x="3773130" y="721936"/>
            <a:chExt cx="2145060" cy="184805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9AFA856B-FDA8-0357-B7BA-75C7971FFCEF}"/>
                </a:ext>
              </a:extLst>
            </p:cNvPr>
            <p:cNvGrpSpPr/>
            <p:nvPr/>
          </p:nvGrpSpPr>
          <p:grpSpPr>
            <a:xfrm>
              <a:off x="3773130" y="721936"/>
              <a:ext cx="2145060" cy="1848057"/>
              <a:chOff x="533400" y="876093"/>
              <a:chExt cx="2145060" cy="1848057"/>
            </a:xfrm>
          </p:grpSpPr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xmlns="" id="{6E221F60-6FE8-89B3-C14D-416E27656728}"/>
                  </a:ext>
                </a:extLst>
              </p:cNvPr>
              <p:cNvCxnSpPr/>
              <p:nvPr/>
            </p:nvCxnSpPr>
            <p:spPr>
              <a:xfrm>
                <a:off x="533400" y="2027689"/>
                <a:ext cx="19812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xmlns="" id="{0A9D224A-6957-A738-A70A-4C6644490DCF}"/>
                  </a:ext>
                </a:extLst>
              </p:cNvPr>
              <p:cNvCxnSpPr/>
              <p:nvPr/>
            </p:nvCxnSpPr>
            <p:spPr>
              <a:xfrm flipV="1">
                <a:off x="1447800" y="1047750"/>
                <a:ext cx="0" cy="16764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xmlns="" id="{DDAEB77B-4E66-4A30-1B5B-89344FB7AC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5449" y="2047253"/>
                <a:ext cx="699700" cy="49007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Arc 34">
                <a:extLst>
                  <a:ext uri="{FF2B5EF4-FFF2-40B4-BE49-F238E27FC236}">
                    <a16:creationId xmlns:a16="http://schemas.microsoft.com/office/drawing/2014/main" xmlns="" id="{6FC83F5B-0F94-DC59-6295-131C276C4B3F}"/>
                  </a:ext>
                </a:extLst>
              </p:cNvPr>
              <p:cNvSpPr/>
              <p:nvPr/>
            </p:nvSpPr>
            <p:spPr>
              <a:xfrm rot="2794821">
                <a:off x="1441377" y="1968348"/>
                <a:ext cx="419107" cy="446539"/>
              </a:xfrm>
              <a:prstGeom prst="arc">
                <a:avLst>
                  <a:gd name="adj1" fmla="val 16200000"/>
                  <a:gd name="adj2" fmla="val 2096742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xmlns="" id="{4AFDD39B-2744-9917-4DA3-B7F0F1FFADAF}"/>
                      </a:ext>
                    </a:extLst>
                  </p:cNvPr>
                  <p:cNvSpPr txBox="1"/>
                  <p:nvPr/>
                </p:nvSpPr>
                <p:spPr>
                  <a:xfrm>
                    <a:off x="1650930" y="2012300"/>
                    <a:ext cx="146322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4AFDD39B-2744-9917-4DA3-B7F0F1FFADA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0930" y="2012300"/>
                    <a:ext cx="146322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7241" r="-10345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xmlns="" id="{10F4A9A9-1218-85C9-7669-30E5B23992DC}"/>
                      </a:ext>
                    </a:extLst>
                  </p:cNvPr>
                  <p:cNvSpPr txBox="1"/>
                  <p:nvPr/>
                </p:nvSpPr>
                <p:spPr>
                  <a:xfrm>
                    <a:off x="2514600" y="1935356"/>
                    <a:ext cx="16386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10F4A9A9-1218-85C9-7669-30E5B23992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14600" y="1935356"/>
                    <a:ext cx="163860" cy="184666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3030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xmlns="" id="{E133B5B5-2EEB-2216-99B8-B2AD356D5DAB}"/>
                      </a:ext>
                    </a:extLst>
                  </p:cNvPr>
                  <p:cNvSpPr txBox="1"/>
                  <p:nvPr/>
                </p:nvSpPr>
                <p:spPr>
                  <a:xfrm>
                    <a:off x="1281501" y="876093"/>
                    <a:ext cx="21714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E133B5B5-2EEB-2216-99B8-B2AD356D5DA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81501" y="876093"/>
                    <a:ext cx="217140" cy="184666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xmlns="" id="{267EECDC-F02E-0C15-515B-D233028193AE}"/>
                    </a:ext>
                  </a:extLst>
                </p:cNvPr>
                <p:cNvSpPr txBox="1"/>
                <p:nvPr/>
              </p:nvSpPr>
              <p:spPr>
                <a:xfrm>
                  <a:off x="4557480" y="1870634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267EECDC-F02E-0C15-515B-D233028193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57480" y="1870634"/>
                  <a:ext cx="120226" cy="184666"/>
                </a:xfrm>
                <a:prstGeom prst="rect">
                  <a:avLst/>
                </a:prstGeom>
                <a:blipFill>
                  <a:blip r:embed="rId7"/>
                  <a:stretch>
                    <a:fillRect l="-16000" r="-12000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F5C15A25-4524-E279-1067-8AA650E86CDE}"/>
              </a:ext>
            </a:extLst>
          </p:cNvPr>
          <p:cNvGrpSpPr/>
          <p:nvPr/>
        </p:nvGrpSpPr>
        <p:grpSpPr>
          <a:xfrm>
            <a:off x="95584" y="638095"/>
            <a:ext cx="2571416" cy="2162256"/>
            <a:chOff x="82896" y="723693"/>
            <a:chExt cx="2145060" cy="184805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2B585CEE-535A-1CE3-5A0B-7438C31F3D75}"/>
                </a:ext>
              </a:extLst>
            </p:cNvPr>
            <p:cNvGrpSpPr/>
            <p:nvPr/>
          </p:nvGrpSpPr>
          <p:grpSpPr>
            <a:xfrm>
              <a:off x="82896" y="723693"/>
              <a:ext cx="2145060" cy="1848057"/>
              <a:chOff x="533400" y="876093"/>
              <a:chExt cx="2145060" cy="1848057"/>
            </a:xfrm>
          </p:grpSpPr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xmlns="" id="{28233F3E-97A2-E735-70A4-E6D91C806526}"/>
                  </a:ext>
                </a:extLst>
              </p:cNvPr>
              <p:cNvCxnSpPr/>
              <p:nvPr/>
            </p:nvCxnSpPr>
            <p:spPr>
              <a:xfrm>
                <a:off x="533400" y="2027689"/>
                <a:ext cx="19812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xmlns="" id="{BD1B9DC8-E755-FFA8-7421-E3EEBFF92FDE}"/>
                  </a:ext>
                </a:extLst>
              </p:cNvPr>
              <p:cNvCxnSpPr/>
              <p:nvPr/>
            </p:nvCxnSpPr>
            <p:spPr>
              <a:xfrm flipV="1">
                <a:off x="1447800" y="1047750"/>
                <a:ext cx="0" cy="16764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xmlns="" id="{E3C37E25-0A6C-1FC7-4FC3-2DE254DCBD7D}"/>
                  </a:ext>
                </a:extLst>
              </p:cNvPr>
              <p:cNvCxnSpPr/>
              <p:nvPr/>
            </p:nvCxnSpPr>
            <p:spPr>
              <a:xfrm flipV="1">
                <a:off x="1447800" y="1581150"/>
                <a:ext cx="533400" cy="44653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Arc 25">
                <a:extLst>
                  <a:ext uri="{FF2B5EF4-FFF2-40B4-BE49-F238E27FC236}">
                    <a16:creationId xmlns:a16="http://schemas.microsoft.com/office/drawing/2014/main" xmlns="" id="{AD30E819-9F17-77CC-A067-9E19B52B91B7}"/>
                  </a:ext>
                </a:extLst>
              </p:cNvPr>
              <p:cNvSpPr/>
              <p:nvPr/>
            </p:nvSpPr>
            <p:spPr>
              <a:xfrm>
                <a:off x="1505982" y="1811688"/>
                <a:ext cx="419107" cy="446539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xmlns="" id="{DC11DCD7-34D2-9A58-E696-FD0A85FC7933}"/>
                      </a:ext>
                    </a:extLst>
                  </p:cNvPr>
                  <p:cNvSpPr txBox="1"/>
                  <p:nvPr/>
                </p:nvSpPr>
                <p:spPr>
                  <a:xfrm>
                    <a:off x="1641339" y="1829132"/>
                    <a:ext cx="146322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DC11DCD7-34D2-9A58-E696-FD0A85FC793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41339" y="1829132"/>
                    <a:ext cx="146322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7857" r="-14286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xmlns="" id="{1E3ED9B9-ACB5-72A9-9ECC-EB0D368029A4}"/>
                      </a:ext>
                    </a:extLst>
                  </p:cNvPr>
                  <p:cNvSpPr txBox="1"/>
                  <p:nvPr/>
                </p:nvSpPr>
                <p:spPr>
                  <a:xfrm>
                    <a:off x="2514600" y="1935356"/>
                    <a:ext cx="16386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1E3ED9B9-ACB5-72A9-9ECC-EB0D368029A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14600" y="1935356"/>
                    <a:ext cx="163860" cy="184666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3030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xmlns="" id="{69DCAC23-34DA-D943-C45A-D47B8455AC66}"/>
                      </a:ext>
                    </a:extLst>
                  </p:cNvPr>
                  <p:cNvSpPr txBox="1"/>
                  <p:nvPr/>
                </p:nvSpPr>
                <p:spPr>
                  <a:xfrm>
                    <a:off x="1281501" y="876093"/>
                    <a:ext cx="21714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69DCAC23-34DA-D943-C45A-D47B8455AC6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81501" y="876093"/>
                    <a:ext cx="217140" cy="184666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xmlns="" id="{ED9D2F97-1D0E-90BD-BDD7-9BDBF2726A02}"/>
                    </a:ext>
                  </a:extLst>
                </p:cNvPr>
                <p:cNvSpPr txBox="1"/>
                <p:nvPr/>
              </p:nvSpPr>
              <p:spPr>
                <a:xfrm>
                  <a:off x="905039" y="1863455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ED9D2F97-1D0E-90BD-BDD7-9BDBF2726A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5039" y="1863455"/>
                  <a:ext cx="120226" cy="184666"/>
                </a:xfrm>
                <a:prstGeom prst="rect">
                  <a:avLst/>
                </a:prstGeom>
                <a:blipFill>
                  <a:blip r:embed="rId9"/>
                  <a:stretch>
                    <a:fillRect l="-16667" r="-1666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Speech Bubble: Oval 43">
                <a:extLst>
                  <a:ext uri="{FF2B5EF4-FFF2-40B4-BE49-F238E27FC236}">
                    <a16:creationId xmlns:a16="http://schemas.microsoft.com/office/drawing/2014/main" xmlns="" id="{C472E8C0-2B3B-D09B-0E82-68D7121D6CBF}"/>
                  </a:ext>
                </a:extLst>
              </p:cNvPr>
              <p:cNvSpPr/>
              <p:nvPr/>
            </p:nvSpPr>
            <p:spPr>
              <a:xfrm>
                <a:off x="0" y="2973495"/>
                <a:ext cx="4133557" cy="1501142"/>
              </a:xfrm>
              <a:prstGeom prst="wedgeEllipseCallout">
                <a:avLst>
                  <a:gd name="adj1" fmla="val -12198"/>
                  <a:gd name="adj2" fmla="val -98127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Gambar di atas 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menunjukkan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</a:t>
                </a:r>
                <a:r>
                  <a:rPr lang="fr-F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 </a:t>
                </a:r>
                <a14:m>
                  <m:oMath xmlns:m="http://schemas.openxmlformats.org/officeDocument/2006/math">
                    <m:r>
                      <a:rPr lang="fr-FR" sz="160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(+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Sudut positif </a:t>
                </a:r>
                <a:r>
                  <a:rPr lang="fr-FR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fr-F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diukur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berlawanan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pt-B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jarum jam dari sumbu </a:t>
                </a:r>
                <a:r>
                  <a:rPr lang="pt-BR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pt-B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4" name="Speech Bubble: Oval 4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472E8C0-2B3B-D09B-0E82-68D7121D6C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973495"/>
                <a:ext cx="4133557" cy="1501142"/>
              </a:xfrm>
              <a:prstGeom prst="wedgeEllipseCallout">
                <a:avLst>
                  <a:gd name="adj1" fmla="val -12198"/>
                  <a:gd name="adj2" fmla="val -98127"/>
                </a:avLst>
              </a:prstGeom>
              <a:blipFill rotWithShape="1">
                <a:blip r:embed="rId10"/>
                <a:stretch>
                  <a:fillRect/>
                </a:stretch>
              </a:blipFill>
              <a:ln w="12700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Speech Bubble: Oval 44">
                <a:extLst>
                  <a:ext uri="{FF2B5EF4-FFF2-40B4-BE49-F238E27FC236}">
                    <a16:creationId xmlns:a16="http://schemas.microsoft.com/office/drawing/2014/main" xmlns="" id="{4400C8C4-EA6E-5B86-19C3-B031CE37204C}"/>
                  </a:ext>
                </a:extLst>
              </p:cNvPr>
              <p:cNvSpPr/>
              <p:nvPr/>
            </p:nvSpPr>
            <p:spPr>
              <a:xfrm>
                <a:off x="4724401" y="517388"/>
                <a:ext cx="4428844" cy="1552106"/>
              </a:xfrm>
              <a:prstGeom prst="wedgeEllipseCallout">
                <a:avLst>
                  <a:gd name="adj1" fmla="val -27735"/>
                  <a:gd name="adj2" fmla="val 11097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Gambar di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bawah menunjukkan 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negatif</a:t>
                </a:r>
                <a14:m>
                  <m:oMath xmlns:m="http://schemas.openxmlformats.org/officeDocument/2006/math">
                    <m:r>
                      <a:rPr lang="fr-FR" sz="160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1600" b="0" i="1" smtClean="0">
                        <a:solidFill>
                          <a:srgbClr val="231F20"/>
                        </a:solidFill>
                        <a:latin typeface="Cambria Math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US" sz="1600" b="0" i="1" smtClean="0">
                        <a:solidFill>
                          <a:srgbClr val="231F20"/>
                        </a:solidFill>
                        <a:latin typeface="Cambria Math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negatif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diukur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searah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jarum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jam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sumbu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5" name="Speech Bubble: Oval 44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400C8C4-EA6E-5B86-19C3-B031CE3720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1" y="517388"/>
                <a:ext cx="4428844" cy="1552106"/>
              </a:xfrm>
              <a:prstGeom prst="wedgeEllipseCallout">
                <a:avLst>
                  <a:gd name="adj1" fmla="val -27735"/>
                  <a:gd name="adj2" fmla="val 110970"/>
                </a:avLst>
              </a:prstGeom>
              <a:blipFill rotWithShape="1">
                <a:blip r:embed="rId11"/>
                <a:stretch>
                  <a:fillRect/>
                </a:stretch>
              </a:blipFill>
              <a:ln w="9525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59577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D90D39A4-AECE-EBAC-16E6-1ACFADBE5B4A}"/>
              </a:ext>
            </a:extLst>
          </p:cNvPr>
          <p:cNvGrpSpPr/>
          <p:nvPr/>
        </p:nvGrpSpPr>
        <p:grpSpPr>
          <a:xfrm>
            <a:off x="0" y="590550"/>
            <a:ext cx="2288979" cy="2335888"/>
            <a:chOff x="228600" y="146506"/>
            <a:chExt cx="2288979" cy="2335888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xmlns="" id="{218E4115-F4CF-230C-9285-6E3B71989BE9}"/>
                </a:ext>
              </a:extLst>
            </p:cNvPr>
            <p:cNvSpPr/>
            <p:nvPr/>
          </p:nvSpPr>
          <p:spPr>
            <a:xfrm>
              <a:off x="685800" y="361950"/>
              <a:ext cx="1600200" cy="1905000"/>
            </a:xfrm>
            <a:prstGeom prst="triangle">
              <a:avLst>
                <a:gd name="adj" fmla="val 10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xmlns="" id="{D02770D3-A3C1-2D57-DB90-FD8C1B85CB2C}"/>
                </a:ext>
              </a:extLst>
            </p:cNvPr>
            <p:cNvSpPr/>
            <p:nvPr/>
          </p:nvSpPr>
          <p:spPr>
            <a:xfrm>
              <a:off x="228600" y="1962150"/>
              <a:ext cx="914400" cy="457200"/>
            </a:xfrm>
            <a:prstGeom prst="arc">
              <a:avLst>
                <a:gd name="adj1" fmla="val 19147651"/>
                <a:gd name="adj2" fmla="val 62759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F0D3D585-19C5-E010-E174-8DE00AE0C3BA}"/>
                    </a:ext>
                  </a:extLst>
                </p:cNvPr>
                <p:cNvSpPr txBox="1"/>
                <p:nvPr/>
              </p:nvSpPr>
              <p:spPr>
                <a:xfrm>
                  <a:off x="901761" y="2064713"/>
                  <a:ext cx="175405" cy="25207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0D3D585-19C5-E010-E174-8DE00AE0C3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1761" y="2064713"/>
                  <a:ext cx="175405" cy="252073"/>
                </a:xfrm>
                <a:prstGeom prst="rect">
                  <a:avLst/>
                </a:prstGeom>
                <a:blipFill>
                  <a:blip r:embed="rId2"/>
                  <a:stretch>
                    <a:fillRect l="-13793" r="-13793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65F4C337-93E8-381A-D024-AAA395D87575}"/>
                </a:ext>
              </a:extLst>
            </p:cNvPr>
            <p:cNvSpPr/>
            <p:nvPr/>
          </p:nvSpPr>
          <p:spPr>
            <a:xfrm>
              <a:off x="2133600" y="2064713"/>
              <a:ext cx="152400" cy="20223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xmlns="" id="{99736DF6-A212-9493-0AC7-F3C635E1CA76}"/>
                </a:ext>
              </a:extLst>
            </p:cNvPr>
            <p:cNvCxnSpPr>
              <a:cxnSpLocks/>
              <a:endCxn id="12" idx="5"/>
            </p:cNvCxnSpPr>
            <p:nvPr/>
          </p:nvCxnSpPr>
          <p:spPr>
            <a:xfrm flipV="1">
              <a:off x="1143000" y="1314450"/>
              <a:ext cx="1143000" cy="750263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4CB09472-3BD3-CA71-2A35-3716A3F84925}"/>
                </a:ext>
              </a:extLst>
            </p:cNvPr>
            <p:cNvSpPr txBox="1"/>
            <p:nvPr/>
          </p:nvSpPr>
          <p:spPr>
            <a:xfrm rot="16200000">
              <a:off x="2039095" y="1273073"/>
              <a:ext cx="649189" cy="307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depan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5FE8347D-3A0B-B4F6-6DBF-00305C6F76EB}"/>
                </a:ext>
              </a:extLst>
            </p:cNvPr>
            <p:cNvSpPr txBox="1"/>
            <p:nvPr/>
          </p:nvSpPr>
          <p:spPr>
            <a:xfrm rot="18348228">
              <a:off x="846818" y="952288"/>
              <a:ext cx="99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hipotenusa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FB762C9B-2952-7BFB-6ACD-822A28CA6CD3}"/>
                </a:ext>
              </a:extLst>
            </p:cNvPr>
            <p:cNvSpPr txBox="1"/>
            <p:nvPr/>
          </p:nvSpPr>
          <p:spPr>
            <a:xfrm>
              <a:off x="1221043" y="2162897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samping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xmlns="" id="{C668F86F-D70D-EF61-FDB0-FF23FF0551BD}"/>
                    </a:ext>
                  </a:extLst>
                </p:cNvPr>
                <p:cNvSpPr txBox="1"/>
                <p:nvPr/>
              </p:nvSpPr>
              <p:spPr>
                <a:xfrm>
                  <a:off x="520288" y="2266950"/>
                  <a:ext cx="15562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C668F86F-D70D-EF61-FDB0-FF23FF0551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0288" y="2266950"/>
                  <a:ext cx="155620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28000" r="-24000" b="-5714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xmlns="" id="{3EEA4765-7EAF-E051-B823-1B9B15D5B14E}"/>
                    </a:ext>
                  </a:extLst>
                </p:cNvPr>
                <p:cNvSpPr txBox="1"/>
                <p:nvPr/>
              </p:nvSpPr>
              <p:spPr>
                <a:xfrm>
                  <a:off x="2302904" y="2203906"/>
                  <a:ext cx="16350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EEA4765-7EAF-E051-B823-1B9B15D5B14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02904" y="2203906"/>
                  <a:ext cx="163506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25926" r="-18519" b="-2778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xmlns="" id="{172222DA-35EB-59DA-4C77-DEC1A102FE95}"/>
                    </a:ext>
                  </a:extLst>
                </p:cNvPr>
                <p:cNvSpPr txBox="1"/>
                <p:nvPr/>
              </p:nvSpPr>
              <p:spPr>
                <a:xfrm>
                  <a:off x="2246169" y="146506"/>
                  <a:ext cx="15562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172222DA-35EB-59DA-4C77-DEC1A102FE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46169" y="146506"/>
                  <a:ext cx="155620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28000" r="-20000" b="-5714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1CE39ACA-CFDD-4154-FECB-353628042E0C}"/>
                  </a:ext>
                </a:extLst>
              </p:cNvPr>
              <p:cNvSpPr txBox="1"/>
              <p:nvPr/>
            </p:nvSpPr>
            <p:spPr>
              <a:xfrm>
                <a:off x="2742097" y="198133"/>
                <a:ext cx="4737039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(theta),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400050" indent="-400050">
                  <a:buFont typeface="+mj-lt"/>
                  <a:buAutoNum type="romanLcPeriod"/>
                </a:pPr>
                <a:r>
                  <a:rPr lang="en-ID" sz="16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BC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siku-siku depan sudut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00050" indent="-400050">
                  <a:buFont typeface="+mj-lt"/>
                  <a:buAutoNum type="romanLcPeriod"/>
                </a:pPr>
                <a:r>
                  <a:rPr lang="en-ID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siku-siku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samping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00050" indent="-400050">
                  <a:buFont typeface="+mj-lt"/>
                  <a:buAutoNum type="romanLcPeriod"/>
                </a:pPr>
                <a:r>
                  <a:rPr lang="en-ID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hipotenusa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terpanjang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siku-siku </a:t>
                </a:r>
                <a:r>
                  <a:rPr lang="en-ID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Atau sering disebut sisi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miring.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00050" indent="-400050">
                  <a:buFont typeface="+mj-lt"/>
                  <a:buAutoNum type="romanLcPeriod"/>
                </a:pP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trigonometri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siku-siku 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didefinisikan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CE39ACA-CFDD-4154-FECB-353628042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2097" y="198133"/>
                <a:ext cx="4737039" cy="2554545"/>
              </a:xfrm>
              <a:prstGeom prst="rect">
                <a:avLst/>
              </a:prstGeom>
              <a:blipFill rotWithShape="1">
                <a:blip r:embed="rId6"/>
                <a:stretch>
                  <a:fillRect l="-772" t="-7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xmlns="" id="{493A1351-3CD8-88C7-4328-97046CAD8738}"/>
                  </a:ext>
                </a:extLst>
              </p:cNvPr>
              <p:cNvSpPr/>
              <p:nvPr/>
            </p:nvSpPr>
            <p:spPr>
              <a:xfrm>
                <a:off x="2626308" y="2552525"/>
                <a:ext cx="2737038" cy="614283"/>
              </a:xfrm>
              <a:prstGeom prst="roundRect">
                <a:avLst>
                  <a:gd name="adj" fmla="val 3402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b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sisi</m:t>
                          </m:r>
                          <m: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depan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hipotenusa</m:t>
                          </m:r>
                        </m:den>
                      </m:f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𝐵𝐶</m:t>
                          </m:r>
                        </m:num>
                        <m:den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𝐴𝐶</m:t>
                          </m:r>
                        </m:den>
                      </m:f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93A1351-3CD8-88C7-4328-97046CAD87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308" y="2552525"/>
                <a:ext cx="2737038" cy="614283"/>
              </a:xfrm>
              <a:prstGeom prst="roundRect">
                <a:avLst>
                  <a:gd name="adj" fmla="val 34027"/>
                </a:avLst>
              </a:prstGeom>
              <a:blipFill rotWithShape="1"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xmlns="" id="{0EFE0AC3-23B5-324D-2A01-DC160F089684}"/>
                  </a:ext>
                </a:extLst>
              </p:cNvPr>
              <p:cNvSpPr/>
              <p:nvPr/>
            </p:nvSpPr>
            <p:spPr>
              <a:xfrm>
                <a:off x="1528082" y="3333750"/>
                <a:ext cx="2886457" cy="642016"/>
              </a:xfrm>
              <a:prstGeom prst="roundRect">
                <a:avLst>
                  <a:gd name="adj" fmla="val 3402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b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sisi</m:t>
                          </m:r>
                          <m: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samping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hipotenusa</m:t>
                          </m:r>
                        </m:den>
                      </m:f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𝐴𝐵</m:t>
                          </m:r>
                        </m:num>
                        <m:den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𝐴𝐶</m:t>
                          </m:r>
                        </m:den>
                      </m:f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0EFE0AC3-23B5-324D-2A01-DC160F0896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8082" y="3333750"/>
                <a:ext cx="2886457" cy="642016"/>
              </a:xfrm>
              <a:prstGeom prst="roundRect">
                <a:avLst>
                  <a:gd name="adj" fmla="val 34027"/>
                </a:avLst>
              </a:prstGeom>
              <a:blipFill rotWithShape="1"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xmlns="" id="{824F3DF6-B7D6-4B4D-1254-CFD7ABC45A4F}"/>
                  </a:ext>
                </a:extLst>
              </p:cNvPr>
              <p:cNvSpPr/>
              <p:nvPr/>
            </p:nvSpPr>
            <p:spPr>
              <a:xfrm>
                <a:off x="4414539" y="3975766"/>
                <a:ext cx="3042466" cy="614283"/>
              </a:xfrm>
              <a:prstGeom prst="roundRect">
                <a:avLst>
                  <a:gd name="adj" fmla="val 3402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b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sisi</m:t>
                          </m:r>
                          <m: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depan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sisi</m:t>
                          </m:r>
                          <m: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samping</m:t>
                          </m:r>
                        </m:den>
                      </m:f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𝐵𝐶</m:t>
                          </m:r>
                        </m:num>
                        <m:den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𝐴𝐵</m:t>
                          </m:r>
                        </m:den>
                      </m:f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824F3DF6-B7D6-4B4D-1254-CFD7ABC45A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4539" y="3975766"/>
                <a:ext cx="3042466" cy="614283"/>
              </a:xfrm>
              <a:prstGeom prst="roundRect">
                <a:avLst>
                  <a:gd name="adj" fmla="val 34027"/>
                </a:avLst>
              </a:prstGeom>
              <a:blipFill rotWithShape="1"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96781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" grpId="0" animBg="1"/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C63980D-3056-3BBE-51AF-7746F2368016}"/>
              </a:ext>
            </a:extLst>
          </p:cNvPr>
          <p:cNvGrpSpPr/>
          <p:nvPr/>
        </p:nvGrpSpPr>
        <p:grpSpPr>
          <a:xfrm>
            <a:off x="26504" y="133350"/>
            <a:ext cx="1428605" cy="481122"/>
            <a:chOff x="400195" y="2319228"/>
            <a:chExt cx="1428605" cy="48112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6176E1E9-A04A-E03B-608D-85EC56E35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195" y="2319228"/>
              <a:ext cx="1428605" cy="481122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3015F0C8-7478-98CE-31A4-12BB06B37D19}"/>
                </a:ext>
              </a:extLst>
            </p:cNvPr>
            <p:cNvSpPr/>
            <p:nvPr/>
          </p:nvSpPr>
          <p:spPr>
            <a:xfrm>
              <a:off x="685800" y="2352473"/>
              <a:ext cx="8760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D" b="1" dirty="0" err="1">
                  <a:solidFill>
                    <a:schemeClr val="bg1"/>
                  </a:solidFill>
                </a:rPr>
                <a:t>Contoh</a:t>
              </a:r>
              <a:endParaRPr lang="en-ID" b="1" dirty="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C1F16488-1A5F-26CC-025E-5487F4913E94}"/>
                  </a:ext>
                </a:extLst>
              </p:cNvPr>
              <p:cNvSpPr txBox="1"/>
              <p:nvPr/>
            </p:nvSpPr>
            <p:spPr>
              <a:xfrm>
                <a:off x="102020" y="635179"/>
                <a:ext cx="8737179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+mj-lt"/>
                  <a:buAutoNum type="arabicPeriod"/>
                </a:pP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Seutas tali yang panjangnya 24 m, salah satu ujungnya diikatkan pada ujung tiang vertikal yang tingginya 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meter dan ujung yang lainnya ditancapkan pada tanah dan 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membentuk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55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Berapa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sesungguhnya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marL="357188" algn="just"/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1F16488-1A5F-26CC-025E-5487F4913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20" y="635179"/>
                <a:ext cx="8737179" cy="1077218"/>
              </a:xfrm>
              <a:prstGeom prst="rect">
                <a:avLst/>
              </a:prstGeom>
              <a:blipFill rotWithShape="1">
                <a:blip r:embed="rId3"/>
                <a:stretch>
                  <a:fillRect l="-279" t="-1695" r="-349" b="-6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769089F4-D4CA-B718-0BF0-59CF73C9A8A3}"/>
              </a:ext>
            </a:extLst>
          </p:cNvPr>
          <p:cNvGrpSpPr/>
          <p:nvPr/>
        </p:nvGrpSpPr>
        <p:grpSpPr>
          <a:xfrm>
            <a:off x="6602884" y="1267567"/>
            <a:ext cx="2478852" cy="2335888"/>
            <a:chOff x="5960023" y="1271439"/>
            <a:chExt cx="2478852" cy="2335888"/>
          </a:xfrm>
        </p:grpSpPr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xmlns="" id="{9784DB62-BA04-8D2F-1321-CE1A74E23B26}"/>
                </a:ext>
              </a:extLst>
            </p:cNvPr>
            <p:cNvSpPr/>
            <p:nvPr/>
          </p:nvSpPr>
          <p:spPr>
            <a:xfrm>
              <a:off x="6325725" y="1486883"/>
              <a:ext cx="1600200" cy="1905000"/>
            </a:xfrm>
            <a:prstGeom prst="triangle">
              <a:avLst>
                <a:gd name="adj" fmla="val 10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534C2B3D-0FF3-35C1-1910-BF11035BD287}"/>
                    </a:ext>
                  </a:extLst>
                </p:cNvPr>
                <p:cNvSpPr txBox="1"/>
                <p:nvPr/>
              </p:nvSpPr>
              <p:spPr>
                <a:xfrm>
                  <a:off x="6160213" y="3391883"/>
                  <a:ext cx="15562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34C2B3D-0FF3-35C1-1910-BF11035BD2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60213" y="3391883"/>
                  <a:ext cx="155620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26923" r="-19231" b="-5714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id="{588847EF-340B-E0F1-7120-739F7379F4C8}"/>
                    </a:ext>
                  </a:extLst>
                </p:cNvPr>
                <p:cNvSpPr txBox="1"/>
                <p:nvPr/>
              </p:nvSpPr>
              <p:spPr>
                <a:xfrm>
                  <a:off x="7942829" y="3328839"/>
                  <a:ext cx="16350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588847EF-340B-E0F1-7120-739F7379F4C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42829" y="3328839"/>
                  <a:ext cx="163506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25926" r="-18519" b="-2778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13F3E6C7-989F-B975-B3D4-B8878FA9B7CE}"/>
                    </a:ext>
                  </a:extLst>
                </p:cNvPr>
                <p:cNvSpPr txBox="1"/>
                <p:nvPr/>
              </p:nvSpPr>
              <p:spPr>
                <a:xfrm>
                  <a:off x="7886094" y="1271439"/>
                  <a:ext cx="15562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13F3E6C7-989F-B975-B3D4-B8878FA9B7C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86094" y="1271439"/>
                  <a:ext cx="155620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26923" r="-15385" b="-5714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E8D6DC54-D81F-350A-8F2C-BA1885A604BE}"/>
                </a:ext>
              </a:extLst>
            </p:cNvPr>
            <p:cNvSpPr/>
            <p:nvPr/>
          </p:nvSpPr>
          <p:spPr>
            <a:xfrm>
              <a:off x="7773525" y="3184677"/>
              <a:ext cx="152400" cy="20223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77FD4382-4FAE-9085-DE7C-E458CF97295E}"/>
                    </a:ext>
                  </a:extLst>
                </p:cNvPr>
                <p:cNvSpPr txBox="1"/>
                <p:nvPr/>
              </p:nvSpPr>
              <p:spPr>
                <a:xfrm rot="18853259">
                  <a:off x="6773834" y="2276885"/>
                  <a:ext cx="369717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24 </m:t>
                        </m:r>
                        <m:r>
                          <m:rPr>
                            <m:sty m:val="p"/>
                          </m:rPr>
                          <a:rPr lang="en-ID" sz="1200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77FD4382-4FAE-9085-DE7C-E458CF97295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8853259">
                  <a:off x="6773834" y="2276885"/>
                  <a:ext cx="369717" cy="184666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3077" r="-3077" b="-606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441F81B7-3DF3-8598-9474-197F25A89BED}"/>
                    </a:ext>
                  </a:extLst>
                </p:cNvPr>
                <p:cNvSpPr txBox="1"/>
                <p:nvPr/>
              </p:nvSpPr>
              <p:spPr>
                <a:xfrm>
                  <a:off x="7840054" y="2294821"/>
                  <a:ext cx="598821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ID" sz="1200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441F81B7-3DF3-8598-9474-197F25A89B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40054" y="2294821"/>
                  <a:ext cx="598821" cy="184666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A3F3E4F2-0FE7-BA97-08C6-861544131C22}"/>
                    </a:ext>
                  </a:extLst>
                </p:cNvPr>
                <p:cNvSpPr txBox="1"/>
                <p:nvPr/>
              </p:nvSpPr>
              <p:spPr>
                <a:xfrm>
                  <a:off x="6402354" y="3131906"/>
                  <a:ext cx="33990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55</m:t>
                        </m:r>
                        <m:r>
                          <a:rPr lang="en-ID" sz="1400" b="0" i="1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A3F3E4F2-0FE7-BA97-08C6-861544131C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02354" y="3131906"/>
                  <a:ext cx="339908" cy="307777"/>
                </a:xfrm>
                <a:prstGeom prst="rect">
                  <a:avLst/>
                </a:prstGeom>
                <a:blipFill>
                  <a:blip r:embed="rId9"/>
                  <a:stretch>
                    <a:fillRect r="-23636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Arc 16">
              <a:extLst>
                <a:ext uri="{FF2B5EF4-FFF2-40B4-BE49-F238E27FC236}">
                  <a16:creationId xmlns:a16="http://schemas.microsoft.com/office/drawing/2014/main" xmlns="" id="{F0189992-3F26-1A9A-2463-D58240BDDF89}"/>
                </a:ext>
              </a:extLst>
            </p:cNvPr>
            <p:cNvSpPr/>
            <p:nvPr/>
          </p:nvSpPr>
          <p:spPr>
            <a:xfrm>
              <a:off x="5960023" y="3042405"/>
              <a:ext cx="914400" cy="457200"/>
            </a:xfrm>
            <a:prstGeom prst="arc">
              <a:avLst>
                <a:gd name="adj1" fmla="val 18562731"/>
                <a:gd name="adj2" fmla="val 90336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EB5E0E1A-6B7C-155D-4A56-D826FFA6502A}"/>
              </a:ext>
            </a:extLst>
          </p:cNvPr>
          <p:cNvGrpSpPr/>
          <p:nvPr/>
        </p:nvGrpSpPr>
        <p:grpSpPr>
          <a:xfrm>
            <a:off x="477760" y="1693186"/>
            <a:ext cx="5299412" cy="1822215"/>
            <a:chOff x="477760" y="1693186"/>
            <a:chExt cx="5299412" cy="182221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7747A1A4-5F37-D9C3-A408-5ACDA4FE98AC}"/>
                    </a:ext>
                  </a:extLst>
                </p:cNvPr>
                <p:cNvSpPr txBox="1"/>
                <p:nvPr/>
              </p:nvSpPr>
              <p:spPr>
                <a:xfrm>
                  <a:off x="477760" y="1693186"/>
                  <a:ext cx="5299412" cy="15612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Berdasarkan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gambar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di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samping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posisi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sudut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55</m:t>
                      </m:r>
                      <m:r>
                        <a:rPr lang="en-ID" sz="1600" b="0" i="1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°</m:t>
                      </m:r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maka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:</a:t>
                  </a:r>
                </a:p>
                <a:p>
                  <a:pPr marL="1166813" algn="just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en-ID" sz="16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6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ID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ID" sz="1600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ID" sz="1600" i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sisi</m:t>
                            </m:r>
                            <m:r>
                              <a:rPr lang="en-ID" sz="1600" i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ID" sz="1600" i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depan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ID" sz="1600" i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hipotenusa</m:t>
                            </m:r>
                          </m:den>
                        </m:f>
                      </m:oMath>
                    </m:oMathPara>
                  </a14:m>
                  <a:endParaRPr lang="en-ID" sz="16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en-ID" sz="1600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6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55</m:t>
                            </m:r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°=</m:t>
                            </m:r>
                            <m:f>
                              <m:f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num>
                              <m:den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24</m:t>
                                </m:r>
                              </m:den>
                            </m:f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⟺</m:t>
                            </m:r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=24×</m:t>
                            </m:r>
                            <m:func>
                              <m:func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55°</m:t>
                                </m:r>
                              </m:e>
                            </m:func>
                          </m:e>
                        </m:func>
                      </m:oMath>
                    </m:oMathPara>
                  </a14:m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2517775" algn="just">
                    <a:tabLst>
                      <a:tab pos="2597150" algn="l"/>
                    </a:tabLs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=19,66 </m:t>
                        </m:r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oMath>
                    </m:oMathPara>
                  </a14:m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7747A1A4-5F37-D9C3-A408-5ACDA4FE98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7760" y="1693186"/>
                  <a:ext cx="5299412" cy="1561261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575" t="-117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E2D511FD-875A-3621-C83F-456C31958932}"/>
                </a:ext>
              </a:extLst>
            </p:cNvPr>
            <p:cNvSpPr txBox="1"/>
            <p:nvPr/>
          </p:nvSpPr>
          <p:spPr>
            <a:xfrm>
              <a:off x="493986" y="3176847"/>
              <a:ext cx="42211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Jadi, </a:t>
              </a:r>
              <a:r>
                <a:rPr lang="en-ID" sz="16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tinggi</a:t>
              </a:r>
              <a:r>
                <a: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tiang</a:t>
              </a:r>
              <a:r>
                <a: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adalah</a:t>
              </a:r>
              <a:r>
                <a: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sekitar</a:t>
              </a:r>
              <a:r>
                <a: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19,66 m.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39982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8E944BB9-8C61-9ABF-782E-3EC30D43ED8E}"/>
                  </a:ext>
                </a:extLst>
              </p:cNvPr>
              <p:cNvSpPr txBox="1"/>
              <p:nvPr/>
            </p:nvSpPr>
            <p:spPr>
              <a:xfrm>
                <a:off x="228600" y="134607"/>
                <a:ext cx="495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lt"/>
                  <a:buAutoNum type="arabicPeriod" startAt="2"/>
                </a:pP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bawah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E944BB9-8C61-9ABF-782E-3EC30D43E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34607"/>
                <a:ext cx="4953000" cy="338554"/>
              </a:xfrm>
              <a:prstGeom prst="rect">
                <a:avLst/>
              </a:prstGeom>
              <a:blipFill>
                <a:blip r:embed="rId2"/>
                <a:stretch>
                  <a:fillRect l="-493" t="-5357" b="-21429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2CF067A2-E00B-14C2-20B1-AF80D0A3ED7C}"/>
                  </a:ext>
                </a:extLst>
              </p:cNvPr>
              <p:cNvSpPr txBox="1"/>
              <p:nvPr/>
            </p:nvSpPr>
            <p:spPr>
              <a:xfrm>
                <a:off x="4751295" y="686264"/>
                <a:ext cx="3733800" cy="1138004"/>
              </a:xfrm>
              <a:prstGeom prst="rect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den>
                          </m:f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⟹</m:t>
                          </m:r>
                          <m:sSup>
                            <m:sSup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tan</m:t>
                              </m:r>
                            </m:e>
                            <m:sup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sup>
                          </m:sSup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35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08150" indent="-170815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𝜃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=34,44°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2CF067A2-E00B-14C2-20B1-AF80D0A3E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1295" y="686264"/>
                <a:ext cx="3733800" cy="1138004"/>
              </a:xfrm>
              <a:prstGeom prst="rect">
                <a:avLst/>
              </a:prstGeom>
              <a:blipFill rotWithShape="1">
                <a:blip r:embed="rId3"/>
                <a:stretch>
                  <a:fillRect l="-485" t="-524"/>
                </a:stretch>
              </a:blip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rrow: Right 10">
            <a:extLst>
              <a:ext uri="{FF2B5EF4-FFF2-40B4-BE49-F238E27FC236}">
                <a16:creationId xmlns:a16="http://schemas.microsoft.com/office/drawing/2014/main" xmlns="" id="{6ED735BB-8C96-6699-D6C9-733854DF46EB}"/>
              </a:ext>
            </a:extLst>
          </p:cNvPr>
          <p:cNvSpPr/>
          <p:nvPr/>
        </p:nvSpPr>
        <p:spPr>
          <a:xfrm>
            <a:off x="3613442" y="1065675"/>
            <a:ext cx="779265" cy="324931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CF6E36FB-9942-228E-385D-A37C92D38432}"/>
              </a:ext>
            </a:extLst>
          </p:cNvPr>
          <p:cNvGrpSpPr/>
          <p:nvPr/>
        </p:nvGrpSpPr>
        <p:grpSpPr>
          <a:xfrm>
            <a:off x="697006" y="1960579"/>
            <a:ext cx="1802333" cy="1761013"/>
            <a:chOff x="255067" y="1775569"/>
            <a:chExt cx="1802333" cy="176101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8DF479B3-46D2-4B0F-EFF8-22864CD77D11}"/>
                </a:ext>
              </a:extLst>
            </p:cNvPr>
            <p:cNvGrpSpPr/>
            <p:nvPr/>
          </p:nvGrpSpPr>
          <p:grpSpPr>
            <a:xfrm>
              <a:off x="747320" y="1775569"/>
              <a:ext cx="1310080" cy="1761013"/>
              <a:chOff x="938514" y="650530"/>
              <a:chExt cx="1310080" cy="1761013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xmlns="" id="{339EFE2F-85C3-B29E-94E6-90D319F88545}"/>
                  </a:ext>
                </a:extLst>
              </p:cNvPr>
              <p:cNvSpPr/>
              <p:nvPr/>
            </p:nvSpPr>
            <p:spPr>
              <a:xfrm>
                <a:off x="990600" y="1195182"/>
                <a:ext cx="1257994" cy="1216361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xmlns="" id="{5E28C54B-C668-AB38-548C-6B4B44358253}"/>
                  </a:ext>
                </a:extLst>
              </p:cNvPr>
              <p:cNvSpPr/>
              <p:nvPr/>
            </p:nvSpPr>
            <p:spPr>
              <a:xfrm>
                <a:off x="981534" y="2193096"/>
                <a:ext cx="184471" cy="218447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" name="Arc 14">
                <a:extLst>
                  <a:ext uri="{FF2B5EF4-FFF2-40B4-BE49-F238E27FC236}">
                    <a16:creationId xmlns:a16="http://schemas.microsoft.com/office/drawing/2014/main" xmlns="" id="{0E439DC1-1A8C-7F47-6E65-E496079DDDB0}"/>
                  </a:ext>
                </a:extLst>
              </p:cNvPr>
              <p:cNvSpPr/>
              <p:nvPr/>
            </p:nvSpPr>
            <p:spPr>
              <a:xfrm rot="6949526">
                <a:off x="779144" y="809900"/>
                <a:ext cx="903515" cy="584775"/>
              </a:xfrm>
              <a:prstGeom prst="arc">
                <a:avLst>
                  <a:gd name="adj1" fmla="val 19488234"/>
                  <a:gd name="adj2" fmla="val 377189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39C951DF-6816-B6C0-39E5-79D478B79B4B}"/>
                </a:ext>
              </a:extLst>
            </p:cNvPr>
            <p:cNvGrpSpPr/>
            <p:nvPr/>
          </p:nvGrpSpPr>
          <p:grpSpPr>
            <a:xfrm>
              <a:off x="255067" y="2443744"/>
              <a:ext cx="1711671" cy="661757"/>
              <a:chOff x="255067" y="2443744"/>
              <a:chExt cx="1711671" cy="661757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xmlns="" id="{3626BE94-CF29-A076-EA16-AD910468AA89}"/>
                      </a:ext>
                    </a:extLst>
                  </p:cNvPr>
                  <p:cNvSpPr txBox="1"/>
                  <p:nvPr/>
                </p:nvSpPr>
                <p:spPr>
                  <a:xfrm>
                    <a:off x="799406" y="2443744"/>
                    <a:ext cx="175405" cy="25207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3626BE94-CF29-A076-EA16-AD910468AA8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99406" y="2443744"/>
                    <a:ext cx="175405" cy="252073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7857" r="-14286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xmlns="" id="{89D9CDA7-5BD8-391A-3874-1D6E652D96E2}"/>
                      </a:ext>
                    </a:extLst>
                  </p:cNvPr>
                  <p:cNvSpPr txBox="1"/>
                  <p:nvPr/>
                </p:nvSpPr>
                <p:spPr>
                  <a:xfrm>
                    <a:off x="255067" y="2920835"/>
                    <a:ext cx="598821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5  </m:t>
                          </m:r>
                          <m:r>
                            <m:rPr>
                              <m:sty m:val="p"/>
                            </m:rPr>
                            <a:rPr lang="en-ID" sz="1200" b="0" i="0" smtClean="0"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89D9CDA7-5BD8-391A-3874-1D6E652D96E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5067" y="2920835"/>
                    <a:ext cx="598821" cy="184666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 b="-645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xmlns="" id="{A8C2E7CA-E57B-8E24-6AB6-998B914CD475}"/>
                      </a:ext>
                    </a:extLst>
                  </p:cNvPr>
                  <p:cNvSpPr txBox="1"/>
                  <p:nvPr/>
                </p:nvSpPr>
                <p:spPr>
                  <a:xfrm>
                    <a:off x="1367917" y="2748754"/>
                    <a:ext cx="598821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0 </m:t>
                          </m:r>
                          <m:r>
                            <m:rPr>
                              <m:sty m:val="p"/>
                            </m:rPr>
                            <a:rPr lang="en-ID" sz="1200" b="0" i="0" smtClean="0"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A8C2E7CA-E57B-8E24-6AB6-998B914CD47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67917" y="2748754"/>
                    <a:ext cx="598821" cy="184666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b="-322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21" name="Arrow: Right 20">
            <a:extLst>
              <a:ext uri="{FF2B5EF4-FFF2-40B4-BE49-F238E27FC236}">
                <a16:creationId xmlns:a16="http://schemas.microsoft.com/office/drawing/2014/main" xmlns="" id="{6A6C18B8-E54B-85BA-7EE8-946780CA47D3}"/>
              </a:ext>
            </a:extLst>
          </p:cNvPr>
          <p:cNvSpPr/>
          <p:nvPr/>
        </p:nvSpPr>
        <p:spPr>
          <a:xfrm>
            <a:off x="3613441" y="3105845"/>
            <a:ext cx="779265" cy="324931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5D320E8A-594C-C190-37BD-B25F4AB0CA11}"/>
                  </a:ext>
                </a:extLst>
              </p:cNvPr>
              <p:cNvSpPr txBox="1"/>
              <p:nvPr/>
            </p:nvSpPr>
            <p:spPr>
              <a:xfrm>
                <a:off x="4713194" y="2880827"/>
                <a:ext cx="3733800" cy="1138004"/>
              </a:xfrm>
              <a:prstGeom prst="rect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  <m: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25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den>
                          </m:f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⟹</m:t>
                          </m:r>
                          <m:sSup>
                            <m:sSup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sup>
                          </m:sSup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30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0815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𝜃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=33,56°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5D320E8A-594C-C190-37BD-B25F4AB0C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3194" y="2880827"/>
                <a:ext cx="3733800" cy="1138004"/>
              </a:xfrm>
              <a:prstGeom prst="rect">
                <a:avLst/>
              </a:prstGeom>
              <a:blipFill rotWithShape="1">
                <a:blip r:embed="rId10"/>
                <a:stretch>
                  <a:fillRect l="-485" t="-524"/>
                </a:stretch>
              </a:blip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77C82830-56FA-3AF9-064B-410237347A61}"/>
              </a:ext>
            </a:extLst>
          </p:cNvPr>
          <p:cNvGrpSpPr/>
          <p:nvPr/>
        </p:nvGrpSpPr>
        <p:grpSpPr>
          <a:xfrm>
            <a:off x="546937" y="647193"/>
            <a:ext cx="2618068" cy="1544585"/>
            <a:chOff x="546937" y="647193"/>
            <a:chExt cx="2618068" cy="154458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3ED72276-F59D-5B35-168E-56BE1674FB1D}"/>
                </a:ext>
              </a:extLst>
            </p:cNvPr>
            <p:cNvGrpSpPr/>
            <p:nvPr/>
          </p:nvGrpSpPr>
          <p:grpSpPr>
            <a:xfrm>
              <a:off x="546937" y="647193"/>
              <a:ext cx="2618068" cy="1544585"/>
              <a:chOff x="608959" y="719382"/>
              <a:chExt cx="2618068" cy="1544585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xmlns="" id="{B7A19045-1682-F2C5-11F8-4DEA4CD3B3DB}"/>
                  </a:ext>
                </a:extLst>
              </p:cNvPr>
              <p:cNvGrpSpPr/>
              <p:nvPr/>
            </p:nvGrpSpPr>
            <p:grpSpPr>
              <a:xfrm>
                <a:off x="608959" y="719382"/>
                <a:ext cx="2618068" cy="1544585"/>
                <a:chOff x="608959" y="719382"/>
                <a:chExt cx="2618068" cy="1544585"/>
              </a:xfrm>
            </p:grpSpPr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xmlns="" id="{0AB51940-4062-6F5E-22F7-E205473203AB}"/>
                    </a:ext>
                  </a:extLst>
                </p:cNvPr>
                <p:cNvGrpSpPr/>
                <p:nvPr/>
              </p:nvGrpSpPr>
              <p:grpSpPr>
                <a:xfrm>
                  <a:off x="608959" y="719382"/>
                  <a:ext cx="2073729" cy="1544585"/>
                  <a:chOff x="745671" y="1195182"/>
                  <a:chExt cx="2073729" cy="1544585"/>
                </a:xfrm>
              </p:grpSpPr>
              <p:sp>
                <p:nvSpPr>
                  <p:cNvPr id="3" name="Isosceles Triangle 2">
                    <a:extLst>
                      <a:ext uri="{FF2B5EF4-FFF2-40B4-BE49-F238E27FC236}">
                        <a16:creationId xmlns:a16="http://schemas.microsoft.com/office/drawing/2014/main" xmlns="" id="{D9290DEA-C80F-FA95-1EE3-92A79457624D}"/>
                      </a:ext>
                    </a:extLst>
                  </p:cNvPr>
                  <p:cNvSpPr/>
                  <p:nvPr/>
                </p:nvSpPr>
                <p:spPr>
                  <a:xfrm>
                    <a:off x="990600" y="1195182"/>
                    <a:ext cx="1828800" cy="1291211"/>
                  </a:xfrm>
                  <a:prstGeom prst="triangle">
                    <a:avLst>
                      <a:gd name="adj" fmla="val 100000"/>
                    </a:avLst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dirty="0"/>
                  </a:p>
                </p:txBody>
              </p:sp>
              <p:sp>
                <p:nvSpPr>
                  <p:cNvPr id="4" name="Rectangle 3">
                    <a:extLst>
                      <a:ext uri="{FF2B5EF4-FFF2-40B4-BE49-F238E27FC236}">
                        <a16:creationId xmlns:a16="http://schemas.microsoft.com/office/drawing/2014/main" xmlns="" id="{C599C530-47C3-F0A4-42A6-770010C79B4A}"/>
                      </a:ext>
                    </a:extLst>
                  </p:cNvPr>
                  <p:cNvSpPr/>
                  <p:nvPr/>
                </p:nvSpPr>
                <p:spPr>
                  <a:xfrm>
                    <a:off x="2590800" y="2266950"/>
                    <a:ext cx="228600" cy="219443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" name="Arc 4">
                    <a:extLst>
                      <a:ext uri="{FF2B5EF4-FFF2-40B4-BE49-F238E27FC236}">
                        <a16:creationId xmlns:a16="http://schemas.microsoft.com/office/drawing/2014/main" xmlns="" id="{63908A7D-1CA6-6227-8046-ABB37FE089BA}"/>
                      </a:ext>
                    </a:extLst>
                  </p:cNvPr>
                  <p:cNvSpPr/>
                  <p:nvPr/>
                </p:nvSpPr>
                <p:spPr>
                  <a:xfrm>
                    <a:off x="745671" y="2154992"/>
                    <a:ext cx="903515" cy="584775"/>
                  </a:xfrm>
                  <a:prstGeom prst="arc">
                    <a:avLst>
                      <a:gd name="adj1" fmla="val 18562731"/>
                      <a:gd name="adj2" fmla="val 377189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8" name="TextBox 7">
                      <a:extLst>
                        <a:ext uri="{FF2B5EF4-FFF2-40B4-BE49-F238E27FC236}">
                          <a16:creationId xmlns:a16="http://schemas.microsoft.com/office/drawing/2014/main" xmlns="" id="{ACC59CBC-3D3E-FF8A-3C26-C356BB4C0CF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28206" y="1111815"/>
                      <a:ext cx="598821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2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ID" sz="1200" b="0" i="1" smtClean="0">
                                <a:latin typeface="Cambria Math" panose="02040503050406030204" pitchFamily="18" charset="0"/>
                              </a:rPr>
                              <m:t>4 </m:t>
                            </m:r>
                            <m:r>
                              <m:rPr>
                                <m:sty m:val="p"/>
                              </m:rPr>
                              <a:rPr lang="en-ID" sz="1200" b="0" i="0" smtClean="0">
                                <a:latin typeface="Cambria Math" panose="02040503050406030204" pitchFamily="18" charset="0"/>
                              </a:rPr>
                              <m:t>cm</m:t>
                            </m:r>
                          </m:oMath>
                        </m:oMathPara>
                      </a14:m>
                      <a:endParaRPr lang="en-ID" sz="1200" dirty="0"/>
                    </a:p>
                  </p:txBody>
                </p:sp>
              </mc:Choice>
              <mc:Fallback>
                <p:sp>
                  <p:nvSpPr>
                    <p:cNvPr id="8" name="TextBox 7">
                      <a:extLst>
                        <a:ext uri="{FF2B5EF4-FFF2-40B4-BE49-F238E27FC236}">
                          <a16:creationId xmlns:a16="http://schemas.microsoft.com/office/drawing/2014/main" xmlns:a14="http://schemas.microsoft.com/office/drawing/2010/main" xmlns="" id="{ACC59CBC-3D3E-FF8A-3C26-C356BB4C0CF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628206" y="1111815"/>
                      <a:ext cx="598821" cy="184666"/>
                    </a:xfrm>
                    <a:prstGeom prst="rect">
                      <a:avLst/>
                    </a:prstGeom>
                    <a:blipFill rotWithShape="1">
                      <a:blip r:embed="rId11"/>
                      <a:stretch>
                        <a:fillRect b="-333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xmlns="" id="{9F97982F-8382-FC84-0CA5-39BEEF853249}"/>
                      </a:ext>
                    </a:extLst>
                  </p:cNvPr>
                  <p:cNvSpPr txBox="1"/>
                  <p:nvPr/>
                </p:nvSpPr>
                <p:spPr>
                  <a:xfrm>
                    <a:off x="1683870" y="1991997"/>
                    <a:ext cx="598821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5 </m:t>
                          </m:r>
                          <m:r>
                            <m:rPr>
                              <m:sty m:val="p"/>
                            </m:rPr>
                            <a:rPr lang="en-ID" sz="1200" b="0" i="0" smtClean="0"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9F97982F-8382-FC84-0CA5-39BEEF85324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83870" y="1991997"/>
                    <a:ext cx="598821" cy="184666"/>
                  </a:xfrm>
                  <a:prstGeom prst="rect">
                    <a:avLst/>
                  </a:prstGeom>
                  <a:blipFill rotWithShape="1">
                    <a:blip r:embed="rId12"/>
                    <a:stretch>
                      <a:fillRect b="-6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xmlns="" id="{55EB7934-0B2C-E7B3-7A97-7FE2A92C0804}"/>
                    </a:ext>
                  </a:extLst>
                </p:cNvPr>
                <p:cNvSpPr txBox="1"/>
                <p:nvPr/>
              </p:nvSpPr>
              <p:spPr>
                <a:xfrm>
                  <a:off x="1163668" y="1729987"/>
                  <a:ext cx="175405" cy="25207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55EB7934-0B2C-E7B3-7A97-7FE2A92C080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63668" y="1729987"/>
                  <a:ext cx="175405" cy="252073"/>
                </a:xfrm>
                <a:prstGeom prst="rect">
                  <a:avLst/>
                </a:prstGeom>
                <a:blipFill>
                  <a:blip r:embed="rId13"/>
                  <a:stretch>
                    <a:fillRect l="-17241" r="-10345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6058185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21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5310"/>
            <a:ext cx="4495800" cy="471230"/>
            <a:chOff x="0" y="132120"/>
            <a:chExt cx="4495800" cy="47123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2120"/>
              <a:ext cx="4495800" cy="45680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CB7F931D-D90E-1E13-2A09-7657B6BADC18}"/>
                </a:ext>
              </a:extLst>
            </p:cNvPr>
            <p:cNvSpPr txBox="1"/>
            <p:nvPr/>
          </p:nvSpPr>
          <p:spPr>
            <a:xfrm>
              <a:off x="685800" y="172463"/>
              <a:ext cx="3429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200" b="1" dirty="0">
                  <a:solidFill>
                    <a:schemeClr val="bg1"/>
                  </a:solidFill>
                </a:rPr>
                <a:t>3.2 </a:t>
              </a:r>
              <a:r>
                <a:rPr lang="en-ID" sz="2200" b="1" dirty="0" err="1">
                  <a:solidFill>
                    <a:schemeClr val="bg1"/>
                  </a:solidFill>
                </a:rPr>
                <a:t>Identitas</a:t>
              </a:r>
              <a:r>
                <a:rPr lang="en-ID" sz="2200" b="1" dirty="0">
                  <a:solidFill>
                    <a:schemeClr val="bg1"/>
                  </a:solidFill>
                </a:rPr>
                <a:t> </a:t>
              </a:r>
              <a:r>
                <a:rPr lang="en-ID" sz="2200" b="1" dirty="0" err="1">
                  <a:solidFill>
                    <a:schemeClr val="bg1"/>
                  </a:solidFill>
                </a:rPr>
                <a:t>Trigoonometri</a:t>
              </a:r>
              <a:endParaRPr lang="en-ID" sz="2200" b="1" dirty="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3948120E-B37C-4A1B-769D-00E2DA31C515}"/>
                  </a:ext>
                </a:extLst>
              </p:cNvPr>
              <p:cNvSpPr txBox="1"/>
              <p:nvPr/>
            </p:nvSpPr>
            <p:spPr>
              <a:xfrm>
                <a:off x="228600" y="514350"/>
                <a:ext cx="6436659" cy="1323439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400050" indent="-400050">
                  <a:buFont typeface="+mj-lt"/>
                  <a:buAutoNum type="romanLcPeriod"/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=90°⟺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=90°−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1600" b="0" i="0" smtClean="0">
                              <a:latin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</m:fName>
                        <m:e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90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°−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  <m: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fName>
                        <m:e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90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°−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tan</m:t>
                          </m:r>
                          <m: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fName>
                        <m:e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90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°−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cot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cot</m:t>
                          </m:r>
                          <m: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fName>
                        <m:e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90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°−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948120E-B37C-4A1B-769D-00E2DA31C5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14350"/>
                <a:ext cx="6436659" cy="1323439"/>
              </a:xfrm>
              <a:prstGeom prst="rect">
                <a:avLst/>
              </a:prstGeom>
              <a:blipFill rotWithShape="1">
                <a:blip r:embed="rId3"/>
                <a:stretch>
                  <a:fillRect l="-379" t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34A9642A-D2C4-C77F-2F64-E6E727C0F141}"/>
                  </a:ext>
                </a:extLst>
              </p:cNvPr>
              <p:cNvSpPr txBox="1"/>
              <p:nvPr/>
            </p:nvSpPr>
            <p:spPr>
              <a:xfrm>
                <a:off x="228600" y="1771207"/>
                <a:ext cx="6436659" cy="33855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400050" indent="-400050">
                  <a:buFont typeface="+mj-lt"/>
                  <a:buAutoNum type="romanLcPeriod" startAt="2"/>
                </a:pPr>
                <a:r>
                  <a:rPr lang="en-ID" sz="16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sz="1600" i="1" smtClean="0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endParaRPr lang="en-ID" sz="1600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4A9642A-D2C4-C77F-2F64-E6E727C0F1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771207"/>
                <a:ext cx="6436659" cy="338554"/>
              </a:xfrm>
              <a:prstGeom prst="rect">
                <a:avLst/>
              </a:prstGeom>
              <a:blipFill rotWithShape="1">
                <a:blip r:embed="rId4"/>
                <a:stretch>
                  <a:fillRect l="-569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FD3E499-C8B7-640F-0335-B8775439E7F9}"/>
                  </a:ext>
                </a:extLst>
              </p:cNvPr>
              <p:cNvSpPr txBox="1"/>
              <p:nvPr/>
            </p:nvSpPr>
            <p:spPr>
              <a:xfrm>
                <a:off x="228600" y="2062883"/>
                <a:ext cx="6436659" cy="453394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400050" indent="-400050">
                  <a:buFont typeface="+mj-lt"/>
                  <a:buAutoNum type="romanLcPeriod" startAt="3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ID" sz="1600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num>
                          <m:den>
                            <m:func>
                              <m:func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den>
                        </m:f>
                      </m:e>
                    </m:func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ID" sz="1600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num>
                          <m:den>
                            <m:func>
                              <m:func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den>
                        </m:f>
                      </m:e>
                    </m:func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FD3E499-C8B7-640F-0335-B8775439E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062883"/>
                <a:ext cx="6436659" cy="453394"/>
              </a:xfrm>
              <a:prstGeom prst="rect">
                <a:avLst/>
              </a:prstGeom>
              <a:blipFill>
                <a:blip r:embed="rId5"/>
                <a:stretch>
                  <a:fillRect l="-379" b="-4000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FD4B45B4-9FA4-2936-9E91-4718D49D769A}"/>
                  </a:ext>
                </a:extLst>
              </p:cNvPr>
              <p:cNvSpPr txBox="1"/>
              <p:nvPr/>
            </p:nvSpPr>
            <p:spPr>
              <a:xfrm>
                <a:off x="233082" y="2516277"/>
                <a:ext cx="6432177" cy="33855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400050" indent="-400050">
                  <a:buFont typeface="+mj-lt"/>
                  <a:buAutoNum type="romanLcPeriod" startAt="4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1+</m:t>
                    </m:r>
                    <m:sSup>
                      <m:sSupPr>
                        <m:ctrlPr>
                          <a:rPr lang="en-ID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tan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ID" sz="1600" b="0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sec</m:t>
                        </m:r>
                      </m:e>
                      <m:sup>
                        <m: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D4B45B4-9FA4-2936-9E91-4718D49D7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082" y="2516277"/>
                <a:ext cx="6432177" cy="338554"/>
              </a:xfrm>
              <a:prstGeom prst="rect">
                <a:avLst/>
              </a:prstGeom>
              <a:blipFill rotWithShape="1">
                <a:blip r:embed="rId6"/>
                <a:stretch>
                  <a:fillRect l="-284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355BAF00-B326-1E0A-6159-88697A2D64D1}"/>
                  </a:ext>
                </a:extLst>
              </p:cNvPr>
              <p:cNvSpPr txBox="1"/>
              <p:nvPr/>
            </p:nvSpPr>
            <p:spPr>
              <a:xfrm>
                <a:off x="237564" y="2850595"/>
                <a:ext cx="6427695" cy="338554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400050" indent="-400050">
                  <a:buFont typeface="+mj-lt"/>
                  <a:buAutoNum type="romanLcPeriod" startAt="5"/>
                </a:pPr>
                <a:r>
                  <a:rPr lang="en-ID" sz="16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sz="16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cot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+1=</m:t>
                    </m:r>
                    <m:sSup>
                      <m:sSup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csc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55BAF00-B326-1E0A-6159-88697A2D64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64" y="2850595"/>
                <a:ext cx="6427695" cy="338554"/>
              </a:xfrm>
              <a:prstGeom prst="rect">
                <a:avLst/>
              </a:prstGeom>
              <a:blipFill rotWithShape="1">
                <a:blip r:embed="rId7"/>
                <a:stretch>
                  <a:fillRect l="-569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E2F2E473-0B54-BE56-A4B8-EFB048B96756}"/>
                  </a:ext>
                </a:extLst>
              </p:cNvPr>
              <p:cNvSpPr txBox="1"/>
              <p:nvPr/>
            </p:nvSpPr>
            <p:spPr>
              <a:xfrm>
                <a:off x="237564" y="3184340"/>
                <a:ext cx="6427695" cy="136659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400050" indent="-400050">
                  <a:buFont typeface="+mj-lt"/>
                  <a:buAutoNum type="romanLcPeriod" startAt="6"/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ID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func>
                          <m:func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csc</m:t>
                            </m:r>
                          </m:fName>
                          <m:e>
                            <m:r>
                              <a:rPr lang="en-ID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𝜃</m:t>
                            </m:r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=1 </m:t>
                            </m:r>
                            <m:r>
                              <m:rPr>
                                <m:sty m:val="p"/>
                              </m:rPr>
                              <a:rPr lang="en-ID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atau</m:t>
                            </m:r>
                            <m:func>
                              <m:func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1600" b="0" i="1" smtClean="0">
                                    <a:latin typeface="Cambria Math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ID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csc</m:t>
                                </m:r>
                              </m:fName>
                              <m:e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𝜃</m:t>
                                </m:r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ID" sz="1600" b="0" i="1" smtClean="0">
                                        <a:latin typeface="Cambria Math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ID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func>
                                      <m:funcPr>
                                        <m:ctrlPr>
                                          <a:rPr lang="en-ID" sz="1600" b="0" i="1" smtClean="0">
                                            <a:latin typeface="Cambria Math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ID" sz="1600" b="0" i="0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sin</m:t>
                                        </m:r>
                                      </m:fName>
                                      <m:e>
                                        <m:r>
                                          <a:rPr lang="en-ID" sz="16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𝜃</m:t>
                                        </m:r>
                                      </m:e>
                                    </m:func>
                                  </m:den>
                                </m:f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445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func>
                            <m:funcPr>
                              <m:ctrlPr>
                                <a:rPr lang="en-ID" sz="1600" i="1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sec</m:t>
                              </m:r>
                            </m:fName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=1</m:t>
                              </m:r>
                              <m:r>
                                <a:rPr lang="en-ID" sz="1600" i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ID" sz="1600" i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atau</m:t>
                              </m:r>
                              <m:r>
                                <a:rPr lang="en-US" sz="1600" b="0" i="0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func>
                                <m:funcPr>
                                  <m:ctrlPr>
                                    <a:rPr lang="en-ID" sz="1600" i="1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ID" sz="16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sec</m:t>
                                  </m:r>
                                </m:fName>
                                <m:e>
                                  <m:r>
                                    <a:rPr lang="en-ID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𝜃</m:t>
                                  </m:r>
                                  <m:r>
                                    <a:rPr lang="en-ID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en-ID" sz="1600" i="1">
                                          <a:latin typeface="Cambria Math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ID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func>
                                        <m:funcPr>
                                          <m:ctrlPr>
                                            <a:rPr lang="en-ID" sz="1600" i="1">
                                              <a:latin typeface="Cambria Math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ID" sz="1600" b="0" i="0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cos</m:t>
                                          </m:r>
                                        </m:fName>
                                        <m:e>
                                          <m:r>
                                            <a:rPr lang="en-ID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𝜃</m:t>
                                          </m:r>
                                        </m:e>
                                      </m:func>
                                    </m:den>
                                  </m:f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445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𝑜𝑡</m:t>
                              </m:r>
                            </m:fName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=1 </m:t>
                              </m:r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atau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1600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c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𝑜𝑡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𝜃</m:t>
                                  </m:r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en-ID" sz="1600" b="0" i="1" smtClean="0">
                                          <a:latin typeface="Cambria Math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ID" sz="16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func>
                                        <m:funcPr>
                                          <m:ctrlPr>
                                            <a:rPr lang="en-ID" sz="1600" b="0" i="1" smtClean="0">
                                              <a:latin typeface="Cambria Math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ID" sz="1600" b="0" i="0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tan</m:t>
                                          </m:r>
                                        </m:fName>
                                        <m:e>
                                          <m:r>
                                            <a:rPr lang="en-ID" sz="16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𝜃</m:t>
                                          </m:r>
                                        </m:e>
                                      </m:func>
                                    </m:den>
                                  </m:f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2F2E473-0B54-BE56-A4B8-EFB048B96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64" y="3184340"/>
                <a:ext cx="6427695" cy="1366593"/>
              </a:xfrm>
              <a:prstGeom prst="rect">
                <a:avLst/>
              </a:prstGeom>
              <a:blipFill rotWithShape="1">
                <a:blip r:embed="rId8"/>
                <a:stretch>
                  <a:fillRect l="-3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4DF80E30-2F5A-5EDE-DD28-8500E22848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659" y="2345654"/>
            <a:ext cx="2486684" cy="214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221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398E85D-A784-F4D6-A556-39A79F5FDED4}"/>
              </a:ext>
            </a:extLst>
          </p:cNvPr>
          <p:cNvGrpSpPr/>
          <p:nvPr/>
        </p:nvGrpSpPr>
        <p:grpSpPr>
          <a:xfrm>
            <a:off x="152400" y="133350"/>
            <a:ext cx="1428605" cy="481122"/>
            <a:chOff x="400195" y="2319228"/>
            <a:chExt cx="1428605" cy="48112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9BE566CF-313A-A143-D80D-84A622CFC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195" y="2319228"/>
              <a:ext cx="1428605" cy="481122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35A43BAC-9856-E0F9-BE14-85CB2BEED0AE}"/>
                </a:ext>
              </a:extLst>
            </p:cNvPr>
            <p:cNvSpPr/>
            <p:nvPr/>
          </p:nvSpPr>
          <p:spPr>
            <a:xfrm>
              <a:off x="685800" y="2352473"/>
              <a:ext cx="8760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D" b="1" dirty="0" err="1">
                  <a:solidFill>
                    <a:schemeClr val="bg1"/>
                  </a:solidFill>
                </a:rPr>
                <a:t>Contoh</a:t>
              </a:r>
              <a:endParaRPr lang="en-ID" b="1" dirty="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9DDC1320-81DC-02CB-6C8A-514C7000257D}"/>
                  </a:ext>
                </a:extLst>
              </p:cNvPr>
              <p:cNvSpPr txBox="1"/>
              <p:nvPr/>
            </p:nvSpPr>
            <p:spPr>
              <a:xfrm>
                <a:off x="152400" y="614472"/>
                <a:ext cx="7924800" cy="1787925"/>
              </a:xfrm>
              <a:prstGeom prst="rect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Buktikan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ID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  <m:d>
                          <m:d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1−</m:t>
                            </m:r>
                            <m:func>
                              <m:func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tan</m:t>
                                </m:r>
                              </m:fName>
                              <m:e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𝛼</m:t>
                                </m:r>
                              </m:e>
                            </m:func>
                          </m:e>
                        </m:d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en-ID" sz="1600" b="0" i="1" smtClean="0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𝛼</m:t>
                            </m:r>
                            <m:r>
                              <a:rPr lang="en-ID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ID" sz="1600" b="0" i="1" smtClean="0">
                                    <a:latin typeface="Cambria Math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ID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𝛼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68288"/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Jawab: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𝛼</m:t>
                          </m:r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1−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tan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d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ID" sz="1600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ID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𝛼</m:t>
                                  </m:r>
                                  <m:func>
                                    <m:funcPr>
                                      <m:ctrlPr>
                                        <a:rPr lang="en-ID" sz="1600" b="0" i="1" smtClean="0">
                                          <a:latin typeface="Cambria Math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ID" sz="1600" b="0" i="0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tan</m:t>
                                      </m:r>
                                    </m:fName>
                                    <m:e>
                                      <m:r>
                                        <a:rPr lang="en-ID" sz="16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𝛼</m:t>
                                      </m:r>
                                    </m:e>
                                  </m:func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6703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𝛼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ID" sz="1600" b="0" i="1" smtClean="0">
                                      <a:latin typeface="Cambria Math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ID" sz="1600" b="0" i="1" smtClean="0">
                                          <a:latin typeface="Cambria Math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func>
                                        <m:funcPr>
                                          <m:ctrlPr>
                                            <a:rPr lang="en-ID" sz="1600" b="0" i="1" smtClean="0">
                                              <a:latin typeface="Cambria Math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ID" sz="1600" b="0" i="0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sin</m:t>
                                          </m:r>
                                        </m:fName>
                                        <m:e>
                                          <m:r>
                                            <a:rPr lang="en-ID" sz="16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𝛼</m:t>
                                          </m:r>
                                        </m:e>
                                      </m:func>
                                    </m:num>
                                    <m:den>
                                      <m:func>
                                        <m:funcPr>
                                          <m:ctrlPr>
                                            <a:rPr lang="en-ID" sz="1600" b="0" i="1" smtClean="0">
                                              <a:latin typeface="Cambria Math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ID" sz="1600" b="0" i="0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cos</m:t>
                                          </m:r>
                                        </m:fName>
                                        <m:e>
                                          <m:r>
                                            <a:rPr lang="en-ID" sz="16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𝛼</m:t>
                                          </m:r>
                                        </m:e>
                                      </m:func>
                                    </m:den>
                                  </m:f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6703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ID" sz="1600" i="1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𝛼</m:t>
                          </m:r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ID" sz="1600" i="1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ID" sz="16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68288"/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∴</m:t>
                    </m:r>
                    <m:func>
                      <m:funcPr>
                        <m:ctrlPr>
                          <a:rPr lang="en-ID" sz="16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ID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  <m:d>
                          <m:dPr>
                            <m:ctrlPr>
                              <a:rPr lang="en-ID" sz="1600" i="1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ID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1−</m:t>
                            </m:r>
                            <m:func>
                              <m:funcPr>
                                <m:ctrlPr>
                                  <a:rPr lang="en-ID" sz="1600" i="1">
                                    <a:latin typeface="Cambria Math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tan</m:t>
                                </m:r>
                              </m:fName>
                              <m:e>
                                <m:r>
                                  <a:rPr lang="en-ID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𝛼</m:t>
                                </m:r>
                              </m:e>
                            </m:func>
                          </m:e>
                        </m:d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en-ID" sz="1600" i="1">
                                <a:latin typeface="Cambria Math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ID" sz="16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ID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𝛼</m:t>
                            </m:r>
                            <m:r>
                              <a:rPr lang="en-ID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ID" sz="1600" i="1">
                                    <a:latin typeface="Cambria Math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ID" sz="160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ID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𝛼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TERBUKTI)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DDC1320-81DC-02CB-6C8A-514C700025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614472"/>
                <a:ext cx="7924800" cy="1787925"/>
              </a:xfrm>
              <a:prstGeom prst="rect">
                <a:avLst/>
              </a:prstGeom>
              <a:blipFill>
                <a:blip r:embed="rId3"/>
                <a:stretch>
                  <a:fillRect l="-77" t="-336" b="-2685"/>
                </a:stretch>
              </a:blip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236A99B5-9A52-09AE-0448-DEEF00551514}"/>
                  </a:ext>
                </a:extLst>
              </p:cNvPr>
              <p:cNvSpPr txBox="1"/>
              <p:nvPr/>
            </p:nvSpPr>
            <p:spPr>
              <a:xfrm>
                <a:off x="1345390" y="2402397"/>
                <a:ext cx="7448986" cy="2062103"/>
              </a:xfrm>
              <a:prstGeom prst="rect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lt"/>
                  <a:buAutoNum type="arabicPeriod" startAt="2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Buktikan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sz="1600" i="1" smtClean="0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63538"/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marL="363538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ID" sz="16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i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e>
                        <m:sup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d>
                        <m:dPr>
                          <m:ctrlPr>
                            <a:rPr lang="en-ID" sz="16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ID" sz="16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ID" sz="1600" i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</m:t>
                              </m:r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22738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b="1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i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e>
                        <m:sup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d>
                        <m:dPr>
                          <m:begChr m:val="{"/>
                          <m:endChr m:val="}"/>
                          <m:ctrlPr>
                            <a:rPr lang="en-ID" sz="16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ID" sz="160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ID" sz="1600" i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ID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22738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b="1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ID" sz="16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ID" sz="16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  <m:d>
                        <m:dPr>
                          <m:ctrlPr>
                            <a:rPr lang="en-ID" sz="16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ID" sz="16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</m:oMath>
                  </m:oMathPara>
                </a14:m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22738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b="1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</m:e>
                        <m:sup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ID" sz="16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22738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i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</m:e>
                        <m:sup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ID" sz="16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i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63538"/>
                <a14:m>
                  <m:oMath xmlns:m="http://schemas.openxmlformats.org/officeDocument/2006/math">
                    <m:r>
                      <a:rPr lang="en-ID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∴</m:t>
                    </m:r>
                    <m:sSup>
                      <m:sSupPr>
                        <m:ctrlPr>
                          <a:rPr lang="en-ID" sz="16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i="0">
                            <a:latin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e>
                      <m:sup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e>
                      <m:sup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(TERBUKTI)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236A99B5-9A52-09AE-0448-DEEF005515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5390" y="2402397"/>
                <a:ext cx="7448986" cy="2062103"/>
              </a:xfrm>
              <a:prstGeom prst="rect">
                <a:avLst/>
              </a:prstGeom>
              <a:blipFill rotWithShape="1">
                <a:blip r:embed="rId4"/>
                <a:stretch>
                  <a:fillRect l="-163" t="-292" b="-2041"/>
                </a:stretch>
              </a:blip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72349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23501" y="103294"/>
            <a:ext cx="6705600" cy="793985"/>
            <a:chOff x="0" y="132120"/>
            <a:chExt cx="3836894" cy="79398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2120"/>
              <a:ext cx="3810000" cy="456803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CB7F931D-D90E-1E13-2A09-7657B6BADC18}"/>
                </a:ext>
              </a:extLst>
            </p:cNvPr>
            <p:cNvSpPr txBox="1"/>
            <p:nvPr/>
          </p:nvSpPr>
          <p:spPr>
            <a:xfrm>
              <a:off x="484094" y="156664"/>
              <a:ext cx="33528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200" b="1" dirty="0">
                  <a:solidFill>
                    <a:schemeClr val="bg1"/>
                  </a:solidFill>
                </a:rPr>
                <a:t>3.3 </a:t>
              </a:r>
              <a:r>
                <a:rPr lang="en-ID" sz="2200" b="1" dirty="0" err="1">
                  <a:solidFill>
                    <a:schemeClr val="bg1"/>
                  </a:solidFill>
                </a:rPr>
                <a:t>Perbandingan</a:t>
              </a:r>
              <a:r>
                <a:rPr lang="en-ID" sz="2200" b="1" dirty="0">
                  <a:solidFill>
                    <a:schemeClr val="bg1"/>
                  </a:solidFill>
                </a:rPr>
                <a:t> </a:t>
              </a:r>
              <a:r>
                <a:rPr lang="en-ID" sz="2200" b="1" dirty="0" err="1">
                  <a:solidFill>
                    <a:schemeClr val="bg1"/>
                  </a:solidFill>
                </a:rPr>
                <a:t>Trigonometri</a:t>
              </a:r>
              <a:r>
                <a:rPr lang="en-ID" sz="2200" b="1" dirty="0">
                  <a:solidFill>
                    <a:schemeClr val="bg1"/>
                  </a:solidFill>
                </a:rPr>
                <a:t> </a:t>
              </a:r>
              <a:r>
                <a:rPr lang="en-ID" sz="2200" b="1" dirty="0" err="1">
                  <a:solidFill>
                    <a:schemeClr val="bg1"/>
                  </a:solidFill>
                </a:rPr>
                <a:t>Sudut</a:t>
              </a:r>
              <a:r>
                <a:rPr lang="en-ID" sz="2200" b="1" dirty="0">
                  <a:solidFill>
                    <a:schemeClr val="bg1"/>
                  </a:solidFill>
                </a:rPr>
                <a:t> </a:t>
              </a:r>
              <a:r>
                <a:rPr lang="en-ID" sz="2200" b="1" dirty="0" err="1">
                  <a:solidFill>
                    <a:schemeClr val="bg1"/>
                  </a:solidFill>
                </a:rPr>
                <a:t>Berelasi</a:t>
              </a:r>
              <a:endParaRPr lang="en-ID" sz="2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3BEFB44B-6F48-D453-73DE-083AD8083A2F}"/>
              </a:ext>
            </a:extLst>
          </p:cNvPr>
          <p:cNvGrpSpPr/>
          <p:nvPr/>
        </p:nvGrpSpPr>
        <p:grpSpPr>
          <a:xfrm>
            <a:off x="457200" y="924917"/>
            <a:ext cx="1600199" cy="1494434"/>
            <a:chOff x="457200" y="924917"/>
            <a:chExt cx="1600199" cy="1494434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55EA389D-AB31-55DD-0FBD-6D9FC21F823D}"/>
                </a:ext>
              </a:extLst>
            </p:cNvPr>
            <p:cNvGrpSpPr/>
            <p:nvPr/>
          </p:nvGrpSpPr>
          <p:grpSpPr>
            <a:xfrm>
              <a:off x="457200" y="924917"/>
              <a:ext cx="1600199" cy="1494434"/>
              <a:chOff x="505875" y="723693"/>
              <a:chExt cx="1722081" cy="1580920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xmlns="" id="{A342B7BE-7DEF-CC53-BA20-5EF4243150C9}"/>
                  </a:ext>
                </a:extLst>
              </p:cNvPr>
              <p:cNvGrpSpPr/>
              <p:nvPr/>
            </p:nvGrpSpPr>
            <p:grpSpPr>
              <a:xfrm>
                <a:off x="505875" y="723693"/>
                <a:ext cx="1722081" cy="1580920"/>
                <a:chOff x="956379" y="876093"/>
                <a:chExt cx="1722081" cy="1580920"/>
              </a:xfrm>
            </p:grpSpPr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xmlns="" id="{5CB82783-EF30-2474-DBE1-85197E3704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56379" y="2027689"/>
                  <a:ext cx="1558221" cy="726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Arrow Connector 21">
                  <a:extLst>
                    <a:ext uri="{FF2B5EF4-FFF2-40B4-BE49-F238E27FC236}">
                      <a16:creationId xmlns:a16="http://schemas.microsoft.com/office/drawing/2014/main" xmlns="" id="{AE72DA64-6C42-287F-B6F5-B3329AEC0F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47800" y="1047750"/>
                  <a:ext cx="0" cy="140926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xmlns="" id="{FF423B35-3ABB-8DE1-156D-60E88F343E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47800" y="1352413"/>
                  <a:ext cx="938345" cy="67527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Arc 23">
                  <a:extLst>
                    <a:ext uri="{FF2B5EF4-FFF2-40B4-BE49-F238E27FC236}">
                      <a16:creationId xmlns:a16="http://schemas.microsoft.com/office/drawing/2014/main" xmlns="" id="{AD53FC68-5197-2CE8-AECF-AF88E67B294C}"/>
                    </a:ext>
                  </a:extLst>
                </p:cNvPr>
                <p:cNvSpPr/>
                <p:nvPr/>
              </p:nvSpPr>
              <p:spPr>
                <a:xfrm>
                  <a:off x="1505982" y="1811688"/>
                  <a:ext cx="419107" cy="446539"/>
                </a:xfrm>
                <a:prstGeom prst="arc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25" name="TextBox 24">
                      <a:extLst>
                        <a:ext uri="{FF2B5EF4-FFF2-40B4-BE49-F238E27FC236}">
                          <a16:creationId xmlns:a16="http://schemas.microsoft.com/office/drawing/2014/main" xmlns="" id="{C5CE47F2-4987-CCAF-3CE2-8D7DA4EBD98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641339" y="1829132"/>
                      <a:ext cx="198594" cy="455823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oMath>
                        </m:oMathPara>
                      </a14:m>
                      <a:endParaRPr lang="en-ID" sz="1400" dirty="0"/>
                    </a:p>
                    <a:p>
                      <a:pPr/>
                      <a:endParaRPr lang="en-ID" sz="1400" dirty="0"/>
                    </a:p>
                  </p:txBody>
                </p:sp>
              </mc:Choice>
              <mc:Fallback>
                <p:sp>
                  <p:nvSpPr>
                    <p:cNvPr id="25" name="TextBox 24">
                      <a:extLst>
                        <a:ext uri="{FF2B5EF4-FFF2-40B4-BE49-F238E27FC236}">
                          <a16:creationId xmlns:a16="http://schemas.microsoft.com/office/drawing/2014/main" xmlns:a14="http://schemas.microsoft.com/office/drawing/2010/main" xmlns="" id="{C5CE47F2-4987-CCAF-3CE2-8D7DA4EBD98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41339" y="1829132"/>
                      <a:ext cx="198594" cy="455823"/>
                    </a:xfrm>
                    <a:prstGeom prst="rect">
                      <a:avLst/>
                    </a:prstGeom>
                    <a:blipFill rotWithShape="1">
                      <a:blip r:embed="rId3"/>
                      <a:stretch>
                        <a:fillRect l="-12903" r="-645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6" name="TextBox 25">
                      <a:extLst>
                        <a:ext uri="{FF2B5EF4-FFF2-40B4-BE49-F238E27FC236}">
                          <a16:creationId xmlns:a16="http://schemas.microsoft.com/office/drawing/2014/main" xmlns="" id="{E10E7ADD-C35B-2F1A-73ED-DACF8E2F95C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14600" y="1935356"/>
                      <a:ext cx="163860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oMath>
                        </m:oMathPara>
                      </a14:m>
                      <a:endParaRPr lang="en-ID" sz="1200" dirty="0"/>
                    </a:p>
                  </p:txBody>
                </p:sp>
              </mc:Choice>
              <mc:Fallback xmlns="">
                <p:sp>
                  <p:nvSpPr>
                    <p:cNvPr id="28" name="TextBox 27">
                      <a:extLst>
                        <a:ext uri="{FF2B5EF4-FFF2-40B4-BE49-F238E27FC236}">
                          <a16:creationId xmlns:a16="http://schemas.microsoft.com/office/drawing/2014/main" id="{1E3ED9B9-ACB5-72A9-9ECC-EB0D368029A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514600" y="1935356"/>
                      <a:ext cx="163860" cy="184666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l="-303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7" name="TextBox 26">
                      <a:extLst>
                        <a:ext uri="{FF2B5EF4-FFF2-40B4-BE49-F238E27FC236}">
                          <a16:creationId xmlns:a16="http://schemas.microsoft.com/office/drawing/2014/main" xmlns="" id="{CEAAD0A3-7ED2-545E-F544-91226E5103C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81501" y="876093"/>
                      <a:ext cx="217140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2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oMath>
                        </m:oMathPara>
                      </a14:m>
                      <a:endParaRPr lang="en-ID" sz="1200" dirty="0"/>
                    </a:p>
                  </p:txBody>
                </p:sp>
              </mc:Choice>
              <mc:Fallback xmlns="">
                <p:sp>
                  <p:nvSpPr>
                    <p:cNvPr id="29" name="TextBox 28">
                      <a:extLst>
                        <a:ext uri="{FF2B5EF4-FFF2-40B4-BE49-F238E27FC236}">
                          <a16:creationId xmlns:a16="http://schemas.microsoft.com/office/drawing/2014/main" id="{69DCAC23-34DA-D943-C45A-D47B8455AC6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81501" y="876093"/>
                      <a:ext cx="217140" cy="184666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xmlns="" id="{16751C75-C2AC-8DC5-80AB-FAA7912A6A9A}"/>
                      </a:ext>
                    </a:extLst>
                  </p:cNvPr>
                  <p:cNvSpPr txBox="1"/>
                  <p:nvPr/>
                </p:nvSpPr>
                <p:spPr>
                  <a:xfrm>
                    <a:off x="905039" y="1863455"/>
                    <a:ext cx="120226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ED9D2F97-1D0E-90BD-BDD7-9BDBF2726A0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05039" y="1863455"/>
                    <a:ext cx="120226" cy="184666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6667" r="-16667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xmlns="" id="{D332BE1A-21D6-2094-2C61-907749364CE4}"/>
                    </a:ext>
                  </a:extLst>
                </p:cNvPr>
                <p:cNvSpPr txBox="1"/>
                <p:nvPr/>
              </p:nvSpPr>
              <p:spPr>
                <a:xfrm>
                  <a:off x="979282" y="1325716"/>
                  <a:ext cx="306173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90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D332BE1A-21D6-2094-2C61-907749364CE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9282" y="1325716"/>
                  <a:ext cx="306173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14000" r="-12000" b="-2778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BA80D852-9F81-E393-E514-88838925786D}"/>
              </a:ext>
            </a:extLst>
          </p:cNvPr>
          <p:cNvGrpSpPr/>
          <p:nvPr/>
        </p:nvGrpSpPr>
        <p:grpSpPr>
          <a:xfrm>
            <a:off x="2501731" y="2564125"/>
            <a:ext cx="2070269" cy="2024512"/>
            <a:chOff x="2501731" y="2564125"/>
            <a:chExt cx="2070269" cy="202451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xmlns="" id="{B627D11E-BB4C-CF53-ED72-13483A2B1A91}"/>
                    </a:ext>
                  </a:extLst>
                </p:cNvPr>
                <p:cNvSpPr txBox="1"/>
                <p:nvPr/>
              </p:nvSpPr>
              <p:spPr>
                <a:xfrm>
                  <a:off x="2501731" y="3264300"/>
                  <a:ext cx="2070269" cy="1324337"/>
                </a:xfrm>
                <a:prstGeom prst="rect">
                  <a:avLst/>
                </a:prstGeom>
                <a:noFill/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1600" b="1" dirty="0" err="1">
                      <a:latin typeface="Cambria Math" panose="02040503050406030204" pitchFamily="18" charset="0"/>
                    </a:rPr>
                    <a:t>Kuadran</a:t>
                  </a:r>
                  <a:r>
                    <a:rPr lang="en-ID" sz="1600" b="1" dirty="0">
                      <a:latin typeface="Cambria Math" panose="02040503050406030204" pitchFamily="18" charset="0"/>
                    </a:rPr>
                    <a:t> II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(positif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negatif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negatif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</p:txBody>
            </p:sp>
          </mc:Choice>
          <mc:Fallback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B627D11E-BB4C-CF53-ED72-13483A2B1A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01731" y="3264300"/>
                  <a:ext cx="2070269" cy="1324337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t="-897"/>
                  </a:stretch>
                </a:blipFill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1" name="Arrow: Down 70">
              <a:extLst>
                <a:ext uri="{FF2B5EF4-FFF2-40B4-BE49-F238E27FC236}">
                  <a16:creationId xmlns:a16="http://schemas.microsoft.com/office/drawing/2014/main" xmlns="" id="{BE33323E-F3F8-2C8D-8848-3FB8513916EF}"/>
                </a:ext>
              </a:extLst>
            </p:cNvPr>
            <p:cNvSpPr/>
            <p:nvPr/>
          </p:nvSpPr>
          <p:spPr>
            <a:xfrm>
              <a:off x="3478431" y="2564125"/>
              <a:ext cx="246402" cy="598001"/>
            </a:xfrm>
            <a:prstGeom prst="down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A50194D0-D03A-F40F-3135-484797A9647F}"/>
              </a:ext>
            </a:extLst>
          </p:cNvPr>
          <p:cNvGrpSpPr/>
          <p:nvPr/>
        </p:nvGrpSpPr>
        <p:grpSpPr>
          <a:xfrm>
            <a:off x="90915" y="2571751"/>
            <a:ext cx="2271285" cy="2016886"/>
            <a:chOff x="40743" y="2571751"/>
            <a:chExt cx="2271285" cy="201688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xmlns="" id="{FF591394-D2A9-413F-607A-86FA71460D8C}"/>
                    </a:ext>
                  </a:extLst>
                </p:cNvPr>
                <p:cNvSpPr txBox="1"/>
                <p:nvPr/>
              </p:nvSpPr>
              <p:spPr>
                <a:xfrm>
                  <a:off x="40743" y="3264300"/>
                  <a:ext cx="2271285" cy="1324337"/>
                </a:xfrm>
                <a:prstGeom prst="rect">
                  <a:avLst/>
                </a:prstGeom>
                <a:noFill/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1600" b="1" dirty="0" err="1">
                      <a:latin typeface="Cambria Math" panose="02040503050406030204" pitchFamily="18" charset="0"/>
                    </a:rPr>
                    <a:t>Kuadran</a:t>
                  </a:r>
                  <a:r>
                    <a:rPr lang="en-ID" sz="1600" b="1" dirty="0">
                      <a:latin typeface="Cambria Math" panose="02040503050406030204" pitchFamily="18" charset="0"/>
                    </a:rPr>
                    <a:t> I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(positif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positif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positif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</p:txBody>
            </p:sp>
          </mc:Choice>
          <mc:Fallback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FF591394-D2A9-413F-607A-86FA71460D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743" y="3264300"/>
                  <a:ext cx="2271285" cy="1324337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t="-897"/>
                  </a:stretch>
                </a:blipFill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2" name="Arrow: Down 71">
              <a:extLst>
                <a:ext uri="{FF2B5EF4-FFF2-40B4-BE49-F238E27FC236}">
                  <a16:creationId xmlns:a16="http://schemas.microsoft.com/office/drawing/2014/main" xmlns="" id="{4AB8ECDE-FBE5-B082-3A29-9458B2D1D181}"/>
                </a:ext>
              </a:extLst>
            </p:cNvPr>
            <p:cNvSpPr/>
            <p:nvPr/>
          </p:nvSpPr>
          <p:spPr>
            <a:xfrm>
              <a:off x="979282" y="2571751"/>
              <a:ext cx="199698" cy="569960"/>
            </a:xfrm>
            <a:prstGeom prst="down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AFC9B568-0463-9590-09E0-9CF795663D3B}"/>
              </a:ext>
            </a:extLst>
          </p:cNvPr>
          <p:cNvGrpSpPr/>
          <p:nvPr/>
        </p:nvGrpSpPr>
        <p:grpSpPr>
          <a:xfrm>
            <a:off x="4761703" y="2579604"/>
            <a:ext cx="2070269" cy="1973195"/>
            <a:chOff x="4761703" y="2579604"/>
            <a:chExt cx="2070269" cy="197319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xmlns="" id="{14EC1BD7-1879-AF69-17B3-C8566544A057}"/>
                    </a:ext>
                  </a:extLst>
                </p:cNvPr>
                <p:cNvSpPr txBox="1"/>
                <p:nvPr/>
              </p:nvSpPr>
              <p:spPr>
                <a:xfrm>
                  <a:off x="4761703" y="3228462"/>
                  <a:ext cx="2070269" cy="1324337"/>
                </a:xfrm>
                <a:prstGeom prst="rect">
                  <a:avLst/>
                </a:prstGeom>
                <a:noFill/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1600" b="1" dirty="0" smtClean="0">
                      <a:latin typeface="Cambria Math" panose="02040503050406030204" pitchFamily="18" charset="0"/>
                    </a:rPr>
                    <a:t>Kuadran III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  <m:r>
                            <a:rPr lang="en-US" sz="1600" b="0" i="1" smtClean="0">
                              <a:latin typeface="Cambria Math"/>
                              <a:ea typeface="Cambria Math" panose="02040503050406030204" pitchFamily="18" charset="0"/>
                            </a:rPr>
                            <m:t> </m:t>
                          </m:r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negatif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negatif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positif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</p:txBody>
            </p:sp>
          </mc:Choice>
          <mc:Fallback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14EC1BD7-1879-AF69-17B3-C8566544A0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1703" y="3228462"/>
                  <a:ext cx="2070269" cy="1324337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t="-901"/>
                  </a:stretch>
                </a:blipFill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" name="Arrow: Down 54">
              <a:extLst>
                <a:ext uri="{FF2B5EF4-FFF2-40B4-BE49-F238E27FC236}">
                  <a16:creationId xmlns:a16="http://schemas.microsoft.com/office/drawing/2014/main" xmlns="" id="{CEE4803A-695B-6122-0434-6FAFB7A827CC}"/>
                </a:ext>
              </a:extLst>
            </p:cNvPr>
            <p:cNvSpPr/>
            <p:nvPr/>
          </p:nvSpPr>
          <p:spPr>
            <a:xfrm>
              <a:off x="5721710" y="2579604"/>
              <a:ext cx="246402" cy="598001"/>
            </a:xfrm>
            <a:prstGeom prst="down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AB4B7B0C-DECC-1C2E-34C1-9857B15A8208}"/>
              </a:ext>
            </a:extLst>
          </p:cNvPr>
          <p:cNvGrpSpPr/>
          <p:nvPr/>
        </p:nvGrpSpPr>
        <p:grpSpPr>
          <a:xfrm>
            <a:off x="7132997" y="813177"/>
            <a:ext cx="1864734" cy="1628026"/>
            <a:chOff x="7132997" y="813177"/>
            <a:chExt cx="1864734" cy="1628026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F63FE3D6-B614-CF71-C09C-E85EBF92BA3B}"/>
                </a:ext>
              </a:extLst>
            </p:cNvPr>
            <p:cNvGrpSpPr/>
            <p:nvPr/>
          </p:nvGrpSpPr>
          <p:grpSpPr>
            <a:xfrm>
              <a:off x="7132997" y="813177"/>
              <a:ext cx="1843876" cy="1628026"/>
              <a:chOff x="5137381" y="783348"/>
              <a:chExt cx="2256818" cy="1717076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xmlns="" id="{8BDDC9B6-CE0D-F3BB-01AC-C214ED0E8AA8}"/>
                      </a:ext>
                    </a:extLst>
                  </p:cNvPr>
                  <p:cNvSpPr txBox="1"/>
                  <p:nvPr/>
                </p:nvSpPr>
                <p:spPr>
                  <a:xfrm>
                    <a:off x="5561116" y="2315758"/>
                    <a:ext cx="473095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  <m:r>
                            <a:rPr lang="en-ID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8BDDC9B6-CE0D-F3BB-01AC-C214ED0E8AA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61116" y="2315758"/>
                    <a:ext cx="473095" cy="184666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l="-4762" r="-4762" b="-14286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6828C5FA-DC2F-80F8-9A88-25095A0F0EEA}"/>
                  </a:ext>
                </a:extLst>
              </p:cNvPr>
              <p:cNvGrpSpPr/>
              <p:nvPr/>
            </p:nvGrpSpPr>
            <p:grpSpPr>
              <a:xfrm>
                <a:off x="5137381" y="783348"/>
                <a:ext cx="2256818" cy="1636003"/>
                <a:chOff x="5137381" y="783348"/>
                <a:chExt cx="2256818" cy="1636003"/>
              </a:xfrm>
            </p:grpSpPr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xmlns="" id="{82D4A286-010C-E855-4446-487F25174D5F}"/>
                    </a:ext>
                  </a:extLst>
                </p:cNvPr>
                <p:cNvGrpSpPr/>
                <p:nvPr/>
              </p:nvGrpSpPr>
              <p:grpSpPr>
                <a:xfrm>
                  <a:off x="5137381" y="783348"/>
                  <a:ext cx="2256818" cy="1636003"/>
                  <a:chOff x="40633" y="924917"/>
                  <a:chExt cx="2256818" cy="1636003"/>
                </a:xfrm>
              </p:grpSpPr>
              <p:grpSp>
                <p:nvGrpSpPr>
                  <p:cNvPr id="62" name="Group 61">
                    <a:extLst>
                      <a:ext uri="{FF2B5EF4-FFF2-40B4-BE49-F238E27FC236}">
                        <a16:creationId xmlns:a16="http://schemas.microsoft.com/office/drawing/2014/main" xmlns="" id="{69F299B3-C2F6-C895-88E3-79946DD5275E}"/>
                      </a:ext>
                    </a:extLst>
                  </p:cNvPr>
                  <p:cNvGrpSpPr/>
                  <p:nvPr/>
                </p:nvGrpSpPr>
                <p:grpSpPr>
                  <a:xfrm>
                    <a:off x="40633" y="924917"/>
                    <a:ext cx="2256818" cy="1636003"/>
                    <a:chOff x="508083" y="876093"/>
                    <a:chExt cx="2428711" cy="1730682"/>
                  </a:xfrm>
                </p:grpSpPr>
                <p:cxnSp>
                  <p:nvCxnSpPr>
                    <p:cNvPr id="64" name="Straight Arrow Connector 63">
                      <a:extLst>
                        <a:ext uri="{FF2B5EF4-FFF2-40B4-BE49-F238E27FC236}">
                          <a16:creationId xmlns:a16="http://schemas.microsoft.com/office/drawing/2014/main" xmlns="" id="{2FB70686-609C-8191-2B2A-4A4AD6B25E2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508083" y="1769895"/>
                      <a:ext cx="2161273" cy="10153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" name="Straight Arrow Connector 64">
                      <a:extLst>
                        <a:ext uri="{FF2B5EF4-FFF2-40B4-BE49-F238E27FC236}">
                          <a16:creationId xmlns:a16="http://schemas.microsoft.com/office/drawing/2014/main" xmlns="" id="{61064EB4-04CF-BC5E-8321-0D06633E7F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447801" y="1047750"/>
                      <a:ext cx="0" cy="1559025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66" name="TextBox 65">
                          <a:extLst>
                            <a:ext uri="{FF2B5EF4-FFF2-40B4-BE49-F238E27FC236}">
                              <a16:creationId xmlns:a16="http://schemas.microsoft.com/office/drawing/2014/main" xmlns="" id="{D4C3486A-9568-CAB9-6FAC-23B26CC89F9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457339" y="1563908"/>
                          <a:ext cx="157467" cy="22791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ID" sz="14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oMath>
                            </m:oMathPara>
                          </a14:m>
                          <a:endParaRPr lang="en-ID" sz="1400" dirty="0"/>
                        </a:p>
                      </p:txBody>
                    </p:sp>
                  </mc:Choice>
                  <mc:Fallback xmlns="">
                    <p:sp>
                      <p:nvSpPr>
                        <p:cNvPr id="82" name="TextBox 81">
                          <a:extLst>
                            <a:ext uri="{FF2B5EF4-FFF2-40B4-BE49-F238E27FC236}">
                              <a16:creationId xmlns:a16="http://schemas.microsoft.com/office/drawing/2014/main" id="{3C64EACF-52DC-68DC-4DCE-D419CF91F68D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1457339" y="1563908"/>
                          <a:ext cx="157467" cy="227912"/>
                        </a:xfrm>
                        <a:prstGeom prst="rect">
                          <a:avLst/>
                        </a:prstGeom>
                        <a:blipFill>
                          <a:blip r:embed="rId19"/>
                          <a:stretch>
                            <a:fillRect l="-29167" r="-25000" b="-5556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ID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67" name="TextBox 66">
                          <a:extLst>
                            <a:ext uri="{FF2B5EF4-FFF2-40B4-BE49-F238E27FC236}">
                              <a16:creationId xmlns:a16="http://schemas.microsoft.com/office/drawing/2014/main" xmlns="" id="{59730C69-AB61-870D-15C0-2868C34065EA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700613" y="1615327"/>
                          <a:ext cx="236181" cy="19535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0" tIns="0" rIns="0" bIns="0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ID" sz="12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oMath>
                            </m:oMathPara>
                          </a14:m>
                          <a:endParaRPr lang="en-ID" sz="1200" dirty="0"/>
                        </a:p>
                      </p:txBody>
                    </p:sp>
                  </mc:Choice>
                  <mc:Fallback xmlns="">
                    <p:sp>
                      <p:nvSpPr>
                        <p:cNvPr id="67" name="TextBox 66">
                          <a:extLst>
                            <a:ext uri="{FF2B5EF4-FFF2-40B4-BE49-F238E27FC236}">
                              <a16:creationId xmlns:a16="http://schemas.microsoft.com/office/drawing/2014/main" id="{59730C69-AB61-870D-15C0-2868C34065EA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2700613" y="1615327"/>
                          <a:ext cx="236181" cy="195353"/>
                        </a:xfrm>
                        <a:prstGeom prst="rect">
                          <a:avLst/>
                        </a:prstGeom>
                        <a:blipFill>
                          <a:blip r:embed="rId20"/>
                          <a:stretch>
                            <a:fillRect l="-10000" r="-3333" b="-10345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ID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68" name="TextBox 67">
                          <a:extLst>
                            <a:ext uri="{FF2B5EF4-FFF2-40B4-BE49-F238E27FC236}">
                              <a16:creationId xmlns:a16="http://schemas.microsoft.com/office/drawing/2014/main" xmlns="" id="{BE6D4D2E-63FA-77CA-2EAB-E2D408B024F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281501" y="876093"/>
                          <a:ext cx="217140" cy="18466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lIns="0" tIns="0" rIns="0" bIns="0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ID" sz="1200" b="0" i="1" smtClean="0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oMath>
                            </m:oMathPara>
                          </a14:m>
                          <a:endParaRPr lang="en-ID" sz="1200" dirty="0"/>
                        </a:p>
                      </p:txBody>
                    </p:sp>
                  </mc:Choice>
                  <mc:Fallback xmlns="">
                    <p:sp>
                      <p:nvSpPr>
                        <p:cNvPr id="29" name="TextBox 28">
                          <a:extLst>
                            <a:ext uri="{FF2B5EF4-FFF2-40B4-BE49-F238E27FC236}">
                              <a16:creationId xmlns:a16="http://schemas.microsoft.com/office/drawing/2014/main" id="{69DCAC23-34DA-D943-C45A-D47B8455AC66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1281501" y="876093"/>
                          <a:ext cx="217140" cy="184666"/>
                        </a:xfrm>
                        <a:prstGeom prst="rect">
                          <a:avLst/>
                        </a:prstGeom>
                        <a:blipFill>
                          <a:blip r:embed="rId8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ID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63" name="Arc 62">
                    <a:extLst>
                      <a:ext uri="{FF2B5EF4-FFF2-40B4-BE49-F238E27FC236}">
                        <a16:creationId xmlns:a16="http://schemas.microsoft.com/office/drawing/2014/main" xmlns="" id="{5392E261-0930-8062-EC3E-32F83D6702DF}"/>
                      </a:ext>
                    </a:extLst>
                  </p:cNvPr>
                  <p:cNvSpPr/>
                  <p:nvPr/>
                </p:nvSpPr>
                <p:spPr>
                  <a:xfrm>
                    <a:off x="506131" y="1437076"/>
                    <a:ext cx="783428" cy="675091"/>
                  </a:xfrm>
                  <a:prstGeom prst="arc">
                    <a:avLst>
                      <a:gd name="adj1" fmla="val 3002748"/>
                      <a:gd name="adj2" fmla="val 83392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xmlns="" id="{97E50ECA-DA2C-227B-49E2-4933DF363C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3246" y="1648207"/>
                  <a:ext cx="580579" cy="58806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xmlns="" id="{87C3B71C-654F-E256-6403-A58501D9842D}"/>
                    </a:ext>
                  </a:extLst>
                </p:cNvPr>
                <p:cNvSpPr txBox="1"/>
                <p:nvPr/>
              </p:nvSpPr>
              <p:spPr>
                <a:xfrm>
                  <a:off x="8611200" y="1678948"/>
                  <a:ext cx="386531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60</m:t>
                        </m:r>
                        <m:r>
                          <a:rPr lang="en-ID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87C3B71C-654F-E256-6403-A58501D984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11200" y="1678948"/>
                  <a:ext cx="386531" cy="184666"/>
                </a:xfrm>
                <a:prstGeom prst="rect">
                  <a:avLst/>
                </a:prstGeom>
                <a:blipFill>
                  <a:blip r:embed="rId22"/>
                  <a:stretch>
                    <a:fillRect l="-4762" r="-4762" b="-3226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7B5B1852-FE8B-CA2D-2C15-83DFDCFCE1C5}"/>
              </a:ext>
            </a:extLst>
          </p:cNvPr>
          <p:cNvGrpSpPr/>
          <p:nvPr/>
        </p:nvGrpSpPr>
        <p:grpSpPr>
          <a:xfrm>
            <a:off x="6929854" y="2579604"/>
            <a:ext cx="2070269" cy="1973195"/>
            <a:chOff x="6929854" y="2579604"/>
            <a:chExt cx="2070269" cy="197319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xmlns="" id="{B4BD84D4-CE03-45BA-820E-47FBCA42A271}"/>
                    </a:ext>
                  </a:extLst>
                </p:cNvPr>
                <p:cNvSpPr txBox="1"/>
                <p:nvPr/>
              </p:nvSpPr>
              <p:spPr>
                <a:xfrm>
                  <a:off x="6929854" y="3228462"/>
                  <a:ext cx="2070269" cy="1324337"/>
                </a:xfrm>
                <a:prstGeom prst="rect">
                  <a:avLst/>
                </a:prstGeom>
                <a:noFill/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1600" b="1" dirty="0">
                      <a:latin typeface="Cambria Math" panose="02040503050406030204" pitchFamily="18" charset="0"/>
                    </a:rPr>
                    <a:t>Kuadran IV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(negatif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positif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ID" sz="16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en-ID" sz="16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negatif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</p:txBody>
            </p:sp>
          </mc:Choice>
          <mc:Fallback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B4BD84D4-CE03-45BA-820E-47FBCA42A27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9854" y="3228462"/>
                  <a:ext cx="2070269" cy="1324337"/>
                </a:xfrm>
                <a:prstGeom prst="rect">
                  <a:avLst/>
                </a:prstGeom>
                <a:blipFill rotWithShape="1">
                  <a:blip r:embed="rId23"/>
                  <a:stretch>
                    <a:fillRect t="-901"/>
                  </a:stretch>
                </a:blipFill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6" name="Arrow: Down 75">
              <a:extLst>
                <a:ext uri="{FF2B5EF4-FFF2-40B4-BE49-F238E27FC236}">
                  <a16:creationId xmlns:a16="http://schemas.microsoft.com/office/drawing/2014/main" xmlns="" id="{A4AF8551-4B2A-B7F3-8FAC-486871B6ECFF}"/>
                </a:ext>
              </a:extLst>
            </p:cNvPr>
            <p:cNvSpPr/>
            <p:nvPr/>
          </p:nvSpPr>
          <p:spPr>
            <a:xfrm>
              <a:off x="7889861" y="2579604"/>
              <a:ext cx="246402" cy="598001"/>
            </a:xfrm>
            <a:prstGeom prst="down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777970" y="863473"/>
            <a:ext cx="1678598" cy="1628026"/>
            <a:chOff x="4777970" y="863473"/>
            <a:chExt cx="1678598" cy="162802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F1305459-7037-C6F8-D3AA-963E3E33DE8F}"/>
                </a:ext>
              </a:extLst>
            </p:cNvPr>
            <p:cNvGrpSpPr/>
            <p:nvPr/>
          </p:nvGrpSpPr>
          <p:grpSpPr>
            <a:xfrm>
              <a:off x="4777970" y="863473"/>
              <a:ext cx="1678598" cy="1628026"/>
              <a:chOff x="4894222" y="783348"/>
              <a:chExt cx="2054523" cy="1717076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xmlns="" id="{94F878C4-3470-BB04-0BE1-527166E83556}"/>
                      </a:ext>
                    </a:extLst>
                  </p:cNvPr>
                  <p:cNvSpPr txBox="1"/>
                  <p:nvPr/>
                </p:nvSpPr>
                <p:spPr>
                  <a:xfrm>
                    <a:off x="5561116" y="2315758"/>
                    <a:ext cx="473095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  <m:r>
                            <a:rPr lang="en-ID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94F878C4-3470-BB04-0BE1-527166E8355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61116" y="2315758"/>
                    <a:ext cx="473095" cy="184666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l="-4762" r="-4762" b="-10345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xmlns="" id="{82494BF7-DA80-EE66-3E67-345291B4683E}"/>
                  </a:ext>
                </a:extLst>
              </p:cNvPr>
              <p:cNvGrpSpPr/>
              <p:nvPr/>
            </p:nvGrpSpPr>
            <p:grpSpPr>
              <a:xfrm>
                <a:off x="4894222" y="783348"/>
                <a:ext cx="2054523" cy="1636003"/>
                <a:chOff x="4894222" y="783348"/>
                <a:chExt cx="2054523" cy="1636003"/>
              </a:xfrm>
            </p:grpSpPr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xmlns="" id="{82CB8058-3683-DF64-5C5F-4E2296653938}"/>
                    </a:ext>
                  </a:extLst>
                </p:cNvPr>
                <p:cNvGrpSpPr/>
                <p:nvPr/>
              </p:nvGrpSpPr>
              <p:grpSpPr>
                <a:xfrm>
                  <a:off x="5137381" y="783348"/>
                  <a:ext cx="1811364" cy="1636003"/>
                  <a:chOff x="508083" y="876093"/>
                  <a:chExt cx="1949329" cy="1730682"/>
                </a:xfrm>
              </p:grpSpPr>
              <p:cxnSp>
                <p:nvCxnSpPr>
                  <p:cNvPr id="79" name="Straight Arrow Connector 78">
                    <a:extLst>
                      <a:ext uri="{FF2B5EF4-FFF2-40B4-BE49-F238E27FC236}">
                        <a16:creationId xmlns:a16="http://schemas.microsoft.com/office/drawing/2014/main" xmlns="" id="{6A1875E1-835D-7195-41D7-FFBD330514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08083" y="1780048"/>
                    <a:ext cx="1683748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Arrow Connector 79">
                    <a:extLst>
                      <a:ext uri="{FF2B5EF4-FFF2-40B4-BE49-F238E27FC236}">
                        <a16:creationId xmlns:a16="http://schemas.microsoft.com/office/drawing/2014/main" xmlns="" id="{29FFAAD9-38C3-3979-5DB6-079BA5DF7C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7800" y="1047750"/>
                    <a:ext cx="0" cy="1559025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82" name="TextBox 81">
                        <a:extLst>
                          <a:ext uri="{FF2B5EF4-FFF2-40B4-BE49-F238E27FC236}">
                            <a16:creationId xmlns:a16="http://schemas.microsoft.com/office/drawing/2014/main" xmlns="" id="{3C64EACF-52DC-68DC-4DCE-D419CF91F68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57339" y="1563908"/>
                        <a:ext cx="157467" cy="22791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ID" sz="1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oMath>
                          </m:oMathPara>
                        </a14:m>
                        <a:endParaRPr lang="en-ID" sz="1400" dirty="0"/>
                      </a:p>
                    </p:txBody>
                  </p:sp>
                </mc:Choice>
                <mc:Fallback xmlns="">
                  <p:sp>
                    <p:nvSpPr>
                      <p:cNvPr id="82" name="TextBox 81">
                        <a:extLst>
                          <a:ext uri="{FF2B5EF4-FFF2-40B4-BE49-F238E27FC236}">
                            <a16:creationId xmlns:a16="http://schemas.microsoft.com/office/drawing/2014/main" id="{3C64EACF-52DC-68DC-4DCE-D419CF91F68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57339" y="1563908"/>
                        <a:ext cx="157467" cy="227912"/>
                      </a:xfrm>
                      <a:prstGeom prst="rect">
                        <a:avLst/>
                      </a:prstGeom>
                      <a:blipFill>
                        <a:blip r:embed="rId19"/>
                        <a:stretch>
                          <a:fillRect l="-29167" r="-25000" b="-5556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ID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83" name="TextBox 82">
                        <a:extLst>
                          <a:ext uri="{FF2B5EF4-FFF2-40B4-BE49-F238E27FC236}">
                            <a16:creationId xmlns:a16="http://schemas.microsoft.com/office/drawing/2014/main" xmlns="" id="{C00C3977-F367-CAD7-9F36-052316E1FB9E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221230" y="1700418"/>
                        <a:ext cx="236182" cy="19535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ID" sz="1200" b="0" i="1" smtClean="0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oMath>
                          </m:oMathPara>
                        </a14:m>
                        <a:endParaRPr lang="en-ID" sz="1200" dirty="0"/>
                      </a:p>
                    </p:txBody>
                  </p:sp>
                </mc:Choice>
                <mc:Fallback xmlns="">
                  <p:sp>
                    <p:nvSpPr>
                      <p:cNvPr id="83" name="TextBox 82">
                        <a:extLst>
                          <a:ext uri="{FF2B5EF4-FFF2-40B4-BE49-F238E27FC236}">
                            <a16:creationId xmlns:a16="http://schemas.microsoft.com/office/drawing/2014/main" id="{C00C3977-F367-CAD7-9F36-052316E1FB9E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2221230" y="1700418"/>
                        <a:ext cx="236182" cy="195353"/>
                      </a:xfrm>
                      <a:prstGeom prst="rect">
                        <a:avLst/>
                      </a:prstGeom>
                      <a:blipFill>
                        <a:blip r:embed="rId20"/>
                        <a:stretch>
                          <a:fillRect l="-10345" r="-6897" b="-10345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ID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84" name="TextBox 83">
                        <a:extLst>
                          <a:ext uri="{FF2B5EF4-FFF2-40B4-BE49-F238E27FC236}">
                            <a16:creationId xmlns:a16="http://schemas.microsoft.com/office/drawing/2014/main" xmlns="" id="{3077B5D3-F0A9-5C9A-E94A-456E9572FCE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81501" y="876093"/>
                        <a:ext cx="217140" cy="18466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ID" sz="1200" b="0" i="1" smtClean="0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oMath>
                          </m:oMathPara>
                        </a14:m>
                        <a:endParaRPr lang="en-ID" sz="1200" dirty="0"/>
                      </a:p>
                    </p:txBody>
                  </p:sp>
                </mc:Choice>
                <mc:Fallback xmlns="">
                  <p:sp>
                    <p:nvSpPr>
                      <p:cNvPr id="29" name="TextBox 28">
                        <a:extLst>
                          <a:ext uri="{FF2B5EF4-FFF2-40B4-BE49-F238E27FC236}">
                            <a16:creationId xmlns:a16="http://schemas.microsoft.com/office/drawing/2014/main" id="{69DCAC23-34DA-D943-C45A-D47B8455AC66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281501" y="876093"/>
                        <a:ext cx="217140" cy="184666"/>
                      </a:xfrm>
                      <a:prstGeom prst="rect">
                        <a:avLst/>
                      </a:prstGeom>
                      <a:blipFill>
                        <a:blip r:embed="rId8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ID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8" name="TextBox 87">
                      <a:extLst>
                        <a:ext uri="{FF2B5EF4-FFF2-40B4-BE49-F238E27FC236}">
                          <a16:creationId xmlns:a16="http://schemas.microsoft.com/office/drawing/2014/main" xmlns="" id="{DE64E059-06BB-3326-5C5A-72EF8F89E09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894222" y="1464313"/>
                      <a:ext cx="473095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20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ID" sz="1200" b="0" i="1" smtClean="0">
                                <a:latin typeface="Cambria Math" panose="02040503050406030204" pitchFamily="18" charset="0"/>
                              </a:rPr>
                              <m:t>80</m:t>
                            </m:r>
                            <m:r>
                              <a:rPr lang="en-ID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°</m:t>
                            </m:r>
                          </m:oMath>
                        </m:oMathPara>
                      </a14:m>
                      <a:endParaRPr lang="en-ID" sz="1200" dirty="0"/>
                    </a:p>
                  </p:txBody>
                </p:sp>
              </mc:Choice>
              <mc:Fallback xmlns="">
                <p:sp>
                  <p:nvSpPr>
                    <p:cNvPr id="88" name="TextBox 87">
                      <a:extLst>
                        <a:ext uri="{FF2B5EF4-FFF2-40B4-BE49-F238E27FC236}">
                          <a16:creationId xmlns:a16="http://schemas.microsoft.com/office/drawing/2014/main" id="{DE64E059-06BB-3326-5C5A-72EF8F89E09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894222" y="1464313"/>
                      <a:ext cx="473095" cy="184666"/>
                    </a:xfrm>
                    <a:prstGeom prst="rect">
                      <a:avLst/>
                    </a:prstGeom>
                    <a:blipFill>
                      <a:blip r:embed="rId24"/>
                      <a:stretch>
                        <a:fillRect l="-4762" r="-4762" b="-1428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00" name="Straight Connector 99">
                  <a:extLst>
                    <a:ext uri="{FF2B5EF4-FFF2-40B4-BE49-F238E27FC236}">
                      <a16:creationId xmlns:a16="http://schemas.microsoft.com/office/drawing/2014/main" xmlns="" id="{48F5186C-5BCC-77AB-5E1D-5440D2C1E8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257974" y="1648979"/>
                  <a:ext cx="725297" cy="52791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Arc 77">
              <a:extLst>
                <a:ext uri="{FF2B5EF4-FFF2-40B4-BE49-F238E27FC236}">
                  <a16:creationId xmlns:a16="http://schemas.microsoft.com/office/drawing/2014/main" xmlns="" id="{5392E261-0930-8062-EC3E-32F83D6702DF}"/>
                </a:ext>
              </a:extLst>
            </p:cNvPr>
            <p:cNvSpPr/>
            <p:nvPr/>
          </p:nvSpPr>
          <p:spPr>
            <a:xfrm>
              <a:off x="5339554" y="1345641"/>
              <a:ext cx="640080" cy="640080"/>
            </a:xfrm>
            <a:prstGeom prst="arc">
              <a:avLst>
                <a:gd name="adj1" fmla="val 8246297"/>
                <a:gd name="adj2" fmla="val 83392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412446" y="756939"/>
            <a:ext cx="2215310" cy="1494434"/>
            <a:chOff x="2412446" y="756939"/>
            <a:chExt cx="2215310" cy="149443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1447331A-0337-69A1-118E-E04AA635C942}"/>
                </a:ext>
              </a:extLst>
            </p:cNvPr>
            <p:cNvGrpSpPr/>
            <p:nvPr/>
          </p:nvGrpSpPr>
          <p:grpSpPr>
            <a:xfrm>
              <a:off x="2412446" y="756939"/>
              <a:ext cx="2215310" cy="1494434"/>
              <a:chOff x="2412446" y="756939"/>
              <a:chExt cx="2215310" cy="1494434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xmlns="" id="{55A6EA07-67B2-8D45-0233-D275A4D7A364}"/>
                  </a:ext>
                </a:extLst>
              </p:cNvPr>
              <p:cNvGrpSpPr/>
              <p:nvPr/>
            </p:nvGrpSpPr>
            <p:grpSpPr>
              <a:xfrm>
                <a:off x="2412446" y="756939"/>
                <a:ext cx="2215310" cy="1494434"/>
                <a:chOff x="2480541" y="820630"/>
                <a:chExt cx="2215310" cy="1494434"/>
              </a:xfrm>
            </p:grpSpPr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xmlns="" id="{78D1FFA2-65DE-D88A-5A6D-758819E2559F}"/>
                    </a:ext>
                  </a:extLst>
                </p:cNvPr>
                <p:cNvGrpSpPr/>
                <p:nvPr/>
              </p:nvGrpSpPr>
              <p:grpSpPr>
                <a:xfrm>
                  <a:off x="2643840" y="820630"/>
                  <a:ext cx="2052011" cy="1494434"/>
                  <a:chOff x="5388" y="924917"/>
                  <a:chExt cx="2052011" cy="1494434"/>
                </a:xfrm>
              </p:grpSpPr>
              <p:grpSp>
                <p:nvGrpSpPr>
                  <p:cNvPr id="43" name="Group 42">
                    <a:extLst>
                      <a:ext uri="{FF2B5EF4-FFF2-40B4-BE49-F238E27FC236}">
                        <a16:creationId xmlns:a16="http://schemas.microsoft.com/office/drawing/2014/main" xmlns="" id="{6B574C06-7EA1-1832-FA22-5BF0F63E5FE7}"/>
                      </a:ext>
                    </a:extLst>
                  </p:cNvPr>
                  <p:cNvGrpSpPr/>
                  <p:nvPr/>
                </p:nvGrpSpPr>
                <p:grpSpPr>
                  <a:xfrm>
                    <a:off x="5388" y="924917"/>
                    <a:ext cx="2052011" cy="1494434"/>
                    <a:chOff x="19650" y="723693"/>
                    <a:chExt cx="2208306" cy="1580920"/>
                  </a:xfrm>
                </p:grpSpPr>
                <p:grpSp>
                  <p:nvGrpSpPr>
                    <p:cNvPr id="46" name="Group 45">
                      <a:extLst>
                        <a:ext uri="{FF2B5EF4-FFF2-40B4-BE49-F238E27FC236}">
                          <a16:creationId xmlns:a16="http://schemas.microsoft.com/office/drawing/2014/main" xmlns="" id="{9093F5C0-5171-BFD4-D501-7ABC7FC6CE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650" y="723693"/>
                      <a:ext cx="2208306" cy="1580920"/>
                      <a:chOff x="470154" y="876093"/>
                      <a:chExt cx="2208306" cy="1580920"/>
                    </a:xfrm>
                  </p:grpSpPr>
                  <p:cxnSp>
                    <p:nvCxnSpPr>
                      <p:cNvPr id="48" name="Straight Arrow Connector 47">
                        <a:extLst>
                          <a:ext uri="{FF2B5EF4-FFF2-40B4-BE49-F238E27FC236}">
                            <a16:creationId xmlns:a16="http://schemas.microsoft.com/office/drawing/2014/main" xmlns="" id="{A2D7CB3C-44DF-B93D-2818-8F26F5E338E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470154" y="2027689"/>
                        <a:ext cx="2044445" cy="17989"/>
                      </a:xfrm>
                      <a:prstGeom prst="straightConnector1">
                        <a:avLst/>
                      </a:prstGeom>
                      <a:ln>
                        <a:tailEnd type="triangle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Straight Arrow Connector 48">
                        <a:extLst>
                          <a:ext uri="{FF2B5EF4-FFF2-40B4-BE49-F238E27FC236}">
                            <a16:creationId xmlns:a16="http://schemas.microsoft.com/office/drawing/2014/main" xmlns="" id="{5C79A71F-BE05-72B1-DB85-1B398DEAF45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447800" y="1047750"/>
                        <a:ext cx="0" cy="1409263"/>
                      </a:xfrm>
                      <a:prstGeom prst="straightConnector1">
                        <a:avLst/>
                      </a:prstGeom>
                      <a:ln>
                        <a:tailEnd type="triangle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mc:AlternateContent xmlns:mc="http://schemas.openxmlformats.org/markup-compatibility/2006">
                    <mc:Choice xmlns:a14="http://schemas.microsoft.com/office/drawing/2010/main" Requires="a14">
                      <p:sp>
                        <p:nvSpPr>
                          <p:cNvPr id="52" name="TextBox 51">
                            <a:extLst>
                              <a:ext uri="{FF2B5EF4-FFF2-40B4-BE49-F238E27FC236}">
                                <a16:creationId xmlns:a16="http://schemas.microsoft.com/office/drawing/2014/main" xmlns="" id="{76B972CE-664C-283D-2F81-02C901EB2060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1469050" y="1825255"/>
                            <a:ext cx="157467" cy="22791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lIns="0" tIns="0" rIns="0" bIns="0" rtlCol="0">
                            <a:spAutoFit/>
                          </a:bodyPr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ID" sz="14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oMath>
                              </m:oMathPara>
                            </a14:m>
                            <a:endParaRPr lang="en-ID" sz="1400" dirty="0"/>
                          </a:p>
                        </p:txBody>
                      </p:sp>
                    </mc:Choice>
                    <mc:Fallback>
                      <p:sp>
                        <p:nvSpPr>
                          <p:cNvPr id="52" name="TextBox 51">
                            <a:extLst>
                              <a:ext uri="{FF2B5EF4-FFF2-40B4-BE49-F238E27FC236}">
                                <a16:creationId xmlns:a16="http://schemas.microsoft.com/office/drawing/2014/main" xmlns:a14="http://schemas.microsoft.com/office/drawing/2010/main" xmlns="" id="{76B972CE-664C-283D-2F81-02C901EB2060}"/>
                              </a:ext>
                            </a:extLst>
                          </p:cNvPr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1469050" y="1825255"/>
                            <a:ext cx="157467" cy="227912"/>
                          </a:xfrm>
                          <a:prstGeom prst="rect">
                            <a:avLst/>
                          </a:prstGeom>
                          <a:blipFill rotWithShape="1">
                            <a:blip r:embed="rId25"/>
                            <a:stretch>
                              <a:fillRect l="-33333" r="-20833" b="-5556"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en-US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53" name="TextBox 52">
                            <a:extLst>
                              <a:ext uri="{FF2B5EF4-FFF2-40B4-BE49-F238E27FC236}">
                                <a16:creationId xmlns:a16="http://schemas.microsoft.com/office/drawing/2014/main" xmlns="" id="{B364644A-A71F-8805-7FD5-4CE0F7E20372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2514600" y="1935356"/>
                            <a:ext cx="163860" cy="184666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lIns="0" tIns="0" rIns="0" bIns="0" rtlCol="0">
                            <a:spAutoFit/>
                          </a:bodyPr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ID" sz="1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oMath>
                              </m:oMathPara>
                            </a14:m>
                            <a:endParaRPr lang="en-ID" sz="1200" dirty="0"/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28" name="TextBox 27">
                            <a:extLst>
                              <a:ext uri="{FF2B5EF4-FFF2-40B4-BE49-F238E27FC236}">
                                <a16:creationId xmlns:a16="http://schemas.microsoft.com/office/drawing/2014/main" id="{1E3ED9B9-ACB5-72A9-9ECC-EB0D368029A4}"/>
                              </a:ext>
                            </a:extLst>
                          </p:cNvPr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2514600" y="1935356"/>
                            <a:ext cx="163860" cy="184666"/>
                          </a:xfrm>
                          <a:prstGeom prst="rect">
                            <a:avLst/>
                          </a:prstGeom>
                          <a:blipFill>
                            <a:blip r:embed="rId5"/>
                            <a:stretch>
                              <a:fillRect l="-3030"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en-ID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54" name="TextBox 53">
                            <a:extLst>
                              <a:ext uri="{FF2B5EF4-FFF2-40B4-BE49-F238E27FC236}">
                                <a16:creationId xmlns:a16="http://schemas.microsoft.com/office/drawing/2014/main" xmlns="" id="{C1F30331-E6A2-BD6E-240C-898B46DE3EF6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1281501" y="876093"/>
                            <a:ext cx="217140" cy="184666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lIns="0" tIns="0" rIns="0" bIns="0" rtlCol="0">
                            <a:spAutoFit/>
                          </a:bodyPr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ID" sz="1200" b="0" i="1" smtClean="0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oMath>
                              </m:oMathPara>
                            </a14:m>
                            <a:endParaRPr lang="en-ID" sz="1200" dirty="0"/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29" name="TextBox 28">
                            <a:extLst>
                              <a:ext uri="{FF2B5EF4-FFF2-40B4-BE49-F238E27FC236}">
                                <a16:creationId xmlns:a16="http://schemas.microsoft.com/office/drawing/2014/main" id="{69DCAC23-34DA-D943-C45A-D47B8455AC66}"/>
                              </a:ext>
                            </a:extLst>
                          </p:cNvPr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1281501" y="876093"/>
                            <a:ext cx="217140" cy="184666"/>
                          </a:xfrm>
                          <a:prstGeom prst="rect">
                            <a:avLst/>
                          </a:prstGeom>
                          <a:blipFill>
                            <a:blip r:embed="rId8"/>
                            <a:stretch>
                              <a:fillRect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en-ID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</p:grp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47" name="TextBox 46">
                          <a:extLst>
                            <a:ext uri="{FF2B5EF4-FFF2-40B4-BE49-F238E27FC236}">
                              <a16:creationId xmlns:a16="http://schemas.microsoft.com/office/drawing/2014/main" xmlns="" id="{643DFF00-0BD2-F638-A190-F1450B90FC5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05039" y="1863455"/>
                          <a:ext cx="120226" cy="18466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ID" sz="1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ID" sz="1200" dirty="0"/>
                        </a:p>
                      </p:txBody>
                    </p:sp>
                  </mc:Choice>
                  <mc:Fallback xmlns="">
                    <p:sp>
                      <p:nvSpPr>
                        <p:cNvPr id="41" name="TextBox 40">
                          <a:extLst>
                            <a:ext uri="{FF2B5EF4-FFF2-40B4-BE49-F238E27FC236}">
                              <a16:creationId xmlns:a16="http://schemas.microsoft.com/office/drawing/2014/main" id="{ED9D2F97-1D0E-90BD-BDD7-9BDBF2726A02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905039" y="1863455"/>
                          <a:ext cx="120226" cy="184666"/>
                        </a:xfrm>
                        <a:prstGeom prst="rect">
                          <a:avLst/>
                        </a:prstGeom>
                        <a:blipFill>
                          <a:blip r:embed="rId9"/>
                          <a:stretch>
                            <a:fillRect l="-16667" r="-16667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ID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45" name="TextBox 44">
                        <a:extLst>
                          <a:ext uri="{FF2B5EF4-FFF2-40B4-BE49-F238E27FC236}">
                            <a16:creationId xmlns:a16="http://schemas.microsoft.com/office/drawing/2014/main" xmlns="" id="{772C9876-8F1F-4A6D-FA3F-FAFB6E2CBD5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54910" y="1283501"/>
                        <a:ext cx="306173" cy="21544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ID" sz="1400" b="0" i="1" smtClean="0">
                                  <a:latin typeface="Cambria Math" panose="02040503050406030204" pitchFamily="18" charset="0"/>
                                </a:rPr>
                                <m:t>90</m:t>
                              </m:r>
                              <m:r>
                                <a:rPr lang="en-ID" sz="1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oMath>
                          </m:oMathPara>
                        </a14:m>
                        <a:endParaRPr lang="en-ID" sz="1400" dirty="0"/>
                      </a:p>
                    </p:txBody>
                  </p:sp>
                </mc:Choice>
                <mc:Fallback xmlns="">
                  <p:sp>
                    <p:nvSpPr>
                      <p:cNvPr id="45" name="TextBox 44">
                        <a:extLst>
                          <a:ext uri="{FF2B5EF4-FFF2-40B4-BE49-F238E27FC236}">
                            <a16:creationId xmlns:a16="http://schemas.microsoft.com/office/drawing/2014/main" id="{772C9876-8F1F-4A6D-FA3F-FAFB6E2CBD5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54910" y="1283501"/>
                        <a:ext cx="306173" cy="215444"/>
                      </a:xfrm>
                      <a:prstGeom prst="rect">
                        <a:avLst/>
                      </a:prstGeom>
                      <a:blipFill>
                        <a:blip r:embed="rId16"/>
                        <a:stretch>
                          <a:fillRect l="-14000" r="-12000" b="-5714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ID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6" name="TextBox 85">
                      <a:extLst>
                        <a:ext uri="{FF2B5EF4-FFF2-40B4-BE49-F238E27FC236}">
                          <a16:creationId xmlns:a16="http://schemas.microsoft.com/office/drawing/2014/main" xmlns="" id="{8CD13F14-DE11-1E45-E716-DB1E5738F2F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480541" y="1671381"/>
                      <a:ext cx="405560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80</m:t>
                            </m:r>
                            <m:r>
                              <a:rPr lang="en-ID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°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86" name="TextBox 85">
                      <a:extLst>
                        <a:ext uri="{FF2B5EF4-FFF2-40B4-BE49-F238E27FC236}">
                          <a16:creationId xmlns:a16="http://schemas.microsoft.com/office/drawing/2014/main" id="{8CD13F14-DE11-1E45-E716-DB1E5738F2F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480541" y="1671381"/>
                      <a:ext cx="405560" cy="215444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 l="-9091" r="-10606"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xmlns="" id="{9F594ADB-A67C-EE3D-0A61-6815E7D80C7F}"/>
                  </a:ext>
                </a:extLst>
              </p:cNvPr>
              <p:cNvCxnSpPr>
                <a:stCxn id="47" idx="0"/>
              </p:cNvCxnSpPr>
              <p:nvPr/>
            </p:nvCxnSpPr>
            <p:spPr>
              <a:xfrm flipH="1" flipV="1">
                <a:off x="2971554" y="1200150"/>
                <a:ext cx="482775" cy="6341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Arc 80">
              <a:extLst>
                <a:ext uri="{FF2B5EF4-FFF2-40B4-BE49-F238E27FC236}">
                  <a16:creationId xmlns:a16="http://schemas.microsoft.com/office/drawing/2014/main" xmlns="" id="{5392E261-0930-8062-EC3E-32F83D6702DF}"/>
                </a:ext>
              </a:extLst>
            </p:cNvPr>
            <p:cNvSpPr/>
            <p:nvPr/>
          </p:nvSpPr>
          <p:spPr>
            <a:xfrm>
              <a:off x="3164157" y="1506141"/>
              <a:ext cx="640080" cy="640080"/>
            </a:xfrm>
            <a:prstGeom prst="arc">
              <a:avLst>
                <a:gd name="adj1" fmla="val 13565194"/>
                <a:gd name="adj2" fmla="val 83392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7639905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5381</TotalTime>
  <Words>1454</Words>
  <Application>Microsoft Office PowerPoint</Application>
  <PresentationFormat>On-screen Show (16:9)</PresentationFormat>
  <Paragraphs>170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Taryo</cp:lastModifiedBy>
  <cp:revision>91</cp:revision>
  <dcterms:created xsi:type="dcterms:W3CDTF">2022-01-17T01:37:52Z</dcterms:created>
  <dcterms:modified xsi:type="dcterms:W3CDTF">2022-07-13T07:10:30Z</dcterms:modified>
</cp:coreProperties>
</file>