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262" r:id="rId4"/>
    <p:sldId id="263" r:id="rId5"/>
    <p:sldId id="275" r:id="rId6"/>
    <p:sldId id="264" r:id="rId7"/>
    <p:sldId id="272" r:id="rId8"/>
    <p:sldId id="267" r:id="rId9"/>
    <p:sldId id="273" r:id="rId10"/>
    <p:sldId id="27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EFF"/>
    <a:srgbClr val="F45126"/>
    <a:srgbClr val="E8552C"/>
    <a:srgbClr val="8E9D01"/>
    <a:srgbClr val="BFD101"/>
    <a:srgbClr val="33CC33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40"/>
    <p:restoredTop sz="92560" autoAdjust="0"/>
  </p:normalViewPr>
  <p:slideViewPr>
    <p:cSldViewPr>
      <p:cViewPr varScale="1">
        <p:scale>
          <a:sx n="110" d="100"/>
          <a:sy n="110" d="100"/>
        </p:scale>
        <p:origin x="312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cantumkan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dgn</a:t>
            </a:r>
            <a:r>
              <a:rPr lang="en-US" dirty="0"/>
              <a:t> </a:t>
            </a:r>
            <a:r>
              <a:rPr lang="en-US" dirty="0" err="1"/>
              <a:t>ukuran</a:t>
            </a:r>
            <a:r>
              <a:rPr lang="en-US" dirty="0"/>
              <a:t> font 10pt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96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" y="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0695" y="3018279"/>
            <a:ext cx="2272482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>
                <a:solidFill>
                  <a:srgbClr val="E8552C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174" y="1047750"/>
              <a:ext cx="2139225" cy="3105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88D2AF-C0E5-4241-A484-5790328AFD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5" r="429"/>
          <a:stretch/>
        </p:blipFill>
        <p:spPr>
          <a:xfrm>
            <a:off x="-1" y="0"/>
            <a:ext cx="5727339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58714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It is Delicious!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348808" cy="937031"/>
            <a:chOff x="55507" y="128083"/>
            <a:chExt cx="1798411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45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4" y="128083"/>
              <a:ext cx="111150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BAB 8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3385" y="125819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00D10C4-92F6-BF4A-994E-CAB5B46C4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127" y="0"/>
            <a:ext cx="3446873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7019E5-4B6F-0947-9408-3004B57233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0900"/>
            <a:ext cx="9144000" cy="482600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17DD8C4-394A-C44C-A630-A8952393CF4E}"/>
              </a:ext>
            </a:extLst>
          </p:cNvPr>
          <p:cNvSpPr txBox="1">
            <a:spLocks/>
          </p:cNvSpPr>
          <p:nvPr/>
        </p:nvSpPr>
        <p:spPr>
          <a:xfrm>
            <a:off x="3805717" y="4465249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pxhere.com</a:t>
            </a:r>
            <a:r>
              <a:rPr lang="en-US" sz="1000" dirty="0"/>
              <a:t>/</a:t>
            </a:r>
            <a:r>
              <a:rPr lang="en-US" sz="1000" dirty="0" err="1"/>
              <a:t>PxHere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Countable and Uncountable Nouns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D497904-E28C-7043-9DF8-1D9FC6007B41}"/>
              </a:ext>
            </a:extLst>
          </p:cNvPr>
          <p:cNvSpPr txBox="1">
            <a:spLocks/>
          </p:cNvSpPr>
          <p:nvPr/>
        </p:nvSpPr>
        <p:spPr>
          <a:xfrm>
            <a:off x="609600" y="971550"/>
            <a:ext cx="8229600" cy="3581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buNone/>
              <a:tabLst>
                <a:tab pos="971550" algn="l"/>
              </a:tabLst>
            </a:pPr>
            <a:r>
              <a:rPr lang="en-US" sz="2400" dirty="0"/>
              <a:t>1. Nouns in English are countable or uncountable. Countable nouns have a singular and a plural form.</a:t>
            </a:r>
          </a:p>
          <a:p>
            <a:pPr marL="268288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apple – apples		potato – potatoes		book – books </a:t>
            </a:r>
          </a:p>
          <a:p>
            <a:pPr marL="268288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question – questions	man – men </a:t>
            </a:r>
          </a:p>
          <a:p>
            <a:pPr marL="268288" indent="0">
              <a:buNone/>
              <a:tabLst>
                <a:tab pos="971550" algn="l"/>
              </a:tabLst>
            </a:pPr>
            <a:endParaRPr lang="en-US" sz="2400" i="1" dirty="0"/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2. Uncountable nouns don’t have a plural form – they are always singular.</a:t>
            </a:r>
          </a:p>
          <a:p>
            <a:pPr marL="268288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food		fruit		rice	bread		milk	</a:t>
            </a:r>
          </a:p>
          <a:p>
            <a:pPr marL="268288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music		money		hair	homework</a:t>
            </a:r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Countable and Uncountable Nouns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D497904-E28C-7043-9DF8-1D9FC6007B41}"/>
              </a:ext>
            </a:extLst>
          </p:cNvPr>
          <p:cNvSpPr txBox="1">
            <a:spLocks/>
          </p:cNvSpPr>
          <p:nvPr/>
        </p:nvSpPr>
        <p:spPr>
          <a:xfrm>
            <a:off x="457200" y="854782"/>
            <a:ext cx="8458200" cy="400296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000" dirty="0"/>
              <a:t>3. Some nouns can be countable or uncountable.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dirty="0">
                <a:solidFill>
                  <a:schemeClr val="accent6"/>
                </a:solidFill>
              </a:rPr>
              <a:t>I want to buy two chickens at the market.	</a:t>
            </a:r>
            <a:r>
              <a:rPr lang="en-US" sz="2000" dirty="0"/>
              <a:t>(=two whole birds, countable)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dirty="0">
                <a:solidFill>
                  <a:schemeClr val="accent6"/>
                </a:solidFill>
              </a:rPr>
              <a:t>Roast chicken is my </a:t>
            </a:r>
            <a:r>
              <a:rPr lang="en-US" sz="2000" dirty="0" err="1">
                <a:solidFill>
                  <a:schemeClr val="accent6"/>
                </a:solidFill>
              </a:rPr>
              <a:t>favourite</a:t>
            </a:r>
            <a:r>
              <a:rPr lang="en-US" sz="2000" dirty="0">
                <a:solidFill>
                  <a:schemeClr val="accent6"/>
                </a:solidFill>
              </a:rPr>
              <a:t> meal.</a:t>
            </a:r>
            <a:r>
              <a:rPr lang="en-US" sz="2000" dirty="0"/>
              <a:t>		(=a type of meal, uncountable)</a:t>
            </a:r>
          </a:p>
          <a:p>
            <a:pPr marL="268287" indent="0">
              <a:buNone/>
              <a:tabLst>
                <a:tab pos="971550" algn="l"/>
              </a:tabLst>
            </a:pPr>
            <a:endParaRPr lang="en-US" sz="2000" dirty="0"/>
          </a:p>
          <a:p>
            <a:pPr marL="268288" indent="-260350">
              <a:buNone/>
              <a:tabLst>
                <a:tab pos="971550" algn="l"/>
              </a:tabLst>
            </a:pPr>
            <a:r>
              <a:rPr lang="en-US" sz="2000" dirty="0"/>
              <a:t>4. With countable nouns, we can use a/an + singular noun and some + plural nouns.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There’s a café next to the cinema	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I often have an egg for breakfast.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I’d like some strawberries.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There are some good CDs in that shop.</a:t>
            </a:r>
          </a:p>
          <a:p>
            <a:pPr marL="268287" indent="0">
              <a:buNone/>
              <a:tabLst>
                <a:tab pos="971550" algn="l"/>
              </a:tabLs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825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F433620-0326-CB4A-807A-8BE5E8E7EE19}"/>
              </a:ext>
            </a:extLst>
          </p:cNvPr>
          <p:cNvSpPr txBox="1">
            <a:spLocks/>
          </p:cNvSpPr>
          <p:nvPr/>
        </p:nvSpPr>
        <p:spPr>
          <a:xfrm>
            <a:off x="914400" y="438150"/>
            <a:ext cx="7315200" cy="4267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800" dirty="0"/>
              <a:t>5. With uncountable nouns, we use some.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800" i="1" dirty="0">
                <a:solidFill>
                  <a:schemeClr val="accent6"/>
                </a:solidFill>
              </a:rPr>
              <a:t>I’m hungry. I want some food.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800" i="1" dirty="0">
                <a:solidFill>
                  <a:schemeClr val="accent6"/>
                </a:solidFill>
              </a:rPr>
              <a:t>Please buy some oil at the supermarket.</a:t>
            </a:r>
          </a:p>
          <a:p>
            <a:pPr indent="-74613">
              <a:buFont typeface="Wingdings" pitchFamily="2" charset="2"/>
              <a:buChar char="Ø"/>
              <a:tabLst>
                <a:tab pos="971550" algn="l"/>
              </a:tabLst>
            </a:pPr>
            <a:endParaRPr lang="en-US" sz="2800" i="1" dirty="0"/>
          </a:p>
          <a:p>
            <a:pPr marL="0" indent="0">
              <a:buNone/>
              <a:tabLst>
                <a:tab pos="971550" algn="l"/>
              </a:tabLst>
            </a:pPr>
            <a:r>
              <a:rPr lang="en-US" sz="2800" dirty="0"/>
              <a:t>We </a:t>
            </a:r>
            <a:r>
              <a:rPr lang="en-US" sz="2800" u="sng" dirty="0"/>
              <a:t>don’t</a:t>
            </a:r>
            <a:r>
              <a:rPr lang="en-US" sz="2800" dirty="0"/>
              <a:t> use a/an with uncountable nouns.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800" strike="sngStrike" dirty="0">
                <a:solidFill>
                  <a:schemeClr val="accent6"/>
                </a:solidFill>
              </a:rPr>
              <a:t>a bread</a:t>
            </a:r>
            <a:r>
              <a:rPr lang="en-US" sz="2800" dirty="0">
                <a:solidFill>
                  <a:schemeClr val="accent6"/>
                </a:solidFill>
              </a:rPr>
              <a:t>		</a:t>
            </a:r>
            <a:r>
              <a:rPr lang="en-US" sz="2800" strike="sngStrike" dirty="0">
                <a:solidFill>
                  <a:schemeClr val="accent6"/>
                </a:solidFill>
              </a:rPr>
              <a:t>an information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B. Offering Something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4B64C-52F8-6945-9778-149429E9E647}"/>
              </a:ext>
            </a:extLst>
          </p:cNvPr>
          <p:cNvSpPr txBox="1">
            <a:spLocks/>
          </p:cNvSpPr>
          <p:nvPr/>
        </p:nvSpPr>
        <p:spPr>
          <a:xfrm>
            <a:off x="1143000" y="1200150"/>
            <a:ext cx="7086600" cy="4267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To offer something, you can say the following expressions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Can I help you?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Do you want …?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Would you like …?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How about …?</a:t>
            </a:r>
          </a:p>
        </p:txBody>
      </p:sp>
    </p:spTree>
    <p:extLst>
      <p:ext uri="{BB962C8B-B14F-4D97-AF65-F5344CB8AC3E}">
        <p14:creationId xmlns:p14="http://schemas.microsoft.com/office/powerpoint/2010/main" val="10643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5C7BCF-1463-974A-93EE-F0231B09F0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8" r="6964"/>
          <a:stretch/>
        </p:blipFill>
        <p:spPr>
          <a:xfrm flipH="1">
            <a:off x="2928256" y="1626328"/>
            <a:ext cx="3824293" cy="3155222"/>
          </a:xfrm>
          <a:prstGeom prst="rect">
            <a:avLst/>
          </a:prstGeom>
        </p:spPr>
      </p:pic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149ECB0A-01A9-DC4E-8935-26418A0AEAAD}"/>
              </a:ext>
            </a:extLst>
          </p:cNvPr>
          <p:cNvSpPr/>
          <p:nvPr/>
        </p:nvSpPr>
        <p:spPr>
          <a:xfrm>
            <a:off x="380999" y="811364"/>
            <a:ext cx="2845022" cy="389787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 you ready to order?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B3CC5FFA-A377-FA46-A793-60AC0B60FE9F}"/>
              </a:ext>
            </a:extLst>
          </p:cNvPr>
          <p:cNvSpPr/>
          <p:nvPr/>
        </p:nvSpPr>
        <p:spPr>
          <a:xfrm>
            <a:off x="380999" y="1627150"/>
            <a:ext cx="2381669" cy="617610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Would you like rice or potatoes?</a:t>
            </a:r>
          </a:p>
        </p:txBody>
      </p:sp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F1CAAEEF-4FE0-2C4E-B021-709E775D312D}"/>
              </a:ext>
            </a:extLst>
          </p:cNvPr>
          <p:cNvSpPr/>
          <p:nvPr/>
        </p:nvSpPr>
        <p:spPr>
          <a:xfrm>
            <a:off x="5004972" y="811363"/>
            <a:ext cx="3733800" cy="389788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No, I’d like to have fish and chips.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D7F670BF-803E-C845-A5AB-39B2B3F1D7E3}"/>
              </a:ext>
            </a:extLst>
          </p:cNvPr>
          <p:cNvSpPr/>
          <p:nvPr/>
        </p:nvSpPr>
        <p:spPr>
          <a:xfrm>
            <a:off x="6861405" y="1626328"/>
            <a:ext cx="1866482" cy="617610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Rice, please.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ular Callout 7">
            <a:extLst>
              <a:ext uri="{FF2B5EF4-FFF2-40B4-BE49-F238E27FC236}">
                <a16:creationId xmlns:a16="http://schemas.microsoft.com/office/drawing/2014/main" id="{4A8AF848-0B7C-BB43-AD15-50C7D67C38D8}"/>
              </a:ext>
            </a:extLst>
          </p:cNvPr>
          <p:cNvSpPr/>
          <p:nvPr/>
        </p:nvSpPr>
        <p:spPr>
          <a:xfrm>
            <a:off x="381000" y="2704505"/>
            <a:ext cx="2381668" cy="545997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What would you like to drink?</a:t>
            </a:r>
          </a:p>
        </p:txBody>
      </p: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66410B26-374D-884D-B1A8-EE8FCE2A5A53}"/>
              </a:ext>
            </a:extLst>
          </p:cNvPr>
          <p:cNvSpPr/>
          <p:nvPr/>
        </p:nvSpPr>
        <p:spPr>
          <a:xfrm>
            <a:off x="6918135" y="2704504"/>
            <a:ext cx="1820637" cy="545997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Orange juice, please.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F97B0B-7231-F54F-8306-9BE0FB92D5B6}"/>
              </a:ext>
            </a:extLst>
          </p:cNvPr>
          <p:cNvSpPr txBox="1">
            <a:spLocks/>
          </p:cNvSpPr>
          <p:nvPr/>
        </p:nvSpPr>
        <p:spPr>
          <a:xfrm>
            <a:off x="152400" y="133853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Practice the dialogue</a:t>
            </a:r>
            <a:endParaRPr lang="en-US" sz="2700" dirty="0">
              <a:solidFill>
                <a:srgbClr val="00B0F0"/>
              </a:solidFill>
            </a:endParaRP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6FF1FDFB-A2F2-FC43-B365-30193C259166}"/>
              </a:ext>
            </a:extLst>
          </p:cNvPr>
          <p:cNvSpPr/>
          <p:nvPr/>
        </p:nvSpPr>
        <p:spPr>
          <a:xfrm>
            <a:off x="380999" y="3727171"/>
            <a:ext cx="2381669" cy="545997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OK. Anything else?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058AA942-8E6D-1946-A7AA-3E4168CE335D}"/>
              </a:ext>
            </a:extLst>
          </p:cNvPr>
          <p:cNvSpPr/>
          <p:nvPr/>
        </p:nvSpPr>
        <p:spPr>
          <a:xfrm>
            <a:off x="6918137" y="3727171"/>
            <a:ext cx="1809750" cy="545997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That’s all, thank you.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3AD7E6-E4C3-7F49-A098-891D1469FE4A}"/>
              </a:ext>
            </a:extLst>
          </p:cNvPr>
          <p:cNvSpPr/>
          <p:nvPr/>
        </p:nvSpPr>
        <p:spPr>
          <a:xfrm>
            <a:off x="3251012" y="130844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 err="1"/>
              <a:t>freepik.com</a:t>
            </a:r>
            <a:r>
              <a:rPr lang="en-US" sz="1200" dirty="0"/>
              <a:t>/</a:t>
            </a:r>
            <a:r>
              <a:rPr lang="en-US" sz="1200" dirty="0" err="1"/>
              <a:t>gpointstudio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61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Summary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4B64C-52F8-6945-9778-149429E9E647}"/>
              </a:ext>
            </a:extLst>
          </p:cNvPr>
          <p:cNvSpPr txBox="1">
            <a:spLocks/>
          </p:cNvSpPr>
          <p:nvPr/>
        </p:nvSpPr>
        <p:spPr>
          <a:xfrm>
            <a:off x="609600" y="1047750"/>
            <a:ext cx="8229600" cy="3505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Countable nouns can be counted by numbers. They can be singular or plural.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sz="2800" dirty="0"/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b="1" dirty="0">
                <a:solidFill>
                  <a:srgbClr val="0070C0"/>
                </a:solidFill>
              </a:rPr>
              <a:t>Singular Nouns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For singular, we can add article a/an before the noun.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Example: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i="1" dirty="0">
                <a:solidFill>
                  <a:schemeClr val="accent6"/>
                </a:solidFill>
              </a:rPr>
              <a:t>A book		an egg		a car		an orange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sz="2800" i="1" dirty="0"/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b="1" dirty="0">
                <a:solidFill>
                  <a:srgbClr val="0070C0"/>
                </a:solidFill>
              </a:rPr>
              <a:t>Plural Nouns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We can add quantifiers </a:t>
            </a:r>
            <a:r>
              <a:rPr lang="en-US" sz="2800" i="1" dirty="0">
                <a:solidFill>
                  <a:schemeClr val="accent6"/>
                </a:solidFill>
              </a:rPr>
              <a:t>some, many, a lot of, several</a:t>
            </a:r>
            <a:r>
              <a:rPr lang="en-US" sz="2800" i="1" dirty="0"/>
              <a:t>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Example: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i="1" dirty="0">
                <a:solidFill>
                  <a:schemeClr val="accent6"/>
                </a:solidFill>
              </a:rPr>
              <a:t>Some books	a lot of cars	several houses</a:t>
            </a:r>
          </a:p>
        </p:txBody>
      </p:sp>
    </p:spTree>
    <p:extLst>
      <p:ext uri="{BB962C8B-B14F-4D97-AF65-F5344CB8AC3E}">
        <p14:creationId xmlns:p14="http://schemas.microsoft.com/office/powerpoint/2010/main" val="37987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4B64C-52F8-6945-9778-149429E9E647}"/>
              </a:ext>
            </a:extLst>
          </p:cNvPr>
          <p:cNvSpPr txBox="1">
            <a:spLocks/>
          </p:cNvSpPr>
          <p:nvPr/>
        </p:nvSpPr>
        <p:spPr>
          <a:xfrm>
            <a:off x="609600" y="728504"/>
            <a:ext cx="7924800" cy="35814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Uncountable nouns cannot be counted. They are always singular. We can add quantifier </a:t>
            </a:r>
            <a:r>
              <a:rPr lang="en-US" sz="2800" i="1" dirty="0">
                <a:solidFill>
                  <a:schemeClr val="accent6"/>
                </a:solidFill>
              </a:rPr>
              <a:t>some, much, any.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Example: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i="1" dirty="0">
                <a:solidFill>
                  <a:schemeClr val="accent6"/>
                </a:solidFill>
              </a:rPr>
              <a:t>some salt	some rice	much sugar	some flour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sz="2800" i="1" dirty="0"/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b="1" dirty="0">
                <a:solidFill>
                  <a:srgbClr val="0070C0"/>
                </a:solidFill>
              </a:rPr>
              <a:t>Offering Things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800" dirty="0"/>
              <a:t>To offer something, you can say the following expressions.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Can I help you?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Do you want …?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Would you like ...?</a:t>
            </a:r>
          </a:p>
          <a:p>
            <a:pPr>
              <a:tabLst>
                <a:tab pos="971550" algn="l"/>
              </a:tabLst>
            </a:pPr>
            <a:r>
              <a:rPr lang="en-US" sz="2800" dirty="0">
                <a:solidFill>
                  <a:schemeClr val="accent6"/>
                </a:solidFill>
              </a:rPr>
              <a:t>How about …?</a:t>
            </a:r>
          </a:p>
        </p:txBody>
      </p:sp>
    </p:spTree>
    <p:extLst>
      <p:ext uri="{BB962C8B-B14F-4D97-AF65-F5344CB8AC3E}">
        <p14:creationId xmlns:p14="http://schemas.microsoft.com/office/powerpoint/2010/main" val="397876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267</Words>
  <Application>Microsoft Office PowerPoint</Application>
  <PresentationFormat>On-screen Show (16:9)</PresentationFormat>
  <Paragraphs>72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Rio Fazri Septian</cp:lastModifiedBy>
  <cp:revision>45</cp:revision>
  <dcterms:created xsi:type="dcterms:W3CDTF">2022-01-17T01:37:52Z</dcterms:created>
  <dcterms:modified xsi:type="dcterms:W3CDTF">2023-06-20T07:04:40Z</dcterms:modified>
</cp:coreProperties>
</file>