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6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3" autoAdjust="0"/>
    <p:restoredTop sz="94660"/>
  </p:normalViewPr>
  <p:slideViewPr>
    <p:cSldViewPr snapToGrid="0">
      <p:cViewPr varScale="1">
        <p:scale>
          <a:sx n="51" d="100"/>
          <a:sy n="51" d="100"/>
        </p:scale>
        <p:origin x="-58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472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76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09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32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39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930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428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970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365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980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81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453534" y="1268963"/>
            <a:ext cx="3470987" cy="5243804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BAB 3</a:t>
            </a:r>
            <a:b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Melestarikan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Budaya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Bangsa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melalui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Puisi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 Rakyat</a:t>
            </a:r>
            <a:endParaRPr lang="en-US" sz="3600" dirty="0"/>
          </a:p>
        </p:txBody>
      </p:sp>
      <p:pic>
        <p:nvPicPr>
          <p:cNvPr id="6" name="Content Placeholder 5" descr="book-1822474_640(1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8254506" cy="6858000"/>
          </a:xfrm>
        </p:spPr>
      </p:pic>
      <p:sp>
        <p:nvSpPr>
          <p:cNvPr id="7" name="Rectangle 6"/>
          <p:cNvSpPr/>
          <p:nvPr/>
        </p:nvSpPr>
        <p:spPr>
          <a:xfrm>
            <a:off x="4571999" y="6522098"/>
            <a:ext cx="3638939" cy="33590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www.pixabay.com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1279180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007706"/>
            <a:ext cx="10515600" cy="1474237"/>
          </a:xfrm>
        </p:spPr>
        <p:txBody>
          <a:bodyPr>
            <a:normAutofit/>
          </a:bodyPr>
          <a:lstStyle/>
          <a:p>
            <a:pPr algn="ctr"/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Apa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itu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puisi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rakyat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?</a:t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19673" y="2127380"/>
            <a:ext cx="6774025" cy="447869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3600" dirty="0" smtClean="0"/>
              <a:t>  </a:t>
            </a:r>
            <a:r>
              <a:rPr lang="en-US" sz="3200" b="1" dirty="0" err="1" smtClean="0"/>
              <a:t>Puisi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rakyat</a:t>
            </a:r>
            <a:r>
              <a:rPr lang="en-US" sz="3200" b="1" dirty="0" smtClean="0"/>
              <a:t> </a:t>
            </a:r>
            <a:r>
              <a:rPr lang="en-US" sz="3200" dirty="0" err="1" smtClean="0"/>
              <a:t>adalah</a:t>
            </a:r>
            <a:r>
              <a:rPr lang="en-US" sz="3200" dirty="0" smtClean="0"/>
              <a:t> </a:t>
            </a:r>
            <a:r>
              <a:rPr lang="en-US" sz="3200" dirty="0" err="1" smtClean="0"/>
              <a:t>puisi</a:t>
            </a:r>
            <a:r>
              <a:rPr lang="en-US" sz="3200" dirty="0" smtClean="0"/>
              <a:t> yang </a:t>
            </a:r>
            <a:r>
              <a:rPr lang="en-US" sz="3200" dirty="0" err="1" smtClean="0"/>
              <a:t>terikat</a:t>
            </a:r>
            <a:r>
              <a:rPr lang="en-US" sz="3200" dirty="0" smtClean="0"/>
              <a:t> </a:t>
            </a:r>
            <a:r>
              <a:rPr lang="en-US" sz="3200" dirty="0" err="1" smtClean="0"/>
              <a:t>oleh</a:t>
            </a:r>
            <a:r>
              <a:rPr lang="en-US" sz="3200" dirty="0" smtClean="0"/>
              <a:t> </a:t>
            </a:r>
            <a:r>
              <a:rPr lang="en-US" sz="3200" dirty="0" err="1" smtClean="0"/>
              <a:t>aturan</a:t>
            </a:r>
            <a:r>
              <a:rPr lang="en-US" sz="3200" dirty="0" smtClean="0"/>
              <a:t> </a:t>
            </a:r>
            <a:r>
              <a:rPr lang="en-US" sz="3200" dirty="0" err="1" smtClean="0"/>
              <a:t>jumlah</a:t>
            </a:r>
            <a:r>
              <a:rPr lang="en-US" sz="3200" dirty="0" smtClean="0"/>
              <a:t> bait (</a:t>
            </a:r>
            <a:r>
              <a:rPr lang="en-US" sz="3200" dirty="0" err="1" smtClean="0"/>
              <a:t>paragraf</a:t>
            </a:r>
            <a:r>
              <a:rPr lang="en-US" sz="3200" dirty="0" smtClean="0"/>
              <a:t>), </a:t>
            </a:r>
            <a:r>
              <a:rPr lang="en-US" sz="3200" dirty="0" err="1" smtClean="0"/>
              <a:t>jumlah</a:t>
            </a:r>
            <a:r>
              <a:rPr lang="en-US" sz="3200" dirty="0" smtClean="0"/>
              <a:t> </a:t>
            </a:r>
            <a:r>
              <a:rPr lang="en-US" sz="3200" dirty="0" err="1" smtClean="0"/>
              <a:t>larik</a:t>
            </a:r>
            <a:r>
              <a:rPr lang="en-US" sz="3200" dirty="0" smtClean="0"/>
              <a:t> (</a:t>
            </a:r>
            <a:r>
              <a:rPr lang="en-US" sz="3200" dirty="0" err="1" smtClean="0"/>
              <a:t>baris</a:t>
            </a:r>
            <a:r>
              <a:rPr lang="en-US" sz="3200" dirty="0" smtClean="0"/>
              <a:t>) per bait, </a:t>
            </a:r>
            <a:r>
              <a:rPr lang="en-US" sz="3200" dirty="0" err="1" smtClean="0"/>
              <a:t>jumlah</a:t>
            </a:r>
            <a:r>
              <a:rPr lang="en-US" sz="3200" dirty="0" smtClean="0"/>
              <a:t> </a:t>
            </a:r>
            <a:r>
              <a:rPr lang="en-US" sz="3200" dirty="0" err="1" smtClean="0"/>
              <a:t>kata</a:t>
            </a:r>
            <a:r>
              <a:rPr lang="en-US" sz="3200" dirty="0" smtClean="0"/>
              <a:t> per </a:t>
            </a:r>
            <a:r>
              <a:rPr lang="en-US" sz="3200" dirty="0" err="1" smtClean="0"/>
              <a:t>larik</a:t>
            </a:r>
            <a:r>
              <a:rPr lang="en-US" sz="3200" dirty="0" smtClean="0"/>
              <a:t>, </a:t>
            </a:r>
            <a:r>
              <a:rPr lang="en-US" sz="3200" dirty="0" err="1" smtClean="0"/>
              <a:t>rima</a:t>
            </a:r>
            <a:r>
              <a:rPr lang="en-US" sz="3200" dirty="0" smtClean="0"/>
              <a:t> </a:t>
            </a:r>
            <a:r>
              <a:rPr lang="en-US" sz="3200" dirty="0" err="1" smtClean="0"/>
              <a:t>atau</a:t>
            </a:r>
            <a:r>
              <a:rPr lang="en-US" sz="3200" dirty="0" smtClean="0"/>
              <a:t> </a:t>
            </a:r>
            <a:r>
              <a:rPr lang="en-US" sz="3200" dirty="0" err="1" smtClean="0"/>
              <a:t>bunyi</a:t>
            </a:r>
            <a:r>
              <a:rPr lang="en-US" sz="3200" dirty="0" smtClean="0"/>
              <a:t> </a:t>
            </a:r>
            <a:r>
              <a:rPr lang="en-US" sz="3200" dirty="0" err="1" smtClean="0"/>
              <a:t>akhir</a:t>
            </a:r>
            <a:r>
              <a:rPr lang="en-US" sz="3200" dirty="0" smtClean="0"/>
              <a:t>,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juga</a:t>
            </a:r>
            <a:r>
              <a:rPr lang="en-US" sz="3200" dirty="0" smtClean="0"/>
              <a:t> </a:t>
            </a:r>
            <a:r>
              <a:rPr lang="en-US" sz="3200" dirty="0" err="1" smtClean="0"/>
              <a:t>strukturnya</a:t>
            </a:r>
            <a:r>
              <a:rPr lang="en-US" sz="3200" dirty="0" smtClean="0"/>
              <a:t> (</a:t>
            </a:r>
            <a:r>
              <a:rPr lang="en-US" sz="3200" dirty="0" err="1" smtClean="0"/>
              <a:t>deretan</a:t>
            </a:r>
            <a:r>
              <a:rPr lang="en-US" sz="3200" dirty="0" smtClean="0"/>
              <a:t> </a:t>
            </a:r>
            <a:r>
              <a:rPr lang="en-US" sz="3200" dirty="0" err="1" smtClean="0"/>
              <a:t>kalimat</a:t>
            </a:r>
            <a:r>
              <a:rPr lang="en-US" sz="3200" dirty="0" smtClean="0"/>
              <a:t>, </a:t>
            </a:r>
            <a:r>
              <a:rPr lang="en-US" sz="3200" dirty="0" err="1" smtClean="0"/>
              <a:t>suku</a:t>
            </a:r>
            <a:r>
              <a:rPr lang="en-US" sz="3200" dirty="0" smtClean="0"/>
              <a:t> </a:t>
            </a:r>
            <a:r>
              <a:rPr lang="en-US" sz="3200" dirty="0" err="1" smtClean="0"/>
              <a:t>kata</a:t>
            </a:r>
            <a:r>
              <a:rPr lang="en-US" sz="3200" dirty="0" smtClean="0"/>
              <a:t>, </a:t>
            </a:r>
            <a:r>
              <a:rPr lang="en-US" sz="3200" dirty="0" err="1" smtClean="0"/>
              <a:t>ejaan</a:t>
            </a:r>
            <a:r>
              <a:rPr lang="en-US" sz="3200" dirty="0" smtClean="0"/>
              <a:t>, </a:t>
            </a:r>
            <a:r>
              <a:rPr lang="en-US" sz="3200" dirty="0" err="1" smtClean="0"/>
              <a:t>lafal</a:t>
            </a:r>
            <a:r>
              <a:rPr lang="en-US" sz="3200" dirty="0" smtClean="0"/>
              <a:t>, </a:t>
            </a:r>
            <a:r>
              <a:rPr lang="en-US" sz="3200" dirty="0" err="1" smtClean="0"/>
              <a:t>jumlah</a:t>
            </a:r>
            <a:r>
              <a:rPr lang="en-US" sz="3200" dirty="0" smtClean="0"/>
              <a:t> </a:t>
            </a:r>
            <a:r>
              <a:rPr lang="en-US" sz="3200" dirty="0" err="1" smtClean="0"/>
              <a:t>suku</a:t>
            </a:r>
            <a:r>
              <a:rPr lang="en-US" sz="3200" dirty="0" smtClean="0"/>
              <a:t> </a:t>
            </a:r>
            <a:r>
              <a:rPr lang="en-US" sz="3200" dirty="0" err="1" smtClean="0"/>
              <a:t>kata</a:t>
            </a:r>
            <a:r>
              <a:rPr lang="en-US" sz="3200" dirty="0" smtClean="0"/>
              <a:t>, </a:t>
            </a:r>
            <a:r>
              <a:rPr lang="en-US" sz="3200" dirty="0" err="1" smtClean="0"/>
              <a:t>penekanan</a:t>
            </a:r>
            <a:r>
              <a:rPr lang="en-US" sz="3200" dirty="0" smtClean="0"/>
              <a:t> </a:t>
            </a:r>
            <a:r>
              <a:rPr lang="en-US" sz="3200" dirty="0" err="1" smtClean="0"/>
              <a:t>suara</a:t>
            </a:r>
            <a:r>
              <a:rPr lang="en-US" sz="3200" dirty="0" smtClean="0"/>
              <a:t>, </a:t>
            </a:r>
            <a:r>
              <a:rPr lang="en-US" sz="3200" dirty="0" err="1" smtClean="0"/>
              <a:t>bahkan</a:t>
            </a:r>
            <a:r>
              <a:rPr lang="en-US" sz="3200" dirty="0" smtClean="0"/>
              <a:t> </a:t>
            </a:r>
            <a:r>
              <a:rPr lang="en-US" sz="3200" dirty="0" err="1" smtClean="0"/>
              <a:t>iramanya</a:t>
            </a:r>
            <a:r>
              <a:rPr lang="en-US" sz="3200" dirty="0" smtClean="0"/>
              <a:t>).</a:t>
            </a:r>
            <a:endParaRPr lang="en-US" sz="3200" dirty="0"/>
          </a:p>
        </p:txBody>
      </p:sp>
      <p:pic>
        <p:nvPicPr>
          <p:cNvPr id="6" name="Picture 5" descr="maple-leaf-638022_19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92278" y="2034072"/>
            <a:ext cx="3750907" cy="390019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322906" y="6288833"/>
            <a:ext cx="3638939" cy="33590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www.pixabay.com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1279180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007706"/>
            <a:ext cx="10515600" cy="1474237"/>
          </a:xfrm>
        </p:spPr>
        <p:txBody>
          <a:bodyPr>
            <a:normAutofit/>
          </a:bodyPr>
          <a:lstStyle/>
          <a:p>
            <a:pPr algn="ctr"/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Jenis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Puisi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Rakyat</a:t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19674" y="2052735"/>
            <a:ext cx="9946432" cy="4012163"/>
          </a:xfrm>
        </p:spPr>
        <p:txBody>
          <a:bodyPr>
            <a:noAutofit/>
          </a:bodyPr>
          <a:lstStyle/>
          <a:p>
            <a:pPr marL="742950" indent="-742950" algn="just">
              <a:buAutoNum type="arabicPeriod"/>
            </a:pPr>
            <a:r>
              <a:rPr lang="en-US" sz="3600" b="1" dirty="0" err="1" smtClean="0"/>
              <a:t>Gurindam</a:t>
            </a:r>
            <a:r>
              <a:rPr lang="en-US" sz="3600" dirty="0" smtClean="0"/>
              <a:t> </a:t>
            </a:r>
            <a:r>
              <a:rPr lang="en-US" sz="3600" dirty="0" err="1" smtClean="0"/>
              <a:t>merupakan</a:t>
            </a:r>
            <a:r>
              <a:rPr lang="en-US" sz="3600" dirty="0" smtClean="0"/>
              <a:t> </a:t>
            </a:r>
            <a:r>
              <a:rPr lang="en-US" sz="3600" dirty="0" err="1" smtClean="0"/>
              <a:t>puisi</a:t>
            </a:r>
            <a:r>
              <a:rPr lang="en-US" sz="3600" dirty="0" smtClean="0"/>
              <a:t> lama yang </a:t>
            </a:r>
            <a:r>
              <a:rPr lang="en-US" sz="3600" dirty="0" err="1" smtClean="0"/>
              <a:t>berasal</a:t>
            </a:r>
            <a:r>
              <a:rPr lang="en-US" sz="3600" dirty="0" smtClean="0"/>
              <a:t> </a:t>
            </a:r>
            <a:r>
              <a:rPr lang="en-US" sz="3600" dirty="0" err="1" smtClean="0"/>
              <a:t>dari</a:t>
            </a:r>
            <a:r>
              <a:rPr lang="en-US" sz="3600" dirty="0" smtClean="0"/>
              <a:t> India, </a:t>
            </a:r>
            <a:r>
              <a:rPr lang="en-US" sz="3600" dirty="0" err="1" smtClean="0"/>
              <a:t>yakni</a:t>
            </a:r>
            <a:r>
              <a:rPr lang="en-US" sz="3600" dirty="0" smtClean="0"/>
              <a:t> </a:t>
            </a:r>
            <a:r>
              <a:rPr lang="en-US" sz="3600" dirty="0" err="1" smtClean="0"/>
              <a:t>sajak</a:t>
            </a:r>
            <a:r>
              <a:rPr lang="en-US" sz="3600" dirty="0" smtClean="0"/>
              <a:t> </a:t>
            </a:r>
            <a:r>
              <a:rPr lang="en-US" sz="3600" dirty="0" err="1" smtClean="0"/>
              <a:t>dua</a:t>
            </a:r>
            <a:r>
              <a:rPr lang="en-US" sz="3600" dirty="0" smtClean="0"/>
              <a:t> </a:t>
            </a:r>
            <a:r>
              <a:rPr lang="en-US" sz="3600" dirty="0" err="1" smtClean="0"/>
              <a:t>baris</a:t>
            </a:r>
            <a:r>
              <a:rPr lang="en-US" sz="3600" dirty="0" smtClean="0"/>
              <a:t> yang </a:t>
            </a:r>
            <a:r>
              <a:rPr lang="en-US" sz="3600" dirty="0" err="1" smtClean="0"/>
              <a:t>mengandung</a:t>
            </a:r>
            <a:r>
              <a:rPr lang="en-US" sz="3600" dirty="0" smtClean="0"/>
              <a:t> </a:t>
            </a:r>
            <a:r>
              <a:rPr lang="en-US" sz="3600" dirty="0" err="1" smtClean="0"/>
              <a:t>petuah</a:t>
            </a:r>
            <a:r>
              <a:rPr lang="en-US" sz="3600" dirty="0" smtClean="0"/>
              <a:t> </a:t>
            </a:r>
            <a:r>
              <a:rPr lang="en-US" sz="3600" dirty="0" err="1" smtClean="0"/>
              <a:t>atau</a:t>
            </a:r>
            <a:r>
              <a:rPr lang="en-US" sz="3600" dirty="0" smtClean="0"/>
              <a:t> </a:t>
            </a:r>
            <a:r>
              <a:rPr lang="en-US" sz="3600" dirty="0" err="1" smtClean="0"/>
              <a:t>nasihat</a:t>
            </a:r>
            <a:r>
              <a:rPr lang="en-US" sz="3600" dirty="0" smtClean="0"/>
              <a:t>.</a:t>
            </a:r>
          </a:p>
          <a:p>
            <a:pPr marL="742950" indent="-742950" algn="just">
              <a:buAutoNum type="arabicPeriod"/>
            </a:pPr>
            <a:r>
              <a:rPr lang="en-US" sz="3600" b="1" dirty="0" err="1" smtClean="0"/>
              <a:t>Pantun</a:t>
            </a:r>
            <a:r>
              <a:rPr lang="en-US" sz="3600" b="1" dirty="0" smtClean="0"/>
              <a:t> </a:t>
            </a:r>
            <a:r>
              <a:rPr lang="en-US" sz="3600" dirty="0" err="1" smtClean="0"/>
              <a:t>merupakan</a:t>
            </a:r>
            <a:r>
              <a:rPr lang="en-US" sz="3600" dirty="0" smtClean="0"/>
              <a:t> </a:t>
            </a:r>
            <a:r>
              <a:rPr lang="en-US" sz="3600" dirty="0" err="1" smtClean="0"/>
              <a:t>puisi</a:t>
            </a:r>
            <a:r>
              <a:rPr lang="en-US" sz="3600" dirty="0" smtClean="0"/>
              <a:t> </a:t>
            </a:r>
            <a:r>
              <a:rPr lang="en-US" sz="3600" dirty="0" err="1" smtClean="0"/>
              <a:t>empat</a:t>
            </a:r>
            <a:r>
              <a:rPr lang="en-US" sz="3600" dirty="0" smtClean="0"/>
              <a:t> </a:t>
            </a:r>
            <a:r>
              <a:rPr lang="en-US" sz="3600" dirty="0" err="1" smtClean="0"/>
              <a:t>baris</a:t>
            </a:r>
            <a:r>
              <a:rPr lang="en-US" sz="3600" dirty="0" smtClean="0"/>
              <a:t> yang </a:t>
            </a:r>
            <a:r>
              <a:rPr lang="en-US" sz="3600" dirty="0" err="1" smtClean="0"/>
              <a:t>bersajak</a:t>
            </a:r>
            <a:r>
              <a:rPr lang="en-US" sz="3600" dirty="0" smtClean="0"/>
              <a:t> a-b-a-b,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tedapat</a:t>
            </a:r>
            <a:r>
              <a:rPr lang="en-US" sz="3600" dirty="0" smtClean="0"/>
              <a:t> </a:t>
            </a:r>
            <a:r>
              <a:rPr lang="en-US" sz="3600" dirty="0" err="1" smtClean="0"/>
              <a:t>sampiran</a:t>
            </a:r>
            <a:r>
              <a:rPr lang="en-US" sz="3600" dirty="0" smtClean="0"/>
              <a:t> </a:t>
            </a:r>
            <a:r>
              <a:rPr lang="en-US" sz="3600" dirty="0" err="1" smtClean="0"/>
              <a:t>pada</a:t>
            </a:r>
            <a:r>
              <a:rPr lang="en-US" sz="3600" dirty="0" smtClean="0"/>
              <a:t> </a:t>
            </a:r>
            <a:r>
              <a:rPr lang="en-US" sz="3600" dirty="0" err="1" smtClean="0"/>
              <a:t>baris</a:t>
            </a:r>
            <a:r>
              <a:rPr lang="en-US" sz="3600" dirty="0" smtClean="0"/>
              <a:t> </a:t>
            </a:r>
            <a:r>
              <a:rPr lang="en-US" sz="3600" dirty="0" err="1" smtClean="0"/>
              <a:t>kesatu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kedua</a:t>
            </a:r>
            <a:r>
              <a:rPr lang="en-US" sz="3600" dirty="0" smtClean="0"/>
              <a:t> </a:t>
            </a:r>
            <a:r>
              <a:rPr lang="en-US" sz="3600" dirty="0" err="1" smtClean="0"/>
              <a:t>serta</a:t>
            </a:r>
            <a:r>
              <a:rPr lang="en-US" sz="3600" dirty="0" smtClean="0"/>
              <a:t> </a:t>
            </a:r>
            <a:r>
              <a:rPr lang="en-US" sz="3600" dirty="0" err="1" smtClean="0"/>
              <a:t>isi</a:t>
            </a:r>
            <a:r>
              <a:rPr lang="en-US" sz="3600" dirty="0" smtClean="0"/>
              <a:t> </a:t>
            </a:r>
            <a:r>
              <a:rPr lang="en-US" sz="3600" dirty="0" err="1" smtClean="0"/>
              <a:t>pada</a:t>
            </a:r>
            <a:r>
              <a:rPr lang="en-US" sz="3600" dirty="0" smtClean="0"/>
              <a:t> </a:t>
            </a:r>
            <a:r>
              <a:rPr lang="en-US" sz="3600" dirty="0" err="1" smtClean="0"/>
              <a:t>baris</a:t>
            </a:r>
            <a:r>
              <a:rPr lang="en-US" sz="3600" dirty="0" smtClean="0"/>
              <a:t> </a:t>
            </a:r>
            <a:r>
              <a:rPr lang="en-US" sz="3600" dirty="0" err="1" smtClean="0"/>
              <a:t>ketiga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keempat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127918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7869" y="1642187"/>
            <a:ext cx="7109927" cy="4721291"/>
          </a:xfrm>
        </p:spPr>
        <p:txBody>
          <a:bodyPr>
            <a:noAutofit/>
          </a:bodyPr>
          <a:lstStyle/>
          <a:p>
            <a:pPr marL="742950" indent="-742950" algn="just">
              <a:buFont typeface="+mj-lt"/>
              <a:buAutoNum type="arabicPeriod" startAt="3"/>
            </a:pPr>
            <a:r>
              <a:rPr lang="en-US" sz="3600" b="1" dirty="0" err="1" smtClean="0"/>
              <a:t>Syair</a:t>
            </a:r>
            <a:r>
              <a:rPr lang="en-US" sz="3600" b="1" dirty="0" smtClean="0"/>
              <a:t> </a:t>
            </a:r>
            <a:r>
              <a:rPr lang="en-US" sz="3600" dirty="0" err="1" smtClean="0"/>
              <a:t>adalah</a:t>
            </a:r>
            <a:r>
              <a:rPr lang="en-US" sz="3600" dirty="0" smtClean="0"/>
              <a:t> </a:t>
            </a:r>
            <a:r>
              <a:rPr lang="en-US" sz="3600" dirty="0" err="1" smtClean="0"/>
              <a:t>salah</a:t>
            </a:r>
            <a:r>
              <a:rPr lang="en-US" sz="3600" dirty="0" smtClean="0"/>
              <a:t> </a:t>
            </a:r>
            <a:r>
              <a:rPr lang="en-US" sz="3600" dirty="0" err="1" smtClean="0"/>
              <a:t>satu</a:t>
            </a:r>
            <a:r>
              <a:rPr lang="en-US" sz="3600" dirty="0" smtClean="0"/>
              <a:t> </a:t>
            </a:r>
            <a:r>
              <a:rPr lang="en-US" sz="3600" dirty="0" err="1" smtClean="0"/>
              <a:t>puisi</a:t>
            </a:r>
            <a:r>
              <a:rPr lang="en-US" sz="3600" dirty="0" smtClean="0"/>
              <a:t> lama yang </a:t>
            </a:r>
            <a:r>
              <a:rPr lang="en-US" sz="3600" dirty="0" err="1" smtClean="0"/>
              <a:t>berasal</a:t>
            </a:r>
            <a:r>
              <a:rPr lang="en-US" sz="3600" dirty="0" smtClean="0"/>
              <a:t> </a:t>
            </a:r>
            <a:r>
              <a:rPr lang="en-US" sz="3600" dirty="0" err="1" smtClean="0"/>
              <a:t>dari</a:t>
            </a:r>
            <a:r>
              <a:rPr lang="en-US" sz="3600" dirty="0" smtClean="0"/>
              <a:t> Persia. </a:t>
            </a:r>
            <a:br>
              <a:rPr lang="en-US" sz="3600" dirty="0" smtClean="0"/>
            </a:br>
            <a:r>
              <a:rPr lang="en-US" sz="3600" dirty="0" err="1" smtClean="0"/>
              <a:t>Dengan</a:t>
            </a:r>
            <a:r>
              <a:rPr lang="en-US" sz="3600" dirty="0" smtClean="0"/>
              <a:t> </a:t>
            </a:r>
            <a:r>
              <a:rPr lang="en-US" sz="3600" dirty="0" err="1" smtClean="0"/>
              <a:t>masuknya</a:t>
            </a:r>
            <a:r>
              <a:rPr lang="en-US" sz="3600" dirty="0" smtClean="0"/>
              <a:t> Islam </a:t>
            </a:r>
            <a:r>
              <a:rPr lang="en-US" sz="3600" dirty="0" err="1" smtClean="0"/>
              <a:t>ke</a:t>
            </a:r>
            <a:r>
              <a:rPr lang="en-US" sz="3600" dirty="0" smtClean="0"/>
              <a:t> Indonesia, </a:t>
            </a:r>
            <a:r>
              <a:rPr lang="en-US" sz="3600" dirty="0" err="1" smtClean="0"/>
              <a:t>masuk</a:t>
            </a:r>
            <a:r>
              <a:rPr lang="en-US" sz="3600" dirty="0" smtClean="0"/>
              <a:t> </a:t>
            </a:r>
            <a:r>
              <a:rPr lang="en-US" sz="3600" dirty="0" err="1" smtClean="0"/>
              <a:t>pulalah</a:t>
            </a:r>
            <a:r>
              <a:rPr lang="en-US" sz="3600" dirty="0" smtClean="0"/>
              <a:t> </a:t>
            </a:r>
            <a:r>
              <a:rPr lang="en-US" sz="3600" dirty="0" err="1" smtClean="0"/>
              <a:t>syair</a:t>
            </a:r>
            <a:r>
              <a:rPr lang="en-US" sz="3600" dirty="0" smtClean="0"/>
              <a:t>.  </a:t>
            </a:r>
            <a:r>
              <a:rPr lang="en-US" sz="3600" dirty="0" err="1" smtClean="0"/>
              <a:t>Syair</a:t>
            </a:r>
            <a:r>
              <a:rPr lang="en-US" sz="3600" dirty="0" smtClean="0"/>
              <a:t> </a:t>
            </a:r>
            <a:r>
              <a:rPr lang="en-US" sz="3600" dirty="0" err="1" smtClean="0"/>
              <a:t>merupakan</a:t>
            </a:r>
            <a:r>
              <a:rPr lang="en-US" sz="3600" dirty="0" smtClean="0"/>
              <a:t> </a:t>
            </a:r>
            <a:r>
              <a:rPr lang="en-US" sz="3600" dirty="0" err="1" smtClean="0"/>
              <a:t>puisi</a:t>
            </a:r>
            <a:r>
              <a:rPr lang="en-US" sz="3600" dirty="0" smtClean="0"/>
              <a:t> lama yang </a:t>
            </a:r>
            <a:r>
              <a:rPr lang="en-US" sz="3600" dirty="0" err="1" smtClean="0"/>
              <a:t>tiap</a:t>
            </a:r>
            <a:r>
              <a:rPr lang="en-US" sz="3600" dirty="0" smtClean="0"/>
              <a:t> </a:t>
            </a:r>
            <a:r>
              <a:rPr lang="en-US" sz="3600" dirty="0" err="1" smtClean="0"/>
              <a:t>baitnya</a:t>
            </a:r>
            <a:r>
              <a:rPr lang="en-US" sz="3600" dirty="0" smtClean="0"/>
              <a:t> </a:t>
            </a:r>
            <a:r>
              <a:rPr lang="en-US" sz="3600" dirty="0" err="1" smtClean="0"/>
              <a:t>terdiri</a:t>
            </a:r>
            <a:r>
              <a:rPr lang="en-US" sz="3600" dirty="0" smtClean="0"/>
              <a:t> </a:t>
            </a:r>
            <a:r>
              <a:rPr lang="en-US" sz="3600" dirty="0" err="1" smtClean="0"/>
              <a:t>atas</a:t>
            </a:r>
            <a:r>
              <a:rPr lang="en-US" sz="3600" dirty="0" smtClean="0"/>
              <a:t> </a:t>
            </a:r>
            <a:r>
              <a:rPr lang="en-US" sz="3600" dirty="0" err="1" smtClean="0"/>
              <a:t>empat</a:t>
            </a:r>
            <a:r>
              <a:rPr lang="en-US" sz="3600" dirty="0" smtClean="0"/>
              <a:t> </a:t>
            </a:r>
            <a:r>
              <a:rPr lang="en-US" sz="3600" dirty="0" err="1" smtClean="0"/>
              <a:t>larik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berakhir</a:t>
            </a:r>
            <a:r>
              <a:rPr lang="en-US" sz="3600" dirty="0" smtClean="0"/>
              <a:t> </a:t>
            </a:r>
            <a:r>
              <a:rPr lang="en-US" sz="3600" dirty="0" err="1" smtClean="0"/>
              <a:t>dengan</a:t>
            </a:r>
            <a:r>
              <a:rPr lang="en-US" sz="3600" dirty="0" smtClean="0"/>
              <a:t> </a:t>
            </a:r>
            <a:r>
              <a:rPr lang="en-US" sz="3600" dirty="0" err="1" smtClean="0"/>
              <a:t>bunyi</a:t>
            </a:r>
            <a:r>
              <a:rPr lang="en-US" sz="3600" dirty="0" smtClean="0"/>
              <a:t> yang </a:t>
            </a:r>
            <a:r>
              <a:rPr lang="en-US" sz="3600" dirty="0" err="1" smtClean="0"/>
              <a:t>sama</a:t>
            </a:r>
            <a:r>
              <a:rPr lang="en-US" sz="3600" dirty="0" smtClean="0"/>
              <a:t>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763069" y="1380930"/>
            <a:ext cx="4428931" cy="476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949681" y="6288833"/>
            <a:ext cx="3638939" cy="33590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www.pixabay.com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1279180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61258"/>
            <a:ext cx="12192000" cy="68580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199" y="877077"/>
            <a:ext cx="10358535" cy="121298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Hal-Hal yang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Perlu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Diperhatikan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dalam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Mempresentasikan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Puisi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Rakyat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endParaRPr lang="en-US" dirty="0"/>
          </a:p>
        </p:txBody>
      </p:sp>
      <p:pic>
        <p:nvPicPr>
          <p:cNvPr id="6" name="Content Placeholder 5" descr="sing-201027_192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75658" y="2090059"/>
            <a:ext cx="2705877" cy="2500604"/>
          </a:xfrm>
        </p:spPr>
      </p:pic>
      <p:sp>
        <p:nvSpPr>
          <p:cNvPr id="7" name="Rounded Rectangle 6"/>
          <p:cNvSpPr/>
          <p:nvPr/>
        </p:nvSpPr>
        <p:spPr>
          <a:xfrm>
            <a:off x="1063688" y="5243804"/>
            <a:ext cx="2668556" cy="117565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1. </a:t>
            </a:r>
            <a:r>
              <a:rPr lang="en-US" sz="2800" b="1" dirty="0" err="1" smtClean="0"/>
              <a:t>Pelafalan</a:t>
            </a:r>
            <a:endParaRPr lang="en-US" sz="2800" b="1" dirty="0" smtClean="0"/>
          </a:p>
          <a:p>
            <a:pPr algn="ctr"/>
            <a:r>
              <a:rPr lang="en-US" sz="2800" b="1" dirty="0" smtClean="0"/>
              <a:t>(</a:t>
            </a:r>
            <a:r>
              <a:rPr lang="en-US" sz="2800" b="1" dirty="0" err="1" smtClean="0"/>
              <a:t>Pengucapan</a:t>
            </a:r>
            <a:r>
              <a:rPr lang="en-US" sz="2800" b="1" dirty="0" smtClean="0"/>
              <a:t>   </a:t>
            </a:r>
            <a:r>
              <a:rPr lang="en-US" sz="2800" b="1" dirty="0" err="1" smtClean="0"/>
              <a:t>huruf-huruf</a:t>
            </a:r>
            <a:r>
              <a:rPr lang="en-US" sz="2800" b="1" dirty="0" smtClean="0"/>
              <a:t>)</a:t>
            </a:r>
            <a:endParaRPr lang="en-US" sz="28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4407157" y="2202025"/>
            <a:ext cx="2889381" cy="13995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2. </a:t>
            </a:r>
            <a:r>
              <a:rPr lang="en-US" sz="2800" b="1" dirty="0" err="1" smtClean="0"/>
              <a:t>Intonasi</a:t>
            </a:r>
            <a:endParaRPr lang="en-US" sz="2800" b="1" dirty="0" smtClean="0"/>
          </a:p>
          <a:p>
            <a:pPr algn="ctr"/>
            <a:r>
              <a:rPr lang="en-US" sz="2800" b="1" dirty="0" smtClean="0"/>
              <a:t>(</a:t>
            </a:r>
            <a:r>
              <a:rPr lang="en-US" sz="2800" b="1" dirty="0" err="1" smtClean="0"/>
              <a:t>Naik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turun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suara</a:t>
            </a:r>
            <a:r>
              <a:rPr lang="en-US" sz="2800" b="1" dirty="0" smtClean="0"/>
              <a:t>)</a:t>
            </a:r>
            <a:endParaRPr lang="en-US" sz="2800" b="1" dirty="0"/>
          </a:p>
        </p:txBody>
      </p:sp>
      <p:pic>
        <p:nvPicPr>
          <p:cNvPr id="10" name="Picture 9" descr="music-789957_640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34677" y="3713585"/>
            <a:ext cx="2743201" cy="2312894"/>
          </a:xfrm>
          <a:prstGeom prst="rect">
            <a:avLst/>
          </a:prstGeom>
        </p:spPr>
      </p:pic>
      <p:pic>
        <p:nvPicPr>
          <p:cNvPr id="11" name="Picture 10" descr="book-1822474_6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49681" y="2355590"/>
            <a:ext cx="2817845" cy="2291055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8011885" y="4907902"/>
            <a:ext cx="2668556" cy="151155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3</a:t>
            </a:r>
            <a:r>
              <a:rPr lang="en-US" sz="2800" b="1" dirty="0" smtClean="0"/>
              <a:t>. </a:t>
            </a:r>
            <a:r>
              <a:rPr lang="en-US" sz="2800" b="1" dirty="0" err="1" smtClean="0"/>
              <a:t>Jeda</a:t>
            </a:r>
            <a:endParaRPr lang="en-US" sz="2800" b="1" dirty="0" smtClean="0"/>
          </a:p>
          <a:p>
            <a:pPr algn="ctr"/>
            <a:r>
              <a:rPr lang="en-US" sz="2800" b="1" dirty="0" smtClean="0"/>
              <a:t>(</a:t>
            </a:r>
            <a:r>
              <a:rPr lang="en-US" sz="2800" b="1" dirty="0" err="1" smtClean="0"/>
              <a:t>Penghentian</a:t>
            </a:r>
            <a:r>
              <a:rPr lang="en-US" sz="2800" b="1" dirty="0" smtClean="0"/>
              <a:t>)</a:t>
            </a:r>
            <a:endParaRPr lang="en-US" sz="3200" b="1" dirty="0"/>
          </a:p>
        </p:txBody>
      </p:sp>
      <p:sp>
        <p:nvSpPr>
          <p:cNvPr id="13" name="Rectangle 12"/>
          <p:cNvSpPr/>
          <p:nvPr/>
        </p:nvSpPr>
        <p:spPr>
          <a:xfrm>
            <a:off x="4161453" y="6288833"/>
            <a:ext cx="3788229" cy="33590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www.pixabay.com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1279180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61258"/>
            <a:ext cx="12192000" cy="68580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858415"/>
            <a:ext cx="10515600" cy="61582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Struktur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dan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Kebahasaan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endParaRPr lang="en-US" dirty="0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</p:nvPr>
        </p:nvGraphicFramePr>
        <p:xfrm>
          <a:off x="856861" y="1436918"/>
          <a:ext cx="105156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5906"/>
                <a:gridCol w="4859694"/>
              </a:tblGrid>
              <a:tr h="5142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STRUKTUR GURINDAM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KEBAHASAAN GURINDAM</a:t>
                      </a:r>
                      <a:endParaRPr lang="en-US" sz="3200" dirty="0"/>
                    </a:p>
                  </a:txBody>
                  <a:tcPr/>
                </a:tc>
              </a:tr>
              <a:tr h="1171065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en-US" sz="2800" dirty="0" err="1" smtClean="0"/>
                        <a:t>Setiap</a:t>
                      </a:r>
                      <a:r>
                        <a:rPr lang="en-US" sz="2800" baseline="0" dirty="0" smtClean="0"/>
                        <a:t> bait </a:t>
                      </a:r>
                      <a:r>
                        <a:rPr lang="en-US" sz="2800" baseline="0" dirty="0" err="1" smtClean="0"/>
                        <a:t>terdiri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atas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dua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baris</a:t>
                      </a:r>
                      <a:r>
                        <a:rPr lang="en-US" sz="2800" baseline="0" dirty="0" smtClean="0"/>
                        <a:t> yang </a:t>
                      </a:r>
                      <a:r>
                        <a:rPr lang="en-US" sz="2800" baseline="0" dirty="0" err="1" smtClean="0"/>
                        <a:t>memiliki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hubungan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sebab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akibat</a:t>
                      </a:r>
                      <a:r>
                        <a:rPr lang="en-US" sz="2800" baseline="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Banyak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menggunakan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kalimat</a:t>
                      </a:r>
                      <a:r>
                        <a:rPr lang="en-US" sz="2800" dirty="0" smtClean="0"/>
                        <a:t/>
                      </a:r>
                      <a:br>
                        <a:rPr lang="en-US" sz="2800" dirty="0" smtClean="0"/>
                      </a:br>
                      <a:r>
                        <a:rPr lang="en-US" sz="2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perintah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800" dirty="0"/>
                    </a:p>
                  </a:txBody>
                  <a:tcPr/>
                </a:tc>
              </a:tr>
              <a:tr h="806734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AutoNum type="arabicPeriod" startAt="2"/>
                      </a:pPr>
                      <a:r>
                        <a:rPr lang="en-US" sz="2800" dirty="0" err="1" smtClean="0"/>
                        <a:t>Bersajak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atau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berima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akhir</a:t>
                      </a:r>
                      <a:r>
                        <a:rPr lang="en-US" sz="2800" dirty="0" smtClean="0"/>
                        <a:t> a-a.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Banyak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menggunakan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konjungsi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syarat</a:t>
                      </a:r>
                      <a:r>
                        <a:rPr lang="en-US" sz="2800" baseline="0" dirty="0" smtClean="0"/>
                        <a:t> (</a:t>
                      </a:r>
                      <a:r>
                        <a:rPr lang="en-US" sz="2800" baseline="0" dirty="0" err="1" smtClean="0"/>
                        <a:t>jika</a:t>
                      </a:r>
                      <a:r>
                        <a:rPr lang="en-US" sz="2800" baseline="0" dirty="0" smtClean="0"/>
                        <a:t>).</a:t>
                      </a:r>
                      <a:endParaRPr lang="en-US" sz="2800" dirty="0"/>
                    </a:p>
                  </a:txBody>
                  <a:tcPr/>
                </a:tc>
              </a:tr>
              <a:tr h="806734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AutoNum type="arabicPeriod" startAt="3"/>
                      </a:pPr>
                      <a:r>
                        <a:rPr lang="en-US" sz="2800" dirty="0" err="1" smtClean="0"/>
                        <a:t>Isi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atau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maksud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gurindam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terdapat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pada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baris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kedua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06734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AutoNum type="arabicPeriod" startAt="4"/>
                      </a:pPr>
                      <a:r>
                        <a:rPr lang="en-US" sz="2800" dirty="0" err="1" smtClean="0"/>
                        <a:t>Isi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gurindam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secara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umum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berupa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nasihat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dan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filosofi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hidup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79180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61258"/>
            <a:ext cx="12192000" cy="6858000"/>
          </a:xfrm>
          <a:prstGeom prst="rect">
            <a:avLst/>
          </a:prstGeom>
        </p:spPr>
      </p:pic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</p:nvPr>
        </p:nvGraphicFramePr>
        <p:xfrm>
          <a:off x="912845" y="709127"/>
          <a:ext cx="10515600" cy="5598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5906"/>
                <a:gridCol w="4859694"/>
              </a:tblGrid>
              <a:tr h="833346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STRUKTUR PANTUN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KEBAHASAAN PANTUN</a:t>
                      </a:r>
                      <a:endParaRPr lang="en-US" sz="3200" dirty="0"/>
                    </a:p>
                  </a:txBody>
                  <a:tcPr/>
                </a:tc>
              </a:tr>
              <a:tr h="976601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en-US" sz="2800" dirty="0" err="1" smtClean="0"/>
                        <a:t>Setiap</a:t>
                      </a:r>
                      <a:r>
                        <a:rPr lang="en-US" sz="2800" baseline="0" dirty="0" smtClean="0"/>
                        <a:t> bait </a:t>
                      </a:r>
                      <a:r>
                        <a:rPr lang="en-US" sz="2800" baseline="0" dirty="0" err="1" smtClean="0"/>
                        <a:t>terdiri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atas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empat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baris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Kalimat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ajakan</a:t>
                      </a:r>
                      <a:endParaRPr lang="en-US" sz="2800" dirty="0"/>
                    </a:p>
                  </a:txBody>
                  <a:tcPr/>
                </a:tc>
              </a:tr>
              <a:tr h="1664893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AutoNum type="arabicPeriod" startAt="2"/>
                      </a:pPr>
                      <a:r>
                        <a:rPr lang="en-US" sz="2800" dirty="0" err="1" smtClean="0"/>
                        <a:t>Baris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pertama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dan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kedua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merupakan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sampiran</a:t>
                      </a:r>
                      <a:r>
                        <a:rPr lang="en-US" sz="2800" baseline="0" dirty="0" smtClean="0"/>
                        <a:t>. </a:t>
                      </a:r>
                      <a:r>
                        <a:rPr lang="en-US" sz="2800" baseline="0" dirty="0" err="1" smtClean="0"/>
                        <a:t>Baris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ketiga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dan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keempat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merupakan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isi</a:t>
                      </a:r>
                      <a:r>
                        <a:rPr lang="en-US" sz="2800" baseline="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Kalimat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perintah</a:t>
                      </a:r>
                      <a:endParaRPr lang="en-US" sz="2800" dirty="0"/>
                    </a:p>
                  </a:txBody>
                  <a:tcPr/>
                </a:tc>
              </a:tr>
              <a:tr h="976601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AutoNum type="arabicPeriod" startAt="3"/>
                      </a:pPr>
                      <a:r>
                        <a:rPr lang="en-US" sz="2800" dirty="0" err="1" smtClean="0"/>
                        <a:t>Bersajak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atau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berima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akhir</a:t>
                      </a:r>
                      <a:r>
                        <a:rPr lang="en-US" sz="2800" dirty="0" smtClean="0"/>
                        <a:t> a-b-a-b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Penggunaan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konjungsi</a:t>
                      </a:r>
                      <a:r>
                        <a:rPr lang="en-US" sz="2800" dirty="0" smtClean="0"/>
                        <a:t> (</a:t>
                      </a:r>
                      <a:r>
                        <a:rPr lang="en-US" sz="2800" dirty="0" err="1" smtClean="0"/>
                        <a:t>kata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hubung</a:t>
                      </a:r>
                      <a:r>
                        <a:rPr lang="en-US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</a:tr>
              <a:tr h="1146927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AutoNum type="arabicPeriod" startAt="4"/>
                      </a:pPr>
                      <a:r>
                        <a:rPr lang="en-US" sz="2800" dirty="0" err="1" smtClean="0"/>
                        <a:t>Satu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baris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terdiri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atas</a:t>
                      </a:r>
                      <a:r>
                        <a:rPr lang="en-US" sz="2800" baseline="0" dirty="0" smtClean="0"/>
                        <a:t> 8 –14  </a:t>
                      </a:r>
                      <a:r>
                        <a:rPr lang="en-US" sz="2800" baseline="0" dirty="0" err="1" smtClean="0"/>
                        <a:t>suku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kata</a:t>
                      </a:r>
                      <a:r>
                        <a:rPr lang="en-US" sz="2800" baseline="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79180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61258"/>
            <a:ext cx="12192000" cy="6858000"/>
          </a:xfrm>
          <a:prstGeom prst="rect">
            <a:avLst/>
          </a:prstGeom>
        </p:spPr>
      </p:pic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</p:nvPr>
        </p:nvGraphicFramePr>
        <p:xfrm>
          <a:off x="968828" y="1175658"/>
          <a:ext cx="10515600" cy="50737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5906"/>
                <a:gridCol w="4859694"/>
              </a:tblGrid>
              <a:tr h="861835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STRUKTUR SYAIR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KEBAHASAAN SYAIR</a:t>
                      </a:r>
                      <a:endParaRPr lang="en-US" sz="3200" dirty="0"/>
                    </a:p>
                  </a:txBody>
                  <a:tcPr/>
                </a:tc>
              </a:tr>
              <a:tr h="1009987">
                <a:tc>
                  <a:txBody>
                    <a:bodyPr/>
                    <a:lstStyle/>
                    <a:p>
                      <a:pPr marL="514350" indent="-514350" algn="just">
                        <a:buFont typeface="+mj-lt"/>
                        <a:buAutoNum type="arabicPeriod"/>
                      </a:pPr>
                      <a:r>
                        <a:rPr lang="en-US" sz="3000" dirty="0" err="1" smtClean="0"/>
                        <a:t>Setiap</a:t>
                      </a:r>
                      <a:r>
                        <a:rPr lang="en-US" sz="3000" baseline="0" dirty="0" smtClean="0"/>
                        <a:t> bait </a:t>
                      </a:r>
                      <a:r>
                        <a:rPr lang="en-US" sz="3000" baseline="0" dirty="0" err="1" smtClean="0"/>
                        <a:t>terdiri</a:t>
                      </a:r>
                      <a:r>
                        <a:rPr lang="en-US" sz="3000" baseline="0" dirty="0" smtClean="0"/>
                        <a:t> </a:t>
                      </a:r>
                      <a:r>
                        <a:rPr lang="en-US" sz="3000" baseline="0" dirty="0" err="1" smtClean="0"/>
                        <a:t>atas</a:t>
                      </a:r>
                      <a:r>
                        <a:rPr lang="en-US" sz="3000" baseline="0" dirty="0" smtClean="0"/>
                        <a:t> </a:t>
                      </a:r>
                      <a:r>
                        <a:rPr lang="en-US" sz="3000" baseline="0" dirty="0" err="1" smtClean="0"/>
                        <a:t>empat</a:t>
                      </a:r>
                      <a:r>
                        <a:rPr lang="en-US" sz="3000" baseline="0" dirty="0" smtClean="0"/>
                        <a:t> </a:t>
                      </a:r>
                      <a:r>
                        <a:rPr lang="en-US" sz="3000" baseline="0" dirty="0" err="1" smtClean="0"/>
                        <a:t>baris</a:t>
                      </a:r>
                      <a:r>
                        <a:rPr lang="en-US" sz="3000" baseline="0" dirty="0" smtClean="0"/>
                        <a:t>.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dirty="0" err="1" smtClean="0"/>
                        <a:t>Kalimat</a:t>
                      </a:r>
                      <a:r>
                        <a:rPr lang="en-US" sz="3000" dirty="0" smtClean="0"/>
                        <a:t> </a:t>
                      </a:r>
                      <a:r>
                        <a:rPr lang="en-US" sz="3000" dirty="0" err="1" smtClean="0"/>
                        <a:t>perintah</a:t>
                      </a:r>
                      <a:r>
                        <a:rPr lang="en-US" sz="3000" baseline="0" dirty="0" smtClean="0"/>
                        <a:t> </a:t>
                      </a:r>
                      <a:endParaRPr lang="en-US" sz="3000" dirty="0"/>
                    </a:p>
                  </a:txBody>
                  <a:tcPr/>
                </a:tc>
              </a:tr>
              <a:tr h="815394">
                <a:tc>
                  <a:txBody>
                    <a:bodyPr/>
                    <a:lstStyle/>
                    <a:p>
                      <a:pPr marL="514350" indent="-514350" algn="just">
                        <a:buFont typeface="+mj-lt"/>
                        <a:buAutoNum type="arabicPeriod" startAt="2"/>
                      </a:pPr>
                      <a:r>
                        <a:rPr lang="en-US" sz="3000" baseline="0" dirty="0" err="1" smtClean="0"/>
                        <a:t>Semua</a:t>
                      </a:r>
                      <a:r>
                        <a:rPr lang="en-US" sz="3000" baseline="0" dirty="0" smtClean="0"/>
                        <a:t> </a:t>
                      </a:r>
                      <a:r>
                        <a:rPr lang="en-US" sz="3000" baseline="0" dirty="0" err="1" smtClean="0"/>
                        <a:t>baris</a:t>
                      </a:r>
                      <a:r>
                        <a:rPr lang="en-US" sz="3000" baseline="0" dirty="0" smtClean="0"/>
                        <a:t>/</a:t>
                      </a:r>
                      <a:r>
                        <a:rPr lang="en-US" sz="3000" baseline="0" dirty="0" err="1" smtClean="0"/>
                        <a:t>larik</a:t>
                      </a:r>
                      <a:r>
                        <a:rPr lang="en-US" sz="3000" baseline="0" dirty="0" smtClean="0"/>
                        <a:t> </a:t>
                      </a:r>
                      <a:r>
                        <a:rPr lang="en-US" sz="3000" baseline="0" dirty="0" err="1" smtClean="0"/>
                        <a:t>merupakan</a:t>
                      </a:r>
                      <a:r>
                        <a:rPr lang="en-US" sz="3000" baseline="0" dirty="0" smtClean="0"/>
                        <a:t> </a:t>
                      </a:r>
                      <a:r>
                        <a:rPr lang="en-US" sz="3000" baseline="0" dirty="0" err="1" smtClean="0"/>
                        <a:t>isi</a:t>
                      </a:r>
                      <a:r>
                        <a:rPr lang="en-US" sz="3000" baseline="0" dirty="0" smtClean="0"/>
                        <a:t>.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dirty="0" err="1" smtClean="0"/>
                        <a:t>Penggunaan</a:t>
                      </a:r>
                      <a:r>
                        <a:rPr lang="en-US" sz="3000" dirty="0" smtClean="0"/>
                        <a:t> </a:t>
                      </a:r>
                      <a:r>
                        <a:rPr lang="en-US" sz="3000" dirty="0" err="1" smtClean="0"/>
                        <a:t>konjungsi</a:t>
                      </a:r>
                      <a:r>
                        <a:rPr lang="en-US" sz="3000" dirty="0" smtClean="0"/>
                        <a:t> (</a:t>
                      </a:r>
                      <a:r>
                        <a:rPr lang="en-US" sz="3000" dirty="0" err="1" smtClean="0"/>
                        <a:t>kata</a:t>
                      </a:r>
                      <a:r>
                        <a:rPr lang="en-US" sz="3000" dirty="0" smtClean="0"/>
                        <a:t> </a:t>
                      </a:r>
                      <a:r>
                        <a:rPr lang="en-US" sz="3000" dirty="0" err="1" smtClean="0"/>
                        <a:t>hubung</a:t>
                      </a:r>
                      <a:r>
                        <a:rPr lang="en-US" sz="3000" dirty="0" smtClean="0"/>
                        <a:t>)</a:t>
                      </a:r>
                      <a:endParaRPr lang="en-US" sz="3000" dirty="0"/>
                    </a:p>
                  </a:txBody>
                  <a:tcPr/>
                </a:tc>
              </a:tr>
              <a:tr h="1009987">
                <a:tc>
                  <a:txBody>
                    <a:bodyPr/>
                    <a:lstStyle/>
                    <a:p>
                      <a:pPr marL="514350" indent="-514350" algn="just">
                        <a:buFont typeface="+mj-lt"/>
                        <a:buAutoNum type="arabicPeriod" startAt="3"/>
                      </a:pPr>
                      <a:r>
                        <a:rPr lang="en-US" sz="3000" dirty="0" err="1" smtClean="0"/>
                        <a:t>Bersajak</a:t>
                      </a:r>
                      <a:r>
                        <a:rPr lang="en-US" sz="3000" dirty="0" smtClean="0"/>
                        <a:t> </a:t>
                      </a:r>
                      <a:r>
                        <a:rPr lang="en-US" sz="3000" dirty="0" err="1" smtClean="0"/>
                        <a:t>atau</a:t>
                      </a:r>
                      <a:r>
                        <a:rPr lang="en-US" sz="3000" dirty="0" smtClean="0"/>
                        <a:t> </a:t>
                      </a:r>
                      <a:r>
                        <a:rPr lang="en-US" sz="3000" dirty="0" err="1" smtClean="0"/>
                        <a:t>berima</a:t>
                      </a:r>
                      <a:r>
                        <a:rPr lang="en-US" sz="3000" dirty="0" smtClean="0"/>
                        <a:t> </a:t>
                      </a:r>
                      <a:r>
                        <a:rPr lang="en-US" sz="3000" dirty="0" err="1" smtClean="0"/>
                        <a:t>akhir</a:t>
                      </a:r>
                      <a:r>
                        <a:rPr lang="en-US" sz="3000" dirty="0" smtClean="0"/>
                        <a:t> a-a-a-a.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000" dirty="0"/>
                    </a:p>
                  </a:txBody>
                  <a:tcPr/>
                </a:tc>
              </a:tr>
              <a:tr h="1186136">
                <a:tc>
                  <a:txBody>
                    <a:bodyPr/>
                    <a:lstStyle/>
                    <a:p>
                      <a:pPr marL="514350" indent="-514350" algn="just">
                        <a:buFont typeface="+mj-lt"/>
                        <a:buAutoNum type="arabicPeriod" startAt="4"/>
                      </a:pPr>
                      <a:r>
                        <a:rPr lang="en-US" sz="3000" dirty="0" err="1" smtClean="0"/>
                        <a:t>Satu</a:t>
                      </a:r>
                      <a:r>
                        <a:rPr lang="en-US" sz="3000" baseline="0" dirty="0" smtClean="0"/>
                        <a:t> </a:t>
                      </a:r>
                      <a:r>
                        <a:rPr lang="en-US" sz="3000" baseline="0" dirty="0" err="1" smtClean="0"/>
                        <a:t>baris</a:t>
                      </a:r>
                      <a:r>
                        <a:rPr lang="en-US" sz="3000" baseline="0" dirty="0" smtClean="0"/>
                        <a:t> </a:t>
                      </a:r>
                      <a:r>
                        <a:rPr lang="en-US" sz="3000" baseline="0" dirty="0" err="1" smtClean="0"/>
                        <a:t>terdiri</a:t>
                      </a:r>
                      <a:r>
                        <a:rPr lang="en-US" sz="3000" baseline="0" dirty="0" smtClean="0"/>
                        <a:t> </a:t>
                      </a:r>
                      <a:r>
                        <a:rPr lang="en-US" sz="3000" baseline="0" dirty="0" err="1" smtClean="0"/>
                        <a:t>atas</a:t>
                      </a:r>
                      <a:r>
                        <a:rPr lang="en-US" sz="3000" baseline="0" dirty="0" smtClean="0"/>
                        <a:t> 8–14  </a:t>
                      </a:r>
                      <a:r>
                        <a:rPr lang="en-US" sz="3000" baseline="0" dirty="0" err="1" smtClean="0"/>
                        <a:t>suku</a:t>
                      </a:r>
                      <a:r>
                        <a:rPr lang="en-US" sz="3000" baseline="0" dirty="0" smtClean="0"/>
                        <a:t> </a:t>
                      </a:r>
                      <a:r>
                        <a:rPr lang="en-US" sz="3000" baseline="0" dirty="0" err="1" smtClean="0"/>
                        <a:t>kata</a:t>
                      </a:r>
                      <a:r>
                        <a:rPr lang="en-US" sz="3000" baseline="0" dirty="0" smtClean="0"/>
                        <a:t>.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79180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302</Words>
  <Application>Microsoft Office PowerPoint</Application>
  <PresentationFormat>Custom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BAB 3 Melestarikan Budaya Bangsa melalui  Puisi  Rakyat</vt:lpstr>
      <vt:lpstr>Apa itu puisi rakyat? </vt:lpstr>
      <vt:lpstr>Jenis Puisi Rakyat </vt:lpstr>
      <vt:lpstr>Slide 4</vt:lpstr>
      <vt:lpstr> Hal-Hal yang Perlu Diperhatikan dalam Mempresentasikan Puisi Rakyat </vt:lpstr>
      <vt:lpstr>   Struktur dan Kebahasaan    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xxx</cp:lastModifiedBy>
  <cp:revision>12</cp:revision>
  <dcterms:created xsi:type="dcterms:W3CDTF">2022-05-10T01:11:12Z</dcterms:created>
  <dcterms:modified xsi:type="dcterms:W3CDTF">2022-06-06T22:16:21Z</dcterms:modified>
</cp:coreProperties>
</file>