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3"/>
  </p:notesMasterIdLst>
  <p:sldIdLst>
    <p:sldId id="258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70" r:id="rId11"/>
    <p:sldId id="269" r:id="rId1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ABD8"/>
    <a:srgbClr val="B2D34E"/>
    <a:srgbClr val="C9C011"/>
    <a:srgbClr val="098DD3"/>
    <a:srgbClr val="696EFF"/>
    <a:srgbClr val="F45126"/>
    <a:srgbClr val="E8552C"/>
    <a:srgbClr val="8E9D01"/>
    <a:srgbClr val="BFD101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522" autoAdjust="0"/>
  </p:normalViewPr>
  <p:slideViewPr>
    <p:cSldViewPr>
      <p:cViewPr>
        <p:scale>
          <a:sx n="123" d="100"/>
          <a:sy n="123" d="100"/>
        </p:scale>
        <p:origin x="-444" y="21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FB6CB9-FC61-42C7-AB0E-E239B60C3C51}" type="datetimeFigureOut">
              <a:rPr lang="en-US" smtClean="0"/>
              <a:t>8/10/2022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8EA237-A359-4CC0-951A-F3A14D13DA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9076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EA237-A359-4CC0-951A-F3A14D13DA2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1389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Jika</a:t>
            </a:r>
            <a:r>
              <a:rPr lang="en-US" dirty="0" smtClean="0"/>
              <a:t> </a:t>
            </a:r>
            <a:r>
              <a:rPr lang="en-US" dirty="0" err="1" smtClean="0"/>
              <a:t>terdapat</a:t>
            </a:r>
            <a:r>
              <a:rPr lang="en-US" dirty="0" smtClean="0"/>
              <a:t> </a:t>
            </a:r>
            <a:r>
              <a:rPr lang="en-US" dirty="0" err="1" smtClean="0"/>
              <a:t>gambar</a:t>
            </a:r>
            <a:r>
              <a:rPr lang="en-US" dirty="0" smtClean="0"/>
              <a:t> </a:t>
            </a:r>
            <a:r>
              <a:rPr lang="en-US" dirty="0" err="1" smtClean="0"/>
              <a:t>cantumkan</a:t>
            </a:r>
            <a:r>
              <a:rPr lang="en-US" dirty="0" smtClean="0"/>
              <a:t> </a:t>
            </a:r>
            <a:r>
              <a:rPr lang="en-US" dirty="0" err="1" smtClean="0"/>
              <a:t>sumber</a:t>
            </a:r>
            <a:r>
              <a:rPr lang="en-US" dirty="0" smtClean="0"/>
              <a:t> </a:t>
            </a:r>
            <a:r>
              <a:rPr lang="en-US" dirty="0" err="1" smtClean="0"/>
              <a:t>gambar</a:t>
            </a:r>
            <a:r>
              <a:rPr lang="en-US" dirty="0" smtClean="0"/>
              <a:t> </a:t>
            </a:r>
            <a:r>
              <a:rPr lang="en-US" dirty="0" err="1" smtClean="0"/>
              <a:t>dgn</a:t>
            </a:r>
            <a:r>
              <a:rPr lang="en-US" dirty="0" smtClean="0"/>
              <a:t> </a:t>
            </a:r>
            <a:r>
              <a:rPr lang="en-US" dirty="0" err="1" smtClean="0"/>
              <a:t>ukuran</a:t>
            </a:r>
            <a:r>
              <a:rPr lang="en-US" dirty="0" smtClean="0"/>
              <a:t> font 10pt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EA237-A359-4CC0-951A-F3A14D13DA2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9394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0997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8/10/2022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280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8/10/2022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3962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8/10/2022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920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97894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57802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87295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8/10/2022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181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8/10/2022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278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8/10/2022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169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8/10/2022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781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8/10/2022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003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325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" y="4682529"/>
            <a:ext cx="9143244" cy="475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69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97" y="24020"/>
            <a:ext cx="9125761" cy="5143500"/>
          </a:xfrm>
          <a:prstGeom prst="rect">
            <a:avLst/>
          </a:prstGeom>
        </p:spPr>
      </p:pic>
      <p:cxnSp>
        <p:nvCxnSpPr>
          <p:cNvPr id="9" name="直線コネクタ 9"/>
          <p:cNvCxnSpPr/>
          <p:nvPr/>
        </p:nvCxnSpPr>
        <p:spPr>
          <a:xfrm>
            <a:off x="4572000" y="2876550"/>
            <a:ext cx="3733800" cy="0"/>
          </a:xfrm>
          <a:prstGeom prst="line">
            <a:avLst/>
          </a:prstGeom>
          <a:noFill/>
          <a:ln w="285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headEnd type="oval"/>
            <a:tailEnd type="oval"/>
          </a:ln>
          <a:effectLst/>
        </p:spPr>
      </p:cxnSp>
      <p:sp>
        <p:nvSpPr>
          <p:cNvPr id="10" name="タイトル 1"/>
          <p:cNvSpPr txBox="1">
            <a:spLocks/>
          </p:cNvSpPr>
          <p:nvPr/>
        </p:nvSpPr>
        <p:spPr>
          <a:xfrm>
            <a:off x="3810000" y="1336846"/>
            <a:ext cx="5073868" cy="469019"/>
          </a:xfrm>
          <a:prstGeom prst="rect">
            <a:avLst/>
          </a:prstGeom>
        </p:spPr>
        <p:txBody>
          <a:bodyPr lIns="68580" tIns="34290" rIns="68580" bIns="34290" anchor="b"/>
          <a:lstStyle>
            <a:lvl1pPr algn="ctr" defTabSz="914400" rtl="0" eaLnBrk="1" latinLnBrk="0" hangingPunct="1">
              <a:spcBef>
                <a:spcPct val="0"/>
              </a:spcBef>
              <a:buNone/>
              <a:defRPr sz="9600" kern="1200" spc="15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632713">
              <a:defRPr/>
            </a:pPr>
            <a:r>
              <a:rPr kumimoji="1" lang="en-US" altLang="ja-JP" sz="3200" b="1" spc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MEDIA MENGAJAR</a:t>
            </a:r>
            <a:endParaRPr kumimoji="1" lang="ja-JP" altLang="en-US" sz="3200" b="1" spc="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183444" y="3018279"/>
            <a:ext cx="2326984" cy="31547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FOR SMP/MTs GRADE VIII</a:t>
            </a:r>
            <a:endParaRPr lang="id-ID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" name="テキスト プレースホルダー 11"/>
          <p:cNvSpPr txBox="1">
            <a:spLocks/>
          </p:cNvSpPr>
          <p:nvPr/>
        </p:nvSpPr>
        <p:spPr>
          <a:xfrm>
            <a:off x="4081130" y="2005935"/>
            <a:ext cx="4495800" cy="565815"/>
          </a:xfrm>
          <a:prstGeom prst="rect">
            <a:avLst/>
          </a:prstGeom>
        </p:spPr>
        <p:txBody>
          <a:bodyPr anchor="t">
            <a:no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en-US" sz="2800" b="1" dirty="0" smtClean="0">
                <a:solidFill>
                  <a:srgbClr val="098DD3"/>
                </a:solidFill>
                <a:cs typeface="Arial" pitchFamily="34" charset="0"/>
              </a:rPr>
              <a:t>BRIGHT AN ENGLISH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1784949" y="895350"/>
            <a:ext cx="2329851" cy="3287686"/>
            <a:chOff x="1784949" y="895350"/>
            <a:chExt cx="2329851" cy="3287686"/>
          </a:xfrm>
        </p:grpSpPr>
        <p:sp>
          <p:nvSpPr>
            <p:cNvPr id="13" name="Cube 12"/>
            <p:cNvSpPr/>
            <p:nvPr/>
          </p:nvSpPr>
          <p:spPr>
            <a:xfrm>
              <a:off x="1784949" y="895350"/>
              <a:ext cx="2329851" cy="3287686"/>
            </a:xfrm>
            <a:prstGeom prst="cube">
              <a:avLst>
                <a:gd name="adj" fmla="val 3711"/>
              </a:avLst>
            </a:prstGeom>
            <a:gradFill flip="none" rotWithShape="1">
              <a:gsLst>
                <a:gs pos="0">
                  <a:schemeClr val="bg1">
                    <a:lumMod val="75000"/>
                    <a:shade val="30000"/>
                    <a:satMod val="115000"/>
                  </a:schemeClr>
                </a:gs>
                <a:gs pos="50000">
                  <a:schemeClr val="bg1">
                    <a:lumMod val="75000"/>
                    <a:shade val="67500"/>
                    <a:satMod val="115000"/>
                  </a:schemeClr>
                </a:gs>
                <a:gs pos="100000">
                  <a:schemeClr val="bg1">
                    <a:lumMod val="75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27277" y="1010573"/>
              <a:ext cx="2144763" cy="317246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7271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600"/>
                            </p:stCondLst>
                            <p:childTnLst>
                              <p:par>
                                <p:cTn id="1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0600" y="1590832"/>
            <a:ext cx="7010400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8800" dirty="0">
                <a:solidFill>
                  <a:srgbClr val="FFAE24"/>
                </a:solidFill>
                <a:latin typeface="Arial Rounded MT Bold" panose="020F0704030504030204" pitchFamily="34" charset="0"/>
              </a:rPr>
              <a:t>GOOD JOB!</a:t>
            </a:r>
            <a:endParaRPr lang="en-GB" sz="8800" dirty="0">
              <a:solidFill>
                <a:srgbClr val="FFAE24"/>
              </a:solidFill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23769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" y="0"/>
            <a:ext cx="9143244" cy="5143500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1218325" y="513060"/>
            <a:ext cx="4156652" cy="787104"/>
            <a:chOff x="1388493" y="545950"/>
            <a:chExt cx="3520226" cy="890291"/>
          </a:xfrm>
        </p:grpSpPr>
        <p:grpSp>
          <p:nvGrpSpPr>
            <p:cNvPr id="15" name="Group 14"/>
            <p:cNvGrpSpPr/>
            <p:nvPr/>
          </p:nvGrpSpPr>
          <p:grpSpPr>
            <a:xfrm>
              <a:off x="1388493" y="545950"/>
              <a:ext cx="3520226" cy="890291"/>
              <a:chOff x="1388493" y="545950"/>
              <a:chExt cx="3520226" cy="89029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9" name="Rectangle 28"/>
              <p:cNvSpPr/>
              <p:nvPr/>
            </p:nvSpPr>
            <p:spPr>
              <a:xfrm>
                <a:off x="1388493" y="545950"/>
                <a:ext cx="3345458" cy="890291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1446493" y="756111"/>
                <a:ext cx="3462226" cy="4699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385763">
                  <a:defRPr/>
                </a:pPr>
                <a:r>
                  <a:rPr lang="id-ID" sz="2100" b="1" kern="0" spc="28" dirty="0" smtClean="0">
                    <a:solidFill>
                      <a:prstClr val="black"/>
                    </a:solidFill>
                  </a:rPr>
                  <a:t>We Went Camping Last Week</a:t>
                </a:r>
                <a:endParaRPr lang="en-GB" sz="2100" b="1" kern="0" spc="28" dirty="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28" name="Rectangle 27"/>
            <p:cNvSpPr/>
            <p:nvPr/>
          </p:nvSpPr>
          <p:spPr>
            <a:xfrm>
              <a:off x="4733951" y="545950"/>
              <a:ext cx="75532" cy="890291"/>
            </a:xfrm>
            <a:prstGeom prst="rect">
              <a:avLst/>
            </a:prstGeom>
            <a:solidFill>
              <a:srgbClr val="696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212620" y="199660"/>
            <a:ext cx="1632092" cy="937031"/>
            <a:chOff x="55507" y="128083"/>
            <a:chExt cx="2176120" cy="1249375"/>
          </a:xfrm>
        </p:grpSpPr>
        <p:sp>
          <p:nvSpPr>
            <p:cNvPr id="32" name="Rectangle 31"/>
            <p:cNvSpPr/>
            <p:nvPr/>
          </p:nvSpPr>
          <p:spPr>
            <a:xfrm>
              <a:off x="487553" y="171648"/>
              <a:ext cx="1686564" cy="386881"/>
            </a:xfrm>
            <a:prstGeom prst="rect">
              <a:avLst/>
            </a:prstGeom>
            <a:solidFill>
              <a:srgbClr val="03AB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92233" y="128083"/>
              <a:ext cx="1539394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d-ID" b="1" spc="38" dirty="0" smtClean="0">
                  <a:solidFill>
                    <a:schemeClr val="bg1">
                      <a:lumMod val="95000"/>
                    </a:schemeClr>
                  </a:solidFill>
                </a:rPr>
                <a:t>Chapter </a:t>
              </a:r>
              <a:r>
                <a:rPr lang="id-ID" b="1" spc="38" dirty="0" smtClean="0">
                  <a:solidFill>
                    <a:schemeClr val="bg1">
                      <a:lumMod val="95000"/>
                    </a:schemeClr>
                  </a:solidFill>
                </a:rPr>
                <a:t>4</a:t>
              </a:r>
              <a:endParaRPr lang="id-ID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487554" y="558531"/>
              <a:ext cx="432046" cy="386881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919531" y="945412"/>
              <a:ext cx="432046" cy="432046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55507" y="171650"/>
              <a:ext cx="432046" cy="386881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1479429" y="125820"/>
            <a:ext cx="378257" cy="1174344"/>
            <a:chOff x="1389861" y="29628"/>
            <a:chExt cx="504343" cy="1406612"/>
          </a:xfrm>
        </p:grpSpPr>
        <p:sp>
          <p:nvSpPr>
            <p:cNvPr id="38" name="Rectangle 37"/>
            <p:cNvSpPr/>
            <p:nvPr/>
          </p:nvSpPr>
          <p:spPr>
            <a:xfrm>
              <a:off x="1389861" y="537122"/>
              <a:ext cx="72252" cy="899118"/>
            </a:xfrm>
            <a:prstGeom prst="rect">
              <a:avLst/>
            </a:prstGeom>
            <a:solidFill>
              <a:srgbClr val="696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1784876" y="104439"/>
              <a:ext cx="69041" cy="440980"/>
            </a:xfrm>
            <a:prstGeom prst="rect">
              <a:avLst/>
            </a:prstGeom>
            <a:solidFill>
              <a:srgbClr val="696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0" name="Oval 39"/>
            <p:cNvSpPr/>
            <p:nvPr/>
          </p:nvSpPr>
          <p:spPr>
            <a:xfrm>
              <a:off x="1744587" y="29628"/>
              <a:ext cx="149617" cy="149617"/>
            </a:xfrm>
            <a:prstGeom prst="ellipse">
              <a:avLst/>
            </a:prstGeom>
            <a:solidFill>
              <a:srgbClr val="696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1" name="Rectangle 40"/>
            <p:cNvSpPr/>
            <p:nvPr/>
          </p:nvSpPr>
          <p:spPr>
            <a:xfrm rot="16200000">
              <a:off x="1587369" y="340315"/>
              <a:ext cx="69041" cy="464056"/>
            </a:xfrm>
            <a:prstGeom prst="rect">
              <a:avLst/>
            </a:prstGeom>
            <a:solidFill>
              <a:srgbClr val="696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pic>
        <p:nvPicPr>
          <p:cNvPr id="18" name="Pictur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" y="4682529"/>
            <a:ext cx="9143244" cy="475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8560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33400" y="269282"/>
            <a:ext cx="5562600" cy="478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400" dirty="0">
                <a:solidFill>
                  <a:schemeClr val="bg1"/>
                </a:solidFill>
                <a:latin typeface="+mj-lt"/>
                <a:cs typeface="Arial" pitchFamily="34" charset="0"/>
              </a:rPr>
              <a:t>A. </a:t>
            </a:r>
            <a:r>
              <a:rPr lang="en-US" sz="2400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……….</a:t>
            </a:r>
            <a:endParaRPr lang="en-US" sz="2400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" y="508418"/>
            <a:ext cx="6858000" cy="707886"/>
          </a:xfrm>
          <a:prstGeom prst="rect">
            <a:avLst/>
          </a:prstGeom>
          <a:solidFill>
            <a:srgbClr val="C9C011"/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rgbClr val="0070C0"/>
                </a:solidFill>
              </a:rPr>
              <a:t>In this chapter, we will </a:t>
            </a:r>
            <a:r>
              <a:rPr lang="en-US" sz="4000" b="1" dirty="0" smtClean="0">
                <a:solidFill>
                  <a:srgbClr val="0070C0"/>
                </a:solidFill>
              </a:rPr>
              <a:t>learn</a:t>
            </a:r>
            <a:r>
              <a:rPr lang="id-ID" sz="4000" b="1" dirty="0" smtClean="0">
                <a:solidFill>
                  <a:srgbClr val="0070C0"/>
                </a:solidFill>
              </a:rPr>
              <a:t> to</a:t>
            </a:r>
            <a:r>
              <a:rPr lang="en-US" sz="4000" b="1" dirty="0" smtClean="0">
                <a:solidFill>
                  <a:srgbClr val="0070C0"/>
                </a:solidFill>
              </a:rPr>
              <a:t>:</a:t>
            </a:r>
            <a:endParaRPr lang="en-US" sz="4000" b="1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3400" y="1581150"/>
            <a:ext cx="7315200" cy="2308324"/>
          </a:xfrm>
          <a:prstGeom prst="rect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identify the simple past </a:t>
            </a:r>
            <a:r>
              <a:rPr lang="en-US" sz="1600" dirty="0" smtClean="0"/>
              <a:t>tense;</a:t>
            </a:r>
            <a:endParaRPr lang="id-ID" sz="16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/>
              <a:t>use </a:t>
            </a:r>
            <a:r>
              <a:rPr lang="en-US" sz="1600" dirty="0"/>
              <a:t>the simple past tense in </a:t>
            </a:r>
            <a:r>
              <a:rPr lang="en-US" sz="1600" dirty="0" smtClean="0"/>
              <a:t>conversation;</a:t>
            </a:r>
            <a:endParaRPr lang="id-ID" sz="16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/>
              <a:t>talk </a:t>
            </a:r>
            <a:r>
              <a:rPr lang="en-US" sz="1600" dirty="0"/>
              <a:t>about past events using the simple past </a:t>
            </a:r>
            <a:r>
              <a:rPr lang="en-US" sz="1600" dirty="0" smtClean="0"/>
              <a:t>tense;</a:t>
            </a:r>
            <a:endParaRPr lang="id-ID" sz="16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/>
              <a:t>identify </a:t>
            </a:r>
            <a:r>
              <a:rPr lang="en-US" sz="1600" dirty="0"/>
              <a:t>regular and irregular </a:t>
            </a:r>
            <a:r>
              <a:rPr lang="en-US" sz="1600" dirty="0" smtClean="0"/>
              <a:t>verbs;</a:t>
            </a:r>
            <a:endParaRPr lang="id-ID" sz="16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/>
              <a:t>read </a:t>
            </a:r>
            <a:r>
              <a:rPr lang="en-US" sz="1600" dirty="0"/>
              <a:t>and respond to texts relating to events that happened in the </a:t>
            </a:r>
            <a:r>
              <a:rPr lang="en-US" sz="1600" dirty="0" smtClean="0"/>
              <a:t>past;</a:t>
            </a:r>
            <a:endParaRPr lang="id-ID" sz="16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/>
              <a:t>communicate </a:t>
            </a:r>
            <a:r>
              <a:rPr lang="en-US" sz="1600" dirty="0"/>
              <a:t>ideas and experiences through simple and </a:t>
            </a:r>
            <a:r>
              <a:rPr lang="en-US" sz="1600" dirty="0" err="1"/>
              <a:t>organised</a:t>
            </a:r>
            <a:r>
              <a:rPr lang="en-US" sz="1600" dirty="0"/>
              <a:t> paragraphs</a:t>
            </a:r>
            <a:r>
              <a:rPr lang="en-US" sz="1600" dirty="0" smtClean="0"/>
              <a:t>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67953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67070"/>
            <a:ext cx="5791200" cy="58771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81000" y="257445"/>
            <a:ext cx="5562600" cy="6069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  <a:buSzPct val="100000"/>
            </a:pPr>
            <a:r>
              <a:rPr lang="id-ID" sz="3200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The </a:t>
            </a:r>
            <a:r>
              <a:rPr lang="id-ID" sz="3200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Simple Past Tense</a:t>
            </a:r>
            <a:endParaRPr lang="en-US" sz="3200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971550"/>
            <a:ext cx="1950559" cy="3870640"/>
          </a:xfrm>
          <a:prstGeom prst="rect">
            <a:avLst/>
          </a:prstGeom>
        </p:spPr>
      </p:pic>
      <p:sp>
        <p:nvSpPr>
          <p:cNvPr id="4" name="Rounded Rectangular Callout 3"/>
          <p:cNvSpPr/>
          <p:nvPr/>
        </p:nvSpPr>
        <p:spPr>
          <a:xfrm>
            <a:off x="533400" y="1123950"/>
            <a:ext cx="5437322" cy="1061957"/>
          </a:xfrm>
          <a:prstGeom prst="wedgeRoundRectCallout">
            <a:avLst>
              <a:gd name="adj1" fmla="val 73267"/>
              <a:gd name="adj2" fmla="val 41193"/>
              <a:gd name="adj3" fmla="val 16667"/>
            </a:avLst>
          </a:prstGeom>
          <a:solidFill>
            <a:srgbClr val="B2D34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r>
              <a:rPr lang="id-ID" sz="2400" dirty="0">
                <a:solidFill>
                  <a:schemeClr val="tx1"/>
                </a:solidFill>
                <a:latin typeface="+mj-lt"/>
              </a:rPr>
              <a:t>We use simple past tense to tell about past </a:t>
            </a:r>
            <a:r>
              <a:rPr lang="id-ID" sz="2400" dirty="0" smtClean="0">
                <a:solidFill>
                  <a:schemeClr val="tx1"/>
                </a:solidFill>
                <a:latin typeface="+mj-lt"/>
              </a:rPr>
              <a:t>activities.</a:t>
            </a:r>
            <a:endParaRPr lang="en-US" sz="2400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55190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" y="73756"/>
            <a:ext cx="8190272" cy="584775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tabLst>
                <a:tab pos="800100" algn="l"/>
              </a:tabLst>
            </a:pPr>
            <a:r>
              <a:rPr lang="id-ID" sz="3200" b="1" dirty="0" smtClean="0">
                <a:solidFill>
                  <a:srgbClr val="0070C0"/>
                </a:solidFill>
              </a:rPr>
              <a:t>Listen </a:t>
            </a:r>
            <a:r>
              <a:rPr lang="id-ID" sz="3200" b="1" dirty="0">
                <a:solidFill>
                  <a:srgbClr val="0070C0"/>
                </a:solidFill>
              </a:rPr>
              <a:t>to the recording</a:t>
            </a:r>
            <a:r>
              <a:rPr lang="en-US" sz="3200" b="1" dirty="0">
                <a:solidFill>
                  <a:srgbClr val="0070C0"/>
                </a:solidFill>
              </a:rPr>
              <a:t>.</a:t>
            </a:r>
            <a:r>
              <a:rPr lang="id-ID" sz="3200" b="1" dirty="0">
                <a:solidFill>
                  <a:srgbClr val="0070C0"/>
                </a:solidFill>
              </a:rPr>
              <a:t> </a:t>
            </a:r>
            <a:r>
              <a:rPr lang="id-ID" sz="3200" b="1" dirty="0" smtClean="0">
                <a:solidFill>
                  <a:srgbClr val="0070C0"/>
                </a:solidFill>
              </a:rPr>
              <a:t>Practise </a:t>
            </a:r>
            <a:r>
              <a:rPr lang="id-ID" sz="3200" b="1" dirty="0">
                <a:solidFill>
                  <a:srgbClr val="0070C0"/>
                </a:solidFill>
              </a:rPr>
              <a:t>the dialogue.</a:t>
            </a:r>
            <a:endParaRPr lang="en-US" sz="3200" dirty="0">
              <a:solidFill>
                <a:srgbClr val="0070C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8600" y="915306"/>
            <a:ext cx="67818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Salma : Hi, </a:t>
            </a:r>
            <a:r>
              <a:rPr lang="en-GB" dirty="0" err="1"/>
              <a:t>Basyir</a:t>
            </a:r>
            <a:r>
              <a:rPr lang="en-GB" dirty="0"/>
              <a:t>. How was your vacation?</a:t>
            </a:r>
          </a:p>
          <a:p>
            <a:r>
              <a:rPr lang="en-GB" dirty="0" err="1"/>
              <a:t>Basyir</a:t>
            </a:r>
            <a:r>
              <a:rPr lang="en-GB" dirty="0"/>
              <a:t> : It was great.</a:t>
            </a:r>
          </a:p>
          <a:p>
            <a:r>
              <a:rPr lang="en-GB" dirty="0"/>
              <a:t>Salma : Where did you go?</a:t>
            </a:r>
          </a:p>
          <a:p>
            <a:r>
              <a:rPr lang="en-GB" dirty="0" err="1"/>
              <a:t>Basyir</a:t>
            </a:r>
            <a:r>
              <a:rPr lang="en-GB" dirty="0"/>
              <a:t> : I went to Yogyakarta.</a:t>
            </a:r>
          </a:p>
          <a:p>
            <a:r>
              <a:rPr lang="en-GB" dirty="0"/>
              <a:t>Salma : Wow! What did you see?</a:t>
            </a:r>
          </a:p>
          <a:p>
            <a:r>
              <a:rPr lang="en-GB" dirty="0" err="1"/>
              <a:t>Basyir</a:t>
            </a:r>
            <a:r>
              <a:rPr lang="en-GB" dirty="0"/>
              <a:t> : I saw some temples.</a:t>
            </a:r>
          </a:p>
          <a:p>
            <a:r>
              <a:rPr lang="en-GB" dirty="0"/>
              <a:t>Salma : Did you like them?</a:t>
            </a:r>
          </a:p>
          <a:p>
            <a:r>
              <a:rPr lang="en-GB" dirty="0" err="1"/>
              <a:t>Basyir</a:t>
            </a:r>
            <a:r>
              <a:rPr lang="en-GB" dirty="0"/>
              <a:t> : I loved them, especially </a:t>
            </a:r>
            <a:r>
              <a:rPr lang="en-GB" dirty="0" err="1"/>
              <a:t>Prambanan</a:t>
            </a:r>
            <a:r>
              <a:rPr lang="en-GB" dirty="0"/>
              <a:t> Temple. It was fantastic.</a:t>
            </a:r>
          </a:p>
          <a:p>
            <a:r>
              <a:rPr lang="en-GB" dirty="0"/>
              <a:t>Salma : What did you buy?</a:t>
            </a:r>
          </a:p>
          <a:p>
            <a:r>
              <a:rPr lang="en-GB" dirty="0" err="1"/>
              <a:t>Basyir</a:t>
            </a:r>
            <a:r>
              <a:rPr lang="en-GB" dirty="0"/>
              <a:t> : I bought this for you in the market.</a:t>
            </a:r>
          </a:p>
          <a:p>
            <a:r>
              <a:rPr lang="en-GB" dirty="0"/>
              <a:t>Salma : Gee! Thanks. It’s cute.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600" y="774765"/>
            <a:ext cx="3200400" cy="2136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671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67070"/>
            <a:ext cx="5791200" cy="58771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28650" y="267070"/>
            <a:ext cx="5314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S</a:t>
            </a:r>
            <a:r>
              <a:rPr lang="id-ID" sz="2800" b="1" dirty="0">
                <a:solidFill>
                  <a:schemeClr val="bg1"/>
                </a:solidFill>
              </a:rPr>
              <a:t>imple Present &amp; Past Tense</a:t>
            </a:r>
            <a:endParaRPr lang="en-US" sz="2800" b="1" dirty="0">
              <a:solidFill>
                <a:schemeClr val="bg1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666394"/>
              </p:ext>
            </p:extLst>
          </p:nvPr>
        </p:nvGraphicFramePr>
        <p:xfrm>
          <a:off x="533400" y="1047750"/>
          <a:ext cx="67056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28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352800"/>
              </a:tblGrid>
              <a:tr h="388620">
                <a:tc>
                  <a:txBody>
                    <a:bodyPr/>
                    <a:lstStyle/>
                    <a:p>
                      <a:pPr algn="ctr"/>
                      <a:r>
                        <a:rPr lang="id-ID" sz="2100" dirty="0"/>
                        <a:t>Present</a:t>
                      </a:r>
                      <a:endParaRPr lang="en-US" sz="2100" dirty="0"/>
                    </a:p>
                  </a:txBody>
                  <a:tcPr marT="34290" marB="34290">
                    <a:solidFill>
                      <a:srgbClr val="03ABD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100" dirty="0"/>
                        <a:t>Past</a:t>
                      </a:r>
                      <a:endParaRPr lang="en-US" sz="2100" dirty="0"/>
                    </a:p>
                  </a:txBody>
                  <a:tcPr marT="34290" marB="34290">
                    <a:solidFill>
                      <a:srgbClr val="03AB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440180">
                <a:tc>
                  <a:txBody>
                    <a:bodyPr/>
                    <a:lstStyle/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en-GB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book </a:t>
                      </a:r>
                      <a:r>
                        <a:rPr lang="en-GB" sz="18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is </a:t>
                      </a:r>
                      <a:r>
                        <a:rPr lang="en-GB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on the floor now.</a:t>
                      </a:r>
                    </a:p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en-GB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children </a:t>
                      </a:r>
                      <a:r>
                        <a:rPr lang="en-GB" sz="18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are </a:t>
                      </a:r>
                      <a:r>
                        <a:rPr lang="en-GB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 the park</a:t>
                      </a:r>
                      <a:r>
                        <a:rPr lang="id-ID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now</a:t>
                      </a:r>
                    </a:p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en-GB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 </a:t>
                      </a:r>
                      <a:r>
                        <a:rPr lang="en-GB" sz="18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am </a:t>
                      </a:r>
                      <a:r>
                        <a:rPr lang="en-GB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sad now.</a:t>
                      </a:r>
                      <a:endParaRPr lang="en-US" sz="2700" dirty="0"/>
                    </a:p>
                  </a:txBody>
                  <a:tcPr marT="34290" marB="34290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en-GB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book </a:t>
                      </a:r>
                      <a:r>
                        <a:rPr lang="en-GB" sz="18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was </a:t>
                      </a:r>
                      <a:r>
                        <a:rPr lang="en-GB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on the table this</a:t>
                      </a:r>
                      <a:r>
                        <a:rPr lang="id-ID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morning</a:t>
                      </a:r>
                      <a:r>
                        <a:rPr lang="id-ID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en-GB" sz="18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en-GB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children </a:t>
                      </a:r>
                      <a:r>
                        <a:rPr lang="en-GB" sz="18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were </a:t>
                      </a:r>
                      <a:r>
                        <a:rPr lang="en-GB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at the beach</a:t>
                      </a:r>
                      <a:r>
                        <a:rPr lang="id-ID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yesterday</a:t>
                      </a:r>
                      <a:r>
                        <a:rPr lang="id-ID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en-GB" sz="18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en-GB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 </a:t>
                      </a:r>
                      <a:r>
                        <a:rPr lang="en-GB" sz="18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was </a:t>
                      </a:r>
                      <a:r>
                        <a:rPr lang="en-GB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happy </a:t>
                      </a:r>
                      <a:r>
                        <a:rPr lang="en-GB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yesterday</a:t>
                      </a:r>
                      <a:r>
                        <a:rPr lang="id-ID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en-US" sz="2700" dirty="0"/>
                    </a:p>
                  </a:txBody>
                  <a:tcPr marT="34290" marB="34290"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533400" y="3143250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b="1" dirty="0">
                <a:latin typeface="HelveticaNeue-Bold"/>
              </a:rPr>
              <a:t>Regular Verbs</a:t>
            </a:r>
          </a:p>
          <a:p>
            <a:pPr>
              <a:lnSpc>
                <a:spcPct val="150000"/>
              </a:lnSpc>
            </a:pPr>
            <a:r>
              <a:rPr lang="en-GB" sz="2000" dirty="0">
                <a:latin typeface="HelveticaNeue"/>
              </a:rPr>
              <a:t>The past tense of regular verbs:</a:t>
            </a:r>
            <a:endParaRPr lang="en-GB" sz="2000" dirty="0"/>
          </a:p>
        </p:txBody>
      </p:sp>
      <p:sp>
        <p:nvSpPr>
          <p:cNvPr id="5" name="Rectangle 4"/>
          <p:cNvSpPr/>
          <p:nvPr/>
        </p:nvSpPr>
        <p:spPr>
          <a:xfrm>
            <a:off x="4438650" y="3513653"/>
            <a:ext cx="1333500" cy="383486"/>
          </a:xfrm>
          <a:prstGeom prst="rect">
            <a:avLst/>
          </a:prstGeom>
          <a:solidFill>
            <a:srgbClr val="03ABD8"/>
          </a:solidFill>
          <a:ln>
            <a:solidFill>
              <a:srgbClr val="2E9699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sz="2800" dirty="0"/>
              <a:t>V + ed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407153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73912" y="819150"/>
            <a:ext cx="81534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000000"/>
                </a:solidFill>
                <a:latin typeface="+mj-lt"/>
              </a:rPr>
              <a:t>Examples:</a:t>
            </a:r>
          </a:p>
          <a:p>
            <a:endParaRPr lang="id-ID" sz="2000" dirty="0" smtClean="0">
              <a:solidFill>
                <a:srgbClr val="000000"/>
              </a:solidFill>
              <a:latin typeface="+mj-lt"/>
            </a:endParaRPr>
          </a:p>
          <a:p>
            <a:r>
              <a:rPr lang="en-GB" sz="2000" b="1" dirty="0" smtClean="0">
                <a:solidFill>
                  <a:srgbClr val="000000"/>
                </a:solidFill>
                <a:latin typeface="+mj-lt"/>
              </a:rPr>
              <a:t>Affirmative </a:t>
            </a:r>
            <a:r>
              <a:rPr lang="en-GB" sz="2000" b="1" dirty="0">
                <a:solidFill>
                  <a:srgbClr val="000000"/>
                </a:solidFill>
                <a:latin typeface="+mj-lt"/>
              </a:rPr>
              <a:t>(+)</a:t>
            </a:r>
          </a:p>
          <a:p>
            <a:pPr>
              <a:tabLst>
                <a:tab pos="261938" algn="l"/>
              </a:tabLst>
            </a:pPr>
            <a:r>
              <a:rPr lang="en-GB" sz="2000" dirty="0">
                <a:solidFill>
                  <a:srgbClr val="000000"/>
                </a:solidFill>
                <a:latin typeface="+mj-lt"/>
              </a:rPr>
              <a:t>1. He usually visits me on Saturday, but last week he </a:t>
            </a:r>
            <a:r>
              <a:rPr lang="en-GB" sz="2000" dirty="0">
                <a:solidFill>
                  <a:srgbClr val="00B0F0"/>
                </a:solidFill>
                <a:latin typeface="+mj-lt"/>
              </a:rPr>
              <a:t>visited</a:t>
            </a:r>
            <a:r>
              <a:rPr lang="en-GB" sz="2000" dirty="0">
                <a:solidFill>
                  <a:srgbClr val="00FFFF"/>
                </a:solidFill>
                <a:latin typeface="+mj-lt"/>
              </a:rPr>
              <a:t> </a:t>
            </a:r>
            <a:r>
              <a:rPr lang="en-GB" sz="2000" dirty="0">
                <a:solidFill>
                  <a:srgbClr val="000000"/>
                </a:solidFill>
                <a:latin typeface="+mj-lt"/>
              </a:rPr>
              <a:t>me</a:t>
            </a:r>
            <a:r>
              <a:rPr lang="id-ID" sz="20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2000" dirty="0" smtClean="0">
                <a:solidFill>
                  <a:srgbClr val="000000"/>
                </a:solidFill>
                <a:latin typeface="+mj-lt"/>
              </a:rPr>
              <a:t>on</a:t>
            </a:r>
            <a:r>
              <a:rPr lang="id-ID" sz="20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2000" dirty="0">
                <a:solidFill>
                  <a:srgbClr val="000000"/>
                </a:solidFill>
                <a:latin typeface="+mj-lt"/>
              </a:rPr>
              <a:t>Sunday.</a:t>
            </a:r>
          </a:p>
          <a:p>
            <a:pPr>
              <a:tabLst>
                <a:tab pos="261938" algn="l"/>
              </a:tabLst>
            </a:pPr>
            <a:r>
              <a:rPr lang="en-GB" sz="2000" dirty="0">
                <a:solidFill>
                  <a:srgbClr val="000000"/>
                </a:solidFill>
                <a:latin typeface="+mj-lt"/>
              </a:rPr>
              <a:t>2. The baby usually cries at midnight, but last night she </a:t>
            </a:r>
            <a:r>
              <a:rPr lang="en-GB" sz="2000" dirty="0">
                <a:solidFill>
                  <a:srgbClr val="00B0F0"/>
                </a:solidFill>
                <a:latin typeface="+mj-lt"/>
              </a:rPr>
              <a:t>cried</a:t>
            </a:r>
            <a:r>
              <a:rPr lang="en-GB" sz="2000" dirty="0">
                <a:solidFill>
                  <a:srgbClr val="00FFFF"/>
                </a:solidFill>
                <a:latin typeface="+mj-lt"/>
              </a:rPr>
              <a:t> </a:t>
            </a:r>
            <a:r>
              <a:rPr lang="en-GB" sz="2000" dirty="0">
                <a:solidFill>
                  <a:srgbClr val="000000"/>
                </a:solidFill>
                <a:latin typeface="+mj-lt"/>
              </a:rPr>
              <a:t>at</a:t>
            </a:r>
            <a:r>
              <a:rPr lang="id-ID" sz="20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2000" dirty="0" smtClean="0">
                <a:solidFill>
                  <a:srgbClr val="000000"/>
                </a:solidFill>
                <a:latin typeface="+mj-lt"/>
              </a:rPr>
              <a:t>1am</a:t>
            </a:r>
            <a:r>
              <a:rPr lang="en-GB" sz="2000" dirty="0">
                <a:solidFill>
                  <a:srgbClr val="000000"/>
                </a:solidFill>
                <a:latin typeface="+mj-lt"/>
              </a:rPr>
              <a:t>.</a:t>
            </a:r>
          </a:p>
          <a:p>
            <a:endParaRPr lang="id-ID" sz="2000" dirty="0">
              <a:solidFill>
                <a:srgbClr val="000000"/>
              </a:solidFill>
              <a:latin typeface="+mj-lt"/>
            </a:endParaRPr>
          </a:p>
          <a:p>
            <a:r>
              <a:rPr lang="en-GB" sz="2000" b="1" dirty="0">
                <a:solidFill>
                  <a:srgbClr val="000000"/>
                </a:solidFill>
                <a:latin typeface="+mj-lt"/>
              </a:rPr>
              <a:t>Negatives (–)</a:t>
            </a:r>
          </a:p>
          <a:p>
            <a:pPr>
              <a:tabLst>
                <a:tab pos="261938" algn="l"/>
              </a:tabLst>
            </a:pPr>
            <a:r>
              <a:rPr lang="en-GB" sz="2000" dirty="0">
                <a:solidFill>
                  <a:srgbClr val="000000"/>
                </a:solidFill>
                <a:latin typeface="+mj-lt"/>
              </a:rPr>
              <a:t>1. Sarah always walks to school, but she </a:t>
            </a:r>
            <a:r>
              <a:rPr lang="en-GB" sz="2000" dirty="0">
                <a:solidFill>
                  <a:srgbClr val="00B0F0"/>
                </a:solidFill>
                <a:latin typeface="+mj-lt"/>
              </a:rPr>
              <a:t>didn’t walk</a:t>
            </a:r>
            <a:r>
              <a:rPr lang="en-GB" sz="2000" dirty="0">
                <a:solidFill>
                  <a:srgbClr val="00FFFF"/>
                </a:solidFill>
                <a:latin typeface="+mj-lt"/>
              </a:rPr>
              <a:t> </a:t>
            </a:r>
            <a:r>
              <a:rPr lang="en-GB" sz="2000" dirty="0">
                <a:solidFill>
                  <a:srgbClr val="000000"/>
                </a:solidFill>
                <a:latin typeface="+mj-lt"/>
              </a:rPr>
              <a:t>to school</a:t>
            </a:r>
            <a:r>
              <a:rPr lang="id-ID" sz="2000" dirty="0">
                <a:solidFill>
                  <a:srgbClr val="000000"/>
                </a:solidFill>
                <a:latin typeface="+mj-lt"/>
              </a:rPr>
              <a:t> 	</a:t>
            </a:r>
            <a:r>
              <a:rPr lang="en-GB" sz="2000" dirty="0">
                <a:solidFill>
                  <a:srgbClr val="000000"/>
                </a:solidFill>
                <a:latin typeface="+mj-lt"/>
              </a:rPr>
              <a:t>yesterday.</a:t>
            </a:r>
          </a:p>
          <a:p>
            <a:pPr>
              <a:tabLst>
                <a:tab pos="261938" algn="l"/>
              </a:tabLst>
            </a:pPr>
            <a:r>
              <a:rPr lang="en-GB" sz="2000" dirty="0">
                <a:solidFill>
                  <a:srgbClr val="000000"/>
                </a:solidFill>
                <a:latin typeface="+mj-lt"/>
              </a:rPr>
              <a:t>2. The children always play football in the afternoon, but they</a:t>
            </a:r>
            <a:r>
              <a:rPr lang="id-ID" sz="2000" dirty="0">
                <a:solidFill>
                  <a:srgbClr val="000000"/>
                </a:solidFill>
                <a:latin typeface="+mj-lt"/>
              </a:rPr>
              <a:t> 	</a:t>
            </a:r>
            <a:r>
              <a:rPr lang="en-GB" sz="2000" dirty="0">
                <a:solidFill>
                  <a:srgbClr val="00B0F0"/>
                </a:solidFill>
                <a:latin typeface="+mj-lt"/>
              </a:rPr>
              <a:t>didn’t play</a:t>
            </a:r>
            <a:r>
              <a:rPr lang="id-ID" sz="2000" dirty="0">
                <a:solidFill>
                  <a:srgbClr val="00B0F0"/>
                </a:solidFill>
                <a:latin typeface="+mj-lt"/>
              </a:rPr>
              <a:t> </a:t>
            </a:r>
            <a:r>
              <a:rPr lang="en-GB" sz="2000" dirty="0">
                <a:solidFill>
                  <a:srgbClr val="000000"/>
                </a:solidFill>
                <a:latin typeface="+mj-lt"/>
              </a:rPr>
              <a:t>football this afternoon.</a:t>
            </a:r>
            <a:endParaRPr lang="en-GB" sz="2000" dirty="0"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67070"/>
            <a:ext cx="5791200" cy="58771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28650" y="267070"/>
            <a:ext cx="5314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S</a:t>
            </a:r>
            <a:r>
              <a:rPr lang="id-ID" sz="2800" b="1" dirty="0">
                <a:solidFill>
                  <a:schemeClr val="bg1"/>
                </a:solidFill>
              </a:rPr>
              <a:t>imple Present &amp; Past Tense</a:t>
            </a:r>
            <a:endParaRPr lang="en-US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8236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57200" y="857251"/>
            <a:ext cx="81534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/>
              <a:t>Questions (?)</a:t>
            </a:r>
          </a:p>
          <a:p>
            <a:pPr>
              <a:tabLst>
                <a:tab pos="5208588" algn="l"/>
              </a:tabLst>
            </a:pPr>
            <a:r>
              <a:rPr lang="en-GB" sz="2000" dirty="0"/>
              <a:t>1. </a:t>
            </a:r>
            <a:r>
              <a:rPr lang="en-GB" sz="2000" b="1" dirty="0">
                <a:solidFill>
                  <a:srgbClr val="03ABD8"/>
                </a:solidFill>
              </a:rPr>
              <a:t>Did</a:t>
            </a:r>
            <a:r>
              <a:rPr lang="en-GB" sz="2000" dirty="0"/>
              <a:t> Rick finish his job on time? </a:t>
            </a:r>
            <a:r>
              <a:rPr lang="id-ID" sz="2000" dirty="0"/>
              <a:t>	</a:t>
            </a:r>
            <a:r>
              <a:rPr lang="en-GB" sz="2000" dirty="0"/>
              <a:t>Yes, he </a:t>
            </a:r>
            <a:r>
              <a:rPr lang="en-GB" sz="2000" b="1" dirty="0">
                <a:solidFill>
                  <a:srgbClr val="03ABD8"/>
                </a:solidFill>
              </a:rPr>
              <a:t>did</a:t>
            </a:r>
            <a:r>
              <a:rPr lang="en-GB" sz="2000" dirty="0"/>
              <a:t>.</a:t>
            </a:r>
          </a:p>
          <a:p>
            <a:pPr>
              <a:tabLst>
                <a:tab pos="5208588" algn="l"/>
              </a:tabLst>
            </a:pPr>
            <a:r>
              <a:rPr lang="en-GB" sz="2000" dirty="0"/>
              <a:t>2. </a:t>
            </a:r>
            <a:r>
              <a:rPr lang="en-GB" sz="2000" b="1" dirty="0">
                <a:solidFill>
                  <a:srgbClr val="03ABD8"/>
                </a:solidFill>
              </a:rPr>
              <a:t>Did</a:t>
            </a:r>
            <a:r>
              <a:rPr lang="en-GB" sz="2000" dirty="0">
                <a:solidFill>
                  <a:srgbClr val="03ABD8"/>
                </a:solidFill>
              </a:rPr>
              <a:t> </a:t>
            </a:r>
            <a:r>
              <a:rPr lang="en-GB" sz="2000" dirty="0"/>
              <a:t>the they study English yesterday? </a:t>
            </a:r>
            <a:r>
              <a:rPr lang="id-ID" sz="2000" dirty="0"/>
              <a:t>	</a:t>
            </a:r>
            <a:r>
              <a:rPr lang="en-GB" sz="2000" dirty="0"/>
              <a:t>No, they </a:t>
            </a:r>
            <a:r>
              <a:rPr lang="en-GB" sz="2000" b="1" dirty="0">
                <a:solidFill>
                  <a:srgbClr val="03ABD8"/>
                </a:solidFill>
              </a:rPr>
              <a:t>didn’t</a:t>
            </a:r>
            <a:r>
              <a:rPr lang="en-GB" sz="2000" dirty="0"/>
              <a:t>.</a:t>
            </a:r>
            <a:r>
              <a:rPr lang="id-ID" sz="2000" dirty="0"/>
              <a:t>		</a:t>
            </a:r>
            <a:r>
              <a:rPr lang="en-GB" sz="2000" dirty="0"/>
              <a:t>They studied maths.</a:t>
            </a:r>
          </a:p>
          <a:p>
            <a:endParaRPr lang="id-ID" sz="2000" b="1" dirty="0"/>
          </a:p>
          <a:p>
            <a:r>
              <a:rPr lang="en-GB" sz="2000" b="1" dirty="0"/>
              <a:t>Tips</a:t>
            </a:r>
            <a:r>
              <a:rPr lang="en-GB" sz="2000" dirty="0"/>
              <a:t>:</a:t>
            </a:r>
          </a:p>
          <a:p>
            <a:r>
              <a:rPr lang="en-GB" sz="2000" dirty="0"/>
              <a:t>• If the verb ends in a </a:t>
            </a:r>
            <a:r>
              <a:rPr lang="en-GB" sz="2000" b="1" dirty="0">
                <a:solidFill>
                  <a:srgbClr val="03ABD8"/>
                </a:solidFill>
              </a:rPr>
              <a:t>consonant</a:t>
            </a:r>
            <a:r>
              <a:rPr lang="en-GB" sz="2000" dirty="0"/>
              <a:t>, add </a:t>
            </a:r>
            <a:r>
              <a:rPr lang="en-GB" sz="2000" b="1" dirty="0">
                <a:solidFill>
                  <a:srgbClr val="03ABD8"/>
                </a:solidFill>
              </a:rPr>
              <a:t>–ed</a:t>
            </a:r>
            <a:r>
              <a:rPr lang="en-GB" sz="2000" dirty="0"/>
              <a:t>. e.g. visit–visited, work–worked</a:t>
            </a:r>
          </a:p>
          <a:p>
            <a:r>
              <a:rPr lang="en-GB" sz="2000" dirty="0"/>
              <a:t>• If the verb ends in </a:t>
            </a:r>
            <a:r>
              <a:rPr lang="en-GB" sz="2000" b="1" dirty="0">
                <a:solidFill>
                  <a:srgbClr val="03ABD8"/>
                </a:solidFill>
              </a:rPr>
              <a:t>–e</a:t>
            </a:r>
            <a:r>
              <a:rPr lang="en-GB" sz="2000" dirty="0"/>
              <a:t>, add </a:t>
            </a:r>
            <a:r>
              <a:rPr lang="en-GB" sz="2000" b="1" dirty="0">
                <a:solidFill>
                  <a:srgbClr val="03ABD8"/>
                </a:solidFill>
              </a:rPr>
              <a:t>–d</a:t>
            </a:r>
            <a:r>
              <a:rPr lang="en-GB" sz="2000" dirty="0"/>
              <a:t>. e.g. decide–decided, arrive–arrived</a:t>
            </a:r>
          </a:p>
          <a:p>
            <a:r>
              <a:rPr lang="en-GB" sz="2000" dirty="0"/>
              <a:t>• If the verb ends in </a:t>
            </a:r>
            <a:r>
              <a:rPr lang="en-GB" sz="2000" b="1" dirty="0">
                <a:solidFill>
                  <a:srgbClr val="03ABD8"/>
                </a:solidFill>
              </a:rPr>
              <a:t>–y after a consonant</a:t>
            </a:r>
            <a:r>
              <a:rPr lang="en-GB" sz="2000" dirty="0"/>
              <a:t>, change the</a:t>
            </a:r>
            <a:r>
              <a:rPr lang="en-GB" sz="2000" b="1" dirty="0">
                <a:solidFill>
                  <a:srgbClr val="03ABD8"/>
                </a:solidFill>
              </a:rPr>
              <a:t> –y </a:t>
            </a:r>
            <a:r>
              <a:rPr lang="en-GB" sz="2000" dirty="0"/>
              <a:t>to </a:t>
            </a:r>
            <a:r>
              <a:rPr lang="en-GB" sz="2000" b="1" dirty="0">
                <a:solidFill>
                  <a:srgbClr val="03ABD8"/>
                </a:solidFill>
              </a:rPr>
              <a:t>–</a:t>
            </a:r>
            <a:r>
              <a:rPr lang="en-GB" sz="2000" b="1" dirty="0" err="1">
                <a:solidFill>
                  <a:srgbClr val="03ABD8"/>
                </a:solidFill>
              </a:rPr>
              <a:t>i</a:t>
            </a:r>
            <a:r>
              <a:rPr lang="en-GB" sz="2000" b="1" dirty="0">
                <a:solidFill>
                  <a:srgbClr val="03ABD8"/>
                </a:solidFill>
              </a:rPr>
              <a:t> </a:t>
            </a:r>
            <a:r>
              <a:rPr lang="en-GB" sz="2000" dirty="0"/>
              <a:t>and add</a:t>
            </a:r>
            <a:r>
              <a:rPr lang="id-ID" sz="2000" dirty="0"/>
              <a:t> </a:t>
            </a:r>
            <a:r>
              <a:rPr lang="en-GB" sz="2000" b="1" dirty="0">
                <a:solidFill>
                  <a:srgbClr val="03ABD8"/>
                </a:solidFill>
              </a:rPr>
              <a:t>–ed</a:t>
            </a:r>
            <a:r>
              <a:rPr lang="en-GB" sz="2000" dirty="0"/>
              <a:t>. e.g. cry–cried, try–tried</a:t>
            </a:r>
            <a:endParaRPr lang="en-GB" sz="2000" dirty="0"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67070"/>
            <a:ext cx="5791200" cy="58771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28650" y="267070"/>
            <a:ext cx="5314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S</a:t>
            </a:r>
            <a:r>
              <a:rPr lang="id-ID" sz="2800" b="1" dirty="0">
                <a:solidFill>
                  <a:schemeClr val="bg1"/>
                </a:solidFill>
              </a:rPr>
              <a:t>imple Present &amp; Past Tense</a:t>
            </a:r>
            <a:endParaRPr lang="en-US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347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67070"/>
            <a:ext cx="5791200" cy="58771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28650" y="267070"/>
            <a:ext cx="5314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I</a:t>
            </a:r>
            <a:r>
              <a:rPr lang="id-ID" sz="2800" b="1" dirty="0" smtClean="0">
                <a:solidFill>
                  <a:schemeClr val="bg1"/>
                </a:solidFill>
              </a:rPr>
              <a:t>rregular Verbs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50606" y="1047750"/>
            <a:ext cx="742659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Some verbs cannot be added with </a:t>
            </a:r>
            <a:r>
              <a:rPr lang="en-US" b="1" dirty="0">
                <a:solidFill>
                  <a:srgbClr val="03ABD8"/>
                </a:solidFill>
              </a:rPr>
              <a:t>-</a:t>
            </a:r>
            <a:r>
              <a:rPr lang="en-US" b="1" dirty="0" err="1">
                <a:solidFill>
                  <a:srgbClr val="03ABD8"/>
                </a:solidFill>
              </a:rPr>
              <a:t>ed</a:t>
            </a:r>
            <a:r>
              <a:rPr lang="en-US" b="1" dirty="0">
                <a:solidFill>
                  <a:srgbClr val="03ABD8"/>
                </a:solidFill>
              </a:rPr>
              <a:t> </a:t>
            </a:r>
            <a:r>
              <a:rPr lang="en-US" dirty="0"/>
              <a:t>to make the past form.</a:t>
            </a:r>
            <a:br>
              <a:rPr lang="en-US" dirty="0"/>
            </a:br>
            <a:r>
              <a:rPr lang="en-US" dirty="0"/>
              <a:t>Those verbs are called </a:t>
            </a:r>
            <a:r>
              <a:rPr lang="en-US" b="1" dirty="0">
                <a:solidFill>
                  <a:srgbClr val="03ABD8"/>
                </a:solidFill>
              </a:rPr>
              <a:t>irregular verbs</a:t>
            </a:r>
            <a:r>
              <a:rPr lang="en-US" dirty="0"/>
              <a:t>. You should </a:t>
            </a:r>
            <a:r>
              <a:rPr lang="en-US" dirty="0" err="1"/>
              <a:t>memorise</a:t>
            </a:r>
            <a:r>
              <a:rPr lang="en-US" dirty="0"/>
              <a:t> them.</a:t>
            </a:r>
            <a:br>
              <a:rPr lang="en-US" dirty="0"/>
            </a:br>
            <a:endParaRPr lang="id-ID" dirty="0" smtClean="0"/>
          </a:p>
          <a:p>
            <a:r>
              <a:rPr lang="en-US" dirty="0" smtClean="0"/>
              <a:t>Here </a:t>
            </a:r>
            <a:r>
              <a:rPr lang="en-US" dirty="0"/>
              <a:t>are some of them</a:t>
            </a:r>
            <a:r>
              <a:rPr lang="en-US" dirty="0" smtClean="0"/>
              <a:t>.</a:t>
            </a:r>
            <a:endParaRPr lang="id-ID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0787837"/>
              </p:ext>
            </p:extLst>
          </p:nvPr>
        </p:nvGraphicFramePr>
        <p:xfrm>
          <a:off x="762000" y="2248079"/>
          <a:ext cx="60960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d-ID" dirty="0" smtClean="0"/>
                        <a:t>Present</a:t>
                      </a:r>
                      <a:endParaRPr lang="id-ID" dirty="0"/>
                    </a:p>
                  </a:txBody>
                  <a:tcPr>
                    <a:solidFill>
                      <a:srgbClr val="03ABD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dirty="0" smtClean="0"/>
                        <a:t>Past</a:t>
                      </a:r>
                      <a:endParaRPr lang="id-ID" dirty="0"/>
                    </a:p>
                  </a:txBody>
                  <a:tcPr>
                    <a:solidFill>
                      <a:srgbClr val="03ABD8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teach</a:t>
                      </a:r>
                      <a:endParaRPr lang="id-ID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taught</a:t>
                      </a:r>
                      <a:endParaRPr lang="id-ID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catch </a:t>
                      </a:r>
                      <a:endParaRPr lang="id-ID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caught</a:t>
                      </a:r>
                      <a:endParaRPr lang="id-ID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buy </a:t>
                      </a:r>
                      <a:endParaRPr lang="id-ID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bought</a:t>
                      </a:r>
                      <a:endParaRPr lang="id-ID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bring</a:t>
                      </a:r>
                      <a:endParaRPr lang="id-ID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brought</a:t>
                      </a:r>
                      <a:endParaRPr lang="id-ID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fight </a:t>
                      </a:r>
                      <a:endParaRPr lang="id-ID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fought</a:t>
                      </a:r>
                      <a:endParaRPr lang="id-ID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741706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801</TotalTime>
  <Words>386</Words>
  <Application>Microsoft Office PowerPoint</Application>
  <PresentationFormat>On-screen Show (16:9)</PresentationFormat>
  <Paragraphs>77</Paragraphs>
  <Slides>10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Office Theme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Aulia Dwiningtyas Putri</dc:creator>
  <cp:lastModifiedBy>Risanti Intan</cp:lastModifiedBy>
  <cp:revision>49</cp:revision>
  <dcterms:created xsi:type="dcterms:W3CDTF">2022-01-17T01:37:52Z</dcterms:created>
  <dcterms:modified xsi:type="dcterms:W3CDTF">2022-08-10T08:59:03Z</dcterms:modified>
</cp:coreProperties>
</file>