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0" r:id="rId2"/>
    <p:sldId id="259" r:id="rId3"/>
    <p:sldId id="261" r:id="rId4"/>
    <p:sldId id="263" r:id="rId5"/>
    <p:sldId id="264" r:id="rId6"/>
    <p:sldId id="265" r:id="rId7"/>
    <p:sldId id="267" r:id="rId8"/>
    <p:sldId id="266" r:id="rId9"/>
    <p:sldId id="268" r:id="rId10"/>
    <p:sldId id="269" r:id="rId11"/>
    <p:sldId id="270" r:id="rId12"/>
    <p:sldId id="271" r:id="rId13"/>
    <p:sldId id="272" r:id="rId14"/>
    <p:sldId id="273" r:id="rId15"/>
    <p:sldId id="274" r:id="rId16"/>
    <p:sldId id="275" r:id="rId17"/>
    <p:sldId id="277" r:id="rId18"/>
    <p:sldId id="278" r:id="rId19"/>
    <p:sldId id="280" r:id="rId2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07" autoAdjust="0"/>
    <p:restoredTop sz="94660"/>
  </p:normalViewPr>
  <p:slideViewPr>
    <p:cSldViewPr>
      <p:cViewPr varScale="1">
        <p:scale>
          <a:sx n="87" d="100"/>
          <a:sy n="87" d="100"/>
        </p:scale>
        <p:origin x="810" y="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5/17/2022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 Abdulrahim Pratalykrama mengusulkan bentuk negara konfederasi. Menurutnya, di bawah konfederasi, kerajaankerajaan kecil yang ada dapat hidup terus sebagai anggota Negara Indonesia.</a:t>
            </a:r>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1142121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Dari berbagai usulan tentang bentuk negara, mayoritas suara berpendapat bahwa bentuk negara yang dipercaya bisa menjamin persatuan yang kuat adalah bentuk kesatuan.</a:t>
            </a:r>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759352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solidFill>
                  <a:srgbClr val="181717"/>
                </a:solidFill>
                <a:effectLst/>
                <a:latin typeface="Calibri" panose="020F0502020204030204" pitchFamily="34" charset="0"/>
                <a:ea typeface="Calibri" panose="020F0502020204030204" pitchFamily="34" charset="0"/>
              </a:rPr>
              <a:t>Wawasan Nusantara adalah cara pandang dan sikap bangsa Indonesia mengenai diri dan lingkungannya yang serba beragam dan bernilai strategis dengan mengutamakan persatuan dan kesatuan bangsa serta kesatuan wilayah dalam menyelenggarakan kehidupan bermasyarakat, berbangsa, dan bernegara untuk mencapai tujuan nasional</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1450750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solidFill>
                  <a:srgbClr val="181717"/>
                </a:solidFill>
                <a:effectLst/>
                <a:latin typeface="Calibri" panose="020F0502020204030204" pitchFamily="34" charset="0"/>
                <a:ea typeface="Calibri" panose="020F0502020204030204" pitchFamily="34" charset="0"/>
              </a:rPr>
              <a:t> Menurut Rahayu (2007), wawasan Nusantara didasarkan pada asas-asas tertentu, yaitu asas kepentingan yang sama, tujuan yang sama, keadilan, kejujuran, solidaritas, kerja sama, dan kesetiaan terhadap kesepakatan bersama untuk menjadi bangsa dan mendirikan Negara Indonesia.</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412994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Wawasan Nusantara secara umum bertujuan mewujudkan nasionalisme yang tinggi dan meningkatkan persatuan di segala </a:t>
            </a:r>
            <a:r>
              <a:rPr lang="en-US"/>
              <a:t>aspek kehidupan warga Negara Indonesia. Tujuan tersebut dibagi menjadi dua tujuan pokok, yaitu tujuan ke dalam dan tujuan ke luar. Selain itu, wawasan Nusantara berfungsi sebagai pedoman, motivasi, dorongan serta rambu-rambu dalam menentukan segala kebijakan, keputusan, tindakan, dan perbuatan bagi penyelenggara negara di tingkat pusat dan daerah maupun bagi seluruh rakyat Indonesia yang mengutamakan kepentingan nasional.</a:t>
            </a:r>
          </a:p>
        </p:txBody>
      </p:sp>
      <p:sp>
        <p:nvSpPr>
          <p:cNvPr id="4" name="Slide Number Placeholder 3"/>
          <p:cNvSpPr>
            <a:spLocks noGrp="1"/>
          </p:cNvSpPr>
          <p:nvPr>
            <p:ph type="sldNum" sz="quarter" idx="10"/>
          </p:nvPr>
        </p:nvSpPr>
        <p:spPr/>
        <p:txBody>
          <a:bodyPr/>
          <a:lstStyle/>
          <a:p>
            <a:fld id="{405B1283-1CAC-4C22-AE27-57A3D24587FD}" type="slidenum">
              <a:rPr lang="en-US" smtClean="0"/>
              <a:t>14</a:t>
            </a:fld>
            <a:endParaRPr lang="en-US"/>
          </a:p>
        </p:txBody>
      </p:sp>
    </p:spTree>
    <p:extLst>
      <p:ext uri="{BB962C8B-B14F-4D97-AF65-F5344CB8AC3E}">
        <p14:creationId xmlns:p14="http://schemas.microsoft.com/office/powerpoint/2010/main" val="3933361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solidFill>
                  <a:srgbClr val="181717"/>
                </a:solidFill>
                <a:effectLst/>
                <a:latin typeface="Calibri" panose="020F0502020204030204" pitchFamily="34" charset="0"/>
                <a:ea typeface="Calibri" panose="020F0502020204030204" pitchFamily="34" charset="0"/>
              </a:rPr>
              <a:t>Aspek wawasan Nusantara meliputi aspek alamiah dan aspek sosial. Aspek alamiah terbagi tiga atau disebut trigatra meliputi posisi </a:t>
            </a:r>
            <a:r>
              <a:rPr lang="en-ID" sz="1800">
                <a:solidFill>
                  <a:srgbClr val="FFFEFD"/>
                </a:solidFill>
                <a:effectLst/>
                <a:latin typeface="Calibri" panose="020F0502020204030204" pitchFamily="34" charset="0"/>
                <a:ea typeface="Calibri" panose="020F0502020204030204" pitchFamily="34" charset="0"/>
              </a:rPr>
              <a:t>alamiah dan </a:t>
            </a:r>
            <a:r>
              <a:rPr lang="en-ID" sz="1800">
                <a:solidFill>
                  <a:srgbClr val="181717"/>
                </a:solidFill>
                <a:effectLst/>
                <a:latin typeface="Calibri" panose="020F0502020204030204" pitchFamily="34" charset="0"/>
                <a:ea typeface="Calibri" panose="020F0502020204030204" pitchFamily="34" charset="0"/>
              </a:rPr>
              <a:t>dan kondisi geografis, keadaan dan kemampuan penduduk, serta kekayaan alam. Selain aspek alamiah, dengan wawasan Nusantara, bangsa Indonesia dituntut untuk memahami kesatuan berdasarkan aspekaspek sosial. Ada lima aspek sosial atau disebut pancagatra, yaitu ideologi, politik, ekonomi, sosial budaya, dan pertahanan keamanan.</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15</a:t>
            </a:fld>
            <a:endParaRPr lang="en-US"/>
          </a:p>
        </p:txBody>
      </p:sp>
    </p:spTree>
    <p:extLst>
      <p:ext uri="{BB962C8B-B14F-4D97-AF65-F5344CB8AC3E}">
        <p14:creationId xmlns:p14="http://schemas.microsoft.com/office/powerpoint/2010/main" val="1429780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solidFill>
                  <a:srgbClr val="181717"/>
                </a:solidFill>
                <a:effectLst/>
                <a:latin typeface="Calibri" panose="020F0502020204030204" pitchFamily="34" charset="0"/>
                <a:ea typeface="Calibri" panose="020F0502020204030204" pitchFamily="34" charset="0"/>
              </a:rPr>
              <a:t>Istilah </a:t>
            </a:r>
            <a:r>
              <a:rPr lang="en-ID" sz="1800" i="1">
                <a:solidFill>
                  <a:srgbClr val="181717"/>
                </a:solidFill>
                <a:effectLst/>
                <a:latin typeface="Calibri" panose="020F0502020204030204" pitchFamily="34" charset="0"/>
                <a:ea typeface="Calibri" panose="020F0502020204030204" pitchFamily="34" charset="0"/>
              </a:rPr>
              <a:t>persatuan</a:t>
            </a:r>
            <a:r>
              <a:rPr lang="en-ID" sz="1800">
                <a:solidFill>
                  <a:srgbClr val="181717"/>
                </a:solidFill>
                <a:effectLst/>
                <a:latin typeface="Calibri" panose="020F0502020204030204" pitchFamily="34" charset="0"/>
                <a:ea typeface="Calibri" panose="020F0502020204030204" pitchFamily="34" charset="0"/>
              </a:rPr>
              <a:t> dan </a:t>
            </a:r>
            <a:r>
              <a:rPr lang="en-ID" sz="1800" i="1">
                <a:solidFill>
                  <a:srgbClr val="181717"/>
                </a:solidFill>
                <a:effectLst/>
                <a:latin typeface="Calibri" panose="020F0502020204030204" pitchFamily="34" charset="0"/>
                <a:ea typeface="Calibri" panose="020F0502020204030204" pitchFamily="34" charset="0"/>
              </a:rPr>
              <a:t>kesatuan</a:t>
            </a:r>
            <a:r>
              <a:rPr lang="en-ID" sz="1800">
                <a:solidFill>
                  <a:srgbClr val="181717"/>
                </a:solidFill>
                <a:effectLst/>
                <a:latin typeface="Calibri" panose="020F0502020204030204" pitchFamily="34" charset="0"/>
                <a:ea typeface="Calibri" panose="020F0502020204030204" pitchFamily="34" charset="0"/>
              </a:rPr>
              <a:t> memiliki kata dasar ‘satu’ yang dapat berarti utuh. </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16</a:t>
            </a:fld>
            <a:endParaRPr lang="en-US"/>
          </a:p>
        </p:txBody>
      </p:sp>
    </p:spTree>
    <p:extLst>
      <p:ext uri="{BB962C8B-B14F-4D97-AF65-F5344CB8AC3E}">
        <p14:creationId xmlns:p14="http://schemas.microsoft.com/office/powerpoint/2010/main" val="3549469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07000"/>
              </a:lnSpc>
              <a:spcAft>
                <a:spcPts val="800"/>
              </a:spcAft>
            </a:pPr>
            <a:r>
              <a:rPr lang="en-ID" sz="1800">
                <a:solidFill>
                  <a:srgbClr val="181717"/>
                </a:solidFill>
                <a:effectLst/>
                <a:latin typeface="Barlow" panose="00000500000000000000" pitchFamily="2" charset="0"/>
                <a:ea typeface="Barlow" panose="00000500000000000000" pitchFamily="2" charset="0"/>
                <a:cs typeface="Barlow" panose="00000500000000000000" pitchFamily="2" charset="0"/>
              </a:rPr>
              <a:t>Persatuan dan kesatuan Indonesia akan lestari jika tiap orang mampu “Kita Semua Bersaudara, Indonesia Rumah Kita Bersama” dalam kehidupan sehari-hari.</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17</a:t>
            </a:fld>
            <a:endParaRPr lang="en-US"/>
          </a:p>
        </p:txBody>
      </p:sp>
    </p:spTree>
    <p:extLst>
      <p:ext uri="{BB962C8B-B14F-4D97-AF65-F5344CB8AC3E}">
        <p14:creationId xmlns:p14="http://schemas.microsoft.com/office/powerpoint/2010/main" val="669331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solidFill>
                  <a:srgbClr val="181717"/>
                </a:solidFill>
                <a:effectLst/>
                <a:latin typeface="Calibri" panose="020F0502020204030204" pitchFamily="34" charset="0"/>
                <a:ea typeface="Calibri" panose="020F0502020204030204" pitchFamily="34" charset="0"/>
              </a:rPr>
              <a:t>Keberagaman menjadikan Indonesia sebagai bangsa dan negara yang unik. Oleh karena itu, tiap orang perlu berkontribusi mempertahankan persatuan dan kesatuan. Kontribusi tersebut dapat dilakukan di lingkungan keluarga, lingkungan sekolah, lingkungan masyarakat, serta lingkungan kehidupan berbangsa dan bernegara.</a:t>
            </a:r>
            <a:endParaRPr lang="en-US"/>
          </a:p>
        </p:txBody>
      </p:sp>
      <p:sp>
        <p:nvSpPr>
          <p:cNvPr id="4" name="Slide Number Placeholder 3"/>
          <p:cNvSpPr>
            <a:spLocks noGrp="1"/>
          </p:cNvSpPr>
          <p:nvPr>
            <p:ph type="sldNum" sz="quarter" idx="10"/>
          </p:nvPr>
        </p:nvSpPr>
        <p:spPr/>
        <p:txBody>
          <a:bodyPr/>
          <a:lstStyle/>
          <a:p>
            <a:fld id="{405B1283-1CAC-4C22-AE27-57A3D24587FD}" type="slidenum">
              <a:rPr lang="en-US" smtClean="0"/>
              <a:t>18</a:t>
            </a:fld>
            <a:endParaRPr lang="en-US"/>
          </a:p>
        </p:txBody>
      </p:sp>
    </p:spTree>
    <p:extLst>
      <p:ext uri="{BB962C8B-B14F-4D97-AF65-F5344CB8AC3E}">
        <p14:creationId xmlns:p14="http://schemas.microsoft.com/office/powerpoint/2010/main" val="129214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Dalam pandangan Yamin, daerah tumpah darah Indonesia mencakup delapan daerah kepulauan dengan pulau- pulau kecil sekelilingnya. Delapan daerah kepulauan tersebut adalah Pulau Sumatra dan pulau-pulau kecil di sekelilingnya, Melayu dan pulau-pulau kecil di sekelilingnya, Borneo dan pulau-pulau kecil di sekelilingnya, Jawa dan pulau-pulau kecil di sekelilingnya, Sulawesi dan pulau-pulau kecil di sekelilingnya, Sunda Kecil dan pulau-pulau kecil di sekitarnya, Maluku dan pulau-pulau kecil di antaranya, dan Papua dengan pulau-pulau kecil di sekelilingnya. Dalam kerangka itu, selain wilayah bekas Hindia Belanda, Yamin juga memasukkan ke dalam teritori Negara Indonesia daerah Semenanjung Melayu, Borneo Utara, bahkan daerah Kedah, Perlis, dan Trengganu, Timor Portugis, dan seluruh Papua. Menurutnya, keseluruhan daerah itu termaktub dalam sumpah Gajah Mada. Menurut sejarah, sebagian besar Pulau Papua adalah bagian lingkungan adat Kerajaan Tidore sehingga dengan sendirinya daerah itu masuk wilayah Indonesia merdeka. Selain itu, menurut Yamin, Papua dengan Boven-Digul di dalamnya, memiliki makna penting dalam pergerakan kemerdekaan Indonesia.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Berdasarkan hasil pemungutan suara tersebut, BPUPK memutuskan wilayah Indonesia hanya meliputi wilayah bekas Hindia Belanda yang membentang dari Sumatra hingga Papua. </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2012966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Negara kesatuan atau unitaris adalah negara tunggal yang monosentris (berpusat satu). </a:t>
            </a:r>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348701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Soepomo menghendaki bentuk negara kesatuan. Menurutnya, negara kesatuan sejalan dengan pahamnya negara integralistik yang melihat bangsa sebagai suatu kesatuan organis. Paham negara integralistik secara tegas ia nyatakan sebagai negara kesatuan yang masyarakatnya tersusun secara integral.</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2452637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Mohammad Hatta mengusulkan agar Indonesia sebaiknya merupakan negara federal atau serikat. Menurutnya, negara federal memberi kesempatan bagi daerah untuk mengembangkan dirinya. </a:t>
            </a:r>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2513458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Muhammad Yamin mengemukakan bahwa negara yang dibutuhkan adalah negara yang bersifat unitarisme dan wujud negara kita tidak lain dan tidak bukan adalah bentuk Negara Kesatuan Republik Indonesia (NKRI).</a:t>
            </a:r>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3771846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Soekarno menghendaki agar Indonesia berbentuk kesatuan. </a:t>
            </a:r>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4008363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4.jpeg"/><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5.jpeg"/><Relationship Id="rId5" Type="http://schemas.microsoft.com/office/2007/relationships/hdphoto" Target="../media/hdphoto1.wd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6.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7.jpeg"/><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8.jpe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9.pn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jpe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jp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jp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jpg"/><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1.jpe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 result">
            <a:extLst>
              <a:ext uri="{FF2B5EF4-FFF2-40B4-BE49-F238E27FC236}">
                <a16:creationId xmlns:a16="http://schemas.microsoft.com/office/drawing/2014/main" id="{861CD7BC-4BEA-4BAB-9515-F6DE95400063}"/>
              </a:ext>
            </a:extLst>
          </p:cNvPr>
          <p:cNvPicPr>
            <a:picLocks noChangeAspect="1" noChangeArrowheads="1"/>
          </p:cNvPicPr>
          <p:nvPr/>
        </p:nvPicPr>
        <p:blipFill rotWithShape="1">
          <a:blip r:embed="rId3" cstate="print"/>
          <a:srcRect l="1639" b="26322"/>
          <a:stretch/>
        </p:blipFill>
        <p:spPr bwMode="auto">
          <a:xfrm>
            <a:off x="0" y="666824"/>
            <a:ext cx="9144000" cy="4417708"/>
          </a:xfrm>
          <a:prstGeom prst="rect">
            <a:avLst/>
          </a:prstGeom>
          <a:noFill/>
        </p:spPr>
      </p:pic>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1524000" y="1145647"/>
            <a:ext cx="4953000" cy="2677656"/>
          </a:xfrm>
          <a:prstGeom prst="rect">
            <a:avLst/>
          </a:prstGeom>
          <a:noFill/>
        </p:spPr>
        <p:txBody>
          <a:bodyPr wrap="square" rtlCol="0">
            <a:spAutoFit/>
          </a:bodyPr>
          <a:lstStyle/>
          <a:p>
            <a:r>
              <a:rPr lang="en-US" sz="2400">
                <a:solidFill>
                  <a:schemeClr val="bg1"/>
                </a:solidFill>
                <a:latin typeface="Montserrat" panose="00000500000000000000" pitchFamily="2" charset="0"/>
              </a:rPr>
              <a:t>R. Abdulrahim Pratalykrama mengusulkan bentuk negara konfederasi. Menurutnya, di bawah konfederasi, kerajaankerajaan kecil yang ada dapat hidup terus sebagai anggota Negara Indonesia.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42495884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4562819" y="1048256"/>
            <a:ext cx="4343400" cy="3046988"/>
          </a:xfrm>
          <a:prstGeom prst="rect">
            <a:avLst/>
          </a:prstGeom>
          <a:noFill/>
        </p:spPr>
        <p:txBody>
          <a:bodyPr wrap="square" rtlCol="0">
            <a:spAutoFit/>
          </a:bodyPr>
          <a:lstStyle/>
          <a:p>
            <a:r>
              <a:rPr lang="en-US" sz="2400">
                <a:latin typeface="Montserrat" panose="00000500000000000000" pitchFamily="2" charset="0"/>
              </a:rPr>
              <a:t>Dari berbagai usulan tentang bentuk negara, mayoritas suara berpendapat bahwa bentuk negara yang dipercaya bisa menjamin persatuan yang kuat adalah bentuk kesatuan.</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7F7E037E-4A75-4816-8BE1-B6DADF80CAC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1914"/>
          <a:stretch/>
        </p:blipFill>
        <p:spPr>
          <a:xfrm>
            <a:off x="219420" y="1175056"/>
            <a:ext cx="4285401" cy="2793388"/>
          </a:xfrm>
          <a:prstGeom prst="rect">
            <a:avLst/>
          </a:prstGeom>
        </p:spPr>
      </p:pic>
      <p:sp>
        <p:nvSpPr>
          <p:cNvPr id="12" name="TextBox 11">
            <a:extLst>
              <a:ext uri="{FF2B5EF4-FFF2-40B4-BE49-F238E27FC236}">
                <a16:creationId xmlns:a16="http://schemas.microsoft.com/office/drawing/2014/main" id="{14D6ED1D-A2A9-4FF5-8AC1-B69479C825A1}"/>
              </a:ext>
            </a:extLst>
          </p:cNvPr>
          <p:cNvSpPr txBox="1"/>
          <p:nvPr/>
        </p:nvSpPr>
        <p:spPr>
          <a:xfrm>
            <a:off x="211157" y="3952463"/>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5425074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4572000" y="608866"/>
            <a:ext cx="4343400" cy="3785652"/>
          </a:xfrm>
          <a:prstGeom prst="rect">
            <a:avLst/>
          </a:prstGeom>
          <a:noFill/>
        </p:spPr>
        <p:txBody>
          <a:bodyPr wrap="square" rtlCol="0">
            <a:spAutoFit/>
          </a:bodyPr>
          <a:lstStyle/>
          <a:p>
            <a:r>
              <a:rPr lang="en-ID" sz="2000">
                <a:solidFill>
                  <a:srgbClr val="181717"/>
                </a:solidFill>
                <a:latin typeface="Montserrat" panose="00000500000000000000" pitchFamily="2" charset="0"/>
                <a:ea typeface="Calibri" panose="020F0502020204030204" pitchFamily="34" charset="0"/>
              </a:rPr>
              <a:t>Wawasan Nusantara adalah cara pandang dan sikap bangsa Indonesia mengenai diri dan lingkungannya yang serba beragam dan bernilai strategis dengan mengutamakan persatuan dan kesatuan bangsa serta kesatuan wilayah dalam menyelenggarakan kehidupan bermasyarakat, berbangsa, dan bernegara untuk mencapai tujuan nasional</a:t>
            </a:r>
            <a:endParaRPr lang="en-US" sz="20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21765614-63DB-468F-B383-4F376164F2D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316"/>
          <a:stretch/>
        </p:blipFill>
        <p:spPr>
          <a:xfrm>
            <a:off x="87932" y="938309"/>
            <a:ext cx="4484068" cy="3194871"/>
          </a:xfrm>
          <a:prstGeom prst="rect">
            <a:avLst/>
          </a:prstGeom>
        </p:spPr>
      </p:pic>
      <p:sp>
        <p:nvSpPr>
          <p:cNvPr id="12" name="TextBox 11">
            <a:extLst>
              <a:ext uri="{FF2B5EF4-FFF2-40B4-BE49-F238E27FC236}">
                <a16:creationId xmlns:a16="http://schemas.microsoft.com/office/drawing/2014/main" id="{C0705D58-CACD-497C-AFFC-17C61DFB1506}"/>
              </a:ext>
            </a:extLst>
          </p:cNvPr>
          <p:cNvSpPr txBox="1"/>
          <p:nvPr/>
        </p:nvSpPr>
        <p:spPr>
          <a:xfrm>
            <a:off x="914401" y="3963874"/>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388224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 result">
            <a:extLst>
              <a:ext uri="{FF2B5EF4-FFF2-40B4-BE49-F238E27FC236}">
                <a16:creationId xmlns:a16="http://schemas.microsoft.com/office/drawing/2014/main" id="{861CD7BC-4BEA-4BAB-9515-F6DE95400063}"/>
              </a:ext>
            </a:extLst>
          </p:cNvPr>
          <p:cNvPicPr>
            <a:picLocks noChangeAspect="1" noChangeArrowheads="1"/>
          </p:cNvPicPr>
          <p:nvPr/>
        </p:nvPicPr>
        <p:blipFill rotWithShape="1">
          <a:blip r:embed="rId3" cstate="print"/>
          <a:srcRect b="33315"/>
          <a:stretch/>
        </p:blipFill>
        <p:spPr bwMode="auto">
          <a:xfrm>
            <a:off x="-156073" y="497408"/>
            <a:ext cx="9296400" cy="4360342"/>
          </a:xfrm>
          <a:prstGeom prst="rect">
            <a:avLst/>
          </a:prstGeom>
          <a:noFill/>
        </p:spPr>
      </p:pic>
      <p:sp>
        <p:nvSpPr>
          <p:cNvPr id="16" name="TextBox 15"/>
          <p:cNvSpPr txBox="1"/>
          <p:nvPr/>
        </p:nvSpPr>
        <p:spPr>
          <a:xfrm>
            <a:off x="1181100" y="876273"/>
            <a:ext cx="6210300" cy="3046988"/>
          </a:xfrm>
          <a:prstGeom prst="rect">
            <a:avLst/>
          </a:prstGeom>
          <a:noFill/>
        </p:spPr>
        <p:txBody>
          <a:bodyPr wrap="square" rtlCol="0">
            <a:spAutoFit/>
          </a:bodyPr>
          <a:lstStyle/>
          <a:p>
            <a:r>
              <a:rPr lang="en-ID" sz="2400">
                <a:solidFill>
                  <a:schemeClr val="bg1"/>
                </a:solidFill>
                <a:latin typeface="Montserrat" panose="00000500000000000000" pitchFamily="2" charset="0"/>
                <a:ea typeface="Calibri" panose="020F0502020204030204" pitchFamily="34" charset="0"/>
              </a:rPr>
              <a:t>Menurut Rahayu (2007), wawasan Nusantara didasarkan pada asas-asas tertentu, yaitu asas kepentingan yang sama, tujuan yang sama, keadilan, kejujuran, solidaritas, kerja sama, dan kesetiaan terhadap kesepakatan bersama untuk menjadi bangsa dan mendirikan Negara Indonesia.</a:t>
            </a:r>
            <a:endParaRPr lang="en-US" sz="2400">
              <a:solidFill>
                <a:schemeClr val="bg1"/>
              </a:solidFill>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D09A6696-98F1-43A2-BF67-708B4FF94C7B}"/>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72339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3733800" y="826837"/>
            <a:ext cx="5113020" cy="3416320"/>
          </a:xfrm>
          <a:prstGeom prst="rect">
            <a:avLst/>
          </a:prstGeom>
          <a:noFill/>
        </p:spPr>
        <p:txBody>
          <a:bodyPr wrap="square" rtlCol="0">
            <a:spAutoFit/>
          </a:bodyPr>
          <a:lstStyle/>
          <a:p>
            <a:r>
              <a:rPr lang="es-ES" sz="2400">
                <a:latin typeface="Montserrat" panose="00000500000000000000" pitchFamily="2" charset="0"/>
              </a:rPr>
              <a:t>Wawasan Nusantara secara umum bertujuan mewujudkan nasionalisme yang tinggi dan meningkatkan persatuan di segala </a:t>
            </a:r>
            <a:r>
              <a:rPr lang="en-US" sz="2400">
                <a:latin typeface="Montserrat" panose="00000500000000000000" pitchFamily="2" charset="0"/>
              </a:rPr>
              <a:t>aspek kehidupan warga Negara Indonesia. Tujuan tersebut dibagi menjadi dua tujuan pokok, yaitu tujuan ke dalam dan tujuan ke luar.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FD42C8DC-69A3-4534-A2F2-8965FAADB410}"/>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79A2EB31-1263-4F16-8D19-0438D1DD284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870"/>
          <a:stretch/>
        </p:blipFill>
        <p:spPr>
          <a:xfrm>
            <a:off x="87708" y="943937"/>
            <a:ext cx="3680061" cy="2999414"/>
          </a:xfrm>
          <a:prstGeom prst="rect">
            <a:avLst/>
          </a:prstGeom>
        </p:spPr>
      </p:pic>
      <p:sp>
        <p:nvSpPr>
          <p:cNvPr id="11" name="TextBox 10">
            <a:extLst>
              <a:ext uri="{FF2B5EF4-FFF2-40B4-BE49-F238E27FC236}">
                <a16:creationId xmlns:a16="http://schemas.microsoft.com/office/drawing/2014/main" id="{107462C9-6D1C-4770-BC40-788C41F539DC}"/>
              </a:ext>
            </a:extLst>
          </p:cNvPr>
          <p:cNvSpPr txBox="1"/>
          <p:nvPr/>
        </p:nvSpPr>
        <p:spPr>
          <a:xfrm>
            <a:off x="914401" y="3840763"/>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22522228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495800" y="1362253"/>
            <a:ext cx="4229100" cy="1815882"/>
          </a:xfrm>
          <a:prstGeom prst="rect">
            <a:avLst/>
          </a:prstGeom>
          <a:noFill/>
        </p:spPr>
        <p:txBody>
          <a:bodyPr wrap="square" rtlCol="0">
            <a:spAutoFit/>
          </a:bodyPr>
          <a:lstStyle/>
          <a:p>
            <a:r>
              <a:rPr lang="en-ID" sz="2800">
                <a:solidFill>
                  <a:srgbClr val="181717"/>
                </a:solidFill>
                <a:latin typeface="Montserrat" panose="00000500000000000000" pitchFamily="2" charset="0"/>
                <a:ea typeface="Calibri" panose="020F0502020204030204" pitchFamily="34" charset="0"/>
              </a:rPr>
              <a:t>Aspek wawasan Nusantara meliputi aspek alamiah dan aspek sosial. </a:t>
            </a:r>
            <a:endParaRPr lang="en-US" sz="28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FD42C8DC-69A3-4534-A2F2-8965FAADB410}"/>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686D4F4-E85F-4C63-B8E8-644E1EF9108A}"/>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746" b="91269" l="3279" r="97029">
                        <a14:foregroundMark x1="27459" y1="8847" x2="35656" y2="10128"/>
                        <a14:foregroundMark x1="44365" y1="81257" x2="27766" y2="82189"/>
                        <a14:foregroundMark x1="5020" y1="88009" x2="82480" y2="88359"/>
                        <a14:foregroundMark x1="82480" y1="88359" x2="93750" y2="87078"/>
                        <a14:foregroundMark x1="93750" y1="87078" x2="82172" y2="91153"/>
                        <a14:foregroundMark x1="82172" y1="91153" x2="5020" y2="87776"/>
                        <a14:foregroundMark x1="5020" y1="87776" x2="3381" y2="86147"/>
                        <a14:foregroundMark x1="90779" y1="83935" x2="80123" y2="91385"/>
                        <a14:foregroundMark x1="80123" y1="91385" x2="18545" y2="90803"/>
                        <a14:foregroundMark x1="27766" y1="32363" x2="30225" y2="38533"/>
                        <a14:foregroundMark x1="96209" y1="84633" x2="97029" y2="88359"/>
                        <a14:foregroundMark x1="90164" y1="85215" x2="46209" y2="84284"/>
                        <a14:foregroundMark x1="15574" y1="62631" x2="13832" y2="76717"/>
                        <a14:foregroundMark x1="13832" y1="76717" x2="20492" y2="88359"/>
                        <a14:foregroundMark x1="13422" y1="6170" x2="18852" y2="9197"/>
                        <a14:foregroundMark x1="10143" y1="19441" x2="18033" y2="18161"/>
                        <a14:foregroundMark x1="13934" y1="28987" x2="19672" y2="24331"/>
                        <a14:foregroundMark x1="39447" y1="23749" x2="46516" y2="28638"/>
                        <a14:foregroundMark x1="44057" y1="16298" x2="48156" y2="16298"/>
                        <a14:foregroundMark x1="40779" y1="2678" x2="38627" y2="7683"/>
                        <a14:foregroundMark x1="37807" y1="8265" x2="39447" y2="18161"/>
                        <a14:foregroundMark x1="36783" y1="9546" x2="23975" y2="8033"/>
                        <a14:foregroundMark x1="23975" y1="8033" x2="21824" y2="17229"/>
                        <a14:foregroundMark x1="25615" y1="1746" x2="27459" y2="6403"/>
                      </a14:backgroundRemoval>
                    </a14:imgEffect>
                  </a14:imgLayer>
                </a14:imgProps>
              </a:ext>
              <a:ext uri="{28A0092B-C50C-407E-A947-70E740481C1C}">
                <a14:useLocalDpi xmlns:a14="http://schemas.microsoft.com/office/drawing/2010/main" val="0"/>
              </a:ext>
            </a:extLst>
          </a:blip>
          <a:srcRect b="5875"/>
          <a:stretch/>
        </p:blipFill>
        <p:spPr>
          <a:xfrm>
            <a:off x="866660" y="965140"/>
            <a:ext cx="3886200" cy="3213219"/>
          </a:xfrm>
          <a:prstGeom prst="rect">
            <a:avLst/>
          </a:prstGeom>
        </p:spPr>
      </p:pic>
      <p:sp>
        <p:nvSpPr>
          <p:cNvPr id="11" name="TextBox 10">
            <a:extLst>
              <a:ext uri="{FF2B5EF4-FFF2-40B4-BE49-F238E27FC236}">
                <a16:creationId xmlns:a16="http://schemas.microsoft.com/office/drawing/2014/main" id="{E64C42C4-B1F2-493B-AFB4-D0A3C64675A3}"/>
              </a:ext>
            </a:extLst>
          </p:cNvPr>
          <p:cNvSpPr txBox="1"/>
          <p:nvPr/>
        </p:nvSpPr>
        <p:spPr>
          <a:xfrm>
            <a:off x="866660" y="4083824"/>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9958176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096000" y="913971"/>
            <a:ext cx="3009900" cy="3108543"/>
          </a:xfrm>
          <a:prstGeom prst="rect">
            <a:avLst/>
          </a:prstGeom>
          <a:noFill/>
        </p:spPr>
        <p:txBody>
          <a:bodyPr wrap="square" rtlCol="0">
            <a:spAutoFit/>
          </a:bodyPr>
          <a:lstStyle/>
          <a:p>
            <a:r>
              <a:rPr lang="en-ID" sz="2800">
                <a:latin typeface="Montserrat" panose="00000500000000000000" pitchFamily="2" charset="0"/>
              </a:rPr>
              <a:t>Istilah </a:t>
            </a:r>
            <a:r>
              <a:rPr lang="en-ID" sz="2800" i="1">
                <a:latin typeface="Montserrat" panose="00000500000000000000" pitchFamily="2" charset="0"/>
              </a:rPr>
              <a:t>persatuan</a:t>
            </a:r>
            <a:r>
              <a:rPr lang="en-ID" sz="2800">
                <a:latin typeface="Montserrat" panose="00000500000000000000" pitchFamily="2" charset="0"/>
              </a:rPr>
              <a:t> dan </a:t>
            </a:r>
            <a:r>
              <a:rPr lang="en-ID" sz="2800" i="1">
                <a:latin typeface="Montserrat" panose="00000500000000000000" pitchFamily="2" charset="0"/>
              </a:rPr>
              <a:t>kesatuan</a:t>
            </a:r>
            <a:r>
              <a:rPr lang="en-ID" sz="2800">
                <a:latin typeface="Montserrat" panose="00000500000000000000" pitchFamily="2" charset="0"/>
              </a:rPr>
              <a:t> memiliki kata dasar ‘satu’ yang dapat berarti utuh. </a:t>
            </a:r>
            <a:endParaRPr lang="en-US" sz="28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FD42C8DC-69A3-4534-A2F2-8965FAADB410}"/>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C2E13CE-DD31-4923-9251-50AFF5FD3A6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918"/>
          <a:stretch/>
        </p:blipFill>
        <p:spPr>
          <a:xfrm>
            <a:off x="155310" y="819150"/>
            <a:ext cx="5864490" cy="3425113"/>
          </a:xfrm>
          <a:prstGeom prst="rect">
            <a:avLst/>
          </a:prstGeom>
        </p:spPr>
      </p:pic>
      <p:sp>
        <p:nvSpPr>
          <p:cNvPr id="11" name="TextBox 10">
            <a:extLst>
              <a:ext uri="{FF2B5EF4-FFF2-40B4-BE49-F238E27FC236}">
                <a16:creationId xmlns:a16="http://schemas.microsoft.com/office/drawing/2014/main" id="{FE784F06-C6BE-4649-A8AE-383770030C4F}"/>
              </a:ext>
            </a:extLst>
          </p:cNvPr>
          <p:cNvSpPr txBox="1"/>
          <p:nvPr/>
        </p:nvSpPr>
        <p:spPr>
          <a:xfrm>
            <a:off x="79110" y="420123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0541779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5791200" y="1058508"/>
            <a:ext cx="2971800" cy="3037242"/>
          </a:xfrm>
          <a:prstGeom prst="rect">
            <a:avLst/>
          </a:prstGeom>
          <a:noFill/>
        </p:spPr>
        <p:txBody>
          <a:bodyPr wrap="square" rtlCol="0">
            <a:spAutoFit/>
          </a:bodyPr>
          <a:lstStyle/>
          <a:p>
            <a:pPr>
              <a:lnSpc>
                <a:spcPct val="107000"/>
              </a:lnSpc>
              <a:spcAft>
                <a:spcPts val="800"/>
              </a:spcAft>
            </a:pPr>
            <a:r>
              <a:rPr lang="en-ID" sz="2000">
                <a:solidFill>
                  <a:srgbClr val="181717"/>
                </a:solidFill>
                <a:latin typeface="Montserrat" panose="00000500000000000000" pitchFamily="2" charset="0"/>
                <a:ea typeface="Barlow" panose="00000500000000000000" pitchFamily="2" charset="0"/>
                <a:cs typeface="Barlow" panose="00000500000000000000" pitchFamily="2" charset="0"/>
              </a:rPr>
              <a:t>Persatuan dan kesatuan Indonesia akan lestari jika tiap orang mampu “Kita Semua Bersaudara, Indonesia Rumah Kita Bersama” dalam kehidupan sehari-hari.</a:t>
            </a:r>
            <a:endParaRPr lang="en-US" sz="20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FD42C8DC-69A3-4534-A2F2-8965FAADB410}"/>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BA272193-92F2-4335-B902-DFF694D616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812"/>
          <a:stretch/>
        </p:blipFill>
        <p:spPr>
          <a:xfrm>
            <a:off x="304800" y="859841"/>
            <a:ext cx="5334000" cy="3464509"/>
          </a:xfrm>
          <a:prstGeom prst="rect">
            <a:avLst/>
          </a:prstGeom>
        </p:spPr>
      </p:pic>
      <p:sp>
        <p:nvSpPr>
          <p:cNvPr id="11" name="TextBox 10">
            <a:extLst>
              <a:ext uri="{FF2B5EF4-FFF2-40B4-BE49-F238E27FC236}">
                <a16:creationId xmlns:a16="http://schemas.microsoft.com/office/drawing/2014/main" id="{E5BF30A2-4D96-416B-BB1A-E1A323D0BF96}"/>
              </a:ext>
            </a:extLst>
          </p:cNvPr>
          <p:cNvSpPr txBox="1"/>
          <p:nvPr/>
        </p:nvSpPr>
        <p:spPr>
          <a:xfrm>
            <a:off x="304800" y="4302125"/>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2087257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90500" y="3486150"/>
            <a:ext cx="8724900" cy="1015663"/>
          </a:xfrm>
          <a:prstGeom prst="rect">
            <a:avLst/>
          </a:prstGeom>
          <a:noFill/>
        </p:spPr>
        <p:txBody>
          <a:bodyPr wrap="square" rtlCol="0">
            <a:spAutoFit/>
          </a:bodyPr>
          <a:lstStyle/>
          <a:p>
            <a:r>
              <a:rPr lang="en-ID" sz="2000">
                <a:solidFill>
                  <a:srgbClr val="181717"/>
                </a:solidFill>
                <a:latin typeface="Montserrat" panose="00000500000000000000" pitchFamily="2" charset="0"/>
                <a:ea typeface="Calibri" panose="020F0502020204030204" pitchFamily="34" charset="0"/>
              </a:rPr>
              <a:t>Keberagaman menjadikan Indonesia sebagai bangsa dan negara yang unik. Oleh karena itu, tiap orang perlu berkontribusi mempertahankan persatuan dan kesatuan. </a:t>
            </a:r>
            <a:endParaRPr lang="en-US" sz="20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34">
            <a:extLst>
              <a:ext uri="{FF2B5EF4-FFF2-40B4-BE49-F238E27FC236}">
                <a16:creationId xmlns:a16="http://schemas.microsoft.com/office/drawing/2014/main" id="{FD42C8DC-69A3-4534-A2F2-8965FAADB410}"/>
              </a:ext>
            </a:extLst>
          </p:cNvPr>
          <p:cNvSpPr txBox="1"/>
          <p:nvPr/>
        </p:nvSpPr>
        <p:spPr>
          <a:xfrm>
            <a:off x="1" y="133350"/>
            <a:ext cx="35814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400" b="1">
                <a:solidFill>
                  <a:schemeClr val="bg1"/>
                </a:solidFill>
                <a:latin typeface="Arial" panose="020B0604020202020204" pitchFamily="34" charset="0"/>
                <a:cs typeface="Arial" panose="020B0604020202020204" pitchFamily="34" charset="0"/>
              </a:rPr>
              <a:t>C. Wawasan Nusantara</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DC1ADE4-4BEB-4AFE-BDF9-1F94498EF4BC}"/>
              </a:ext>
            </a:extLst>
          </p:cNvPr>
          <p:cNvPicPr>
            <a:picLocks noChangeAspect="1"/>
          </p:cNvPicPr>
          <p:nvPr/>
        </p:nvPicPr>
        <p:blipFill rotWithShape="1">
          <a:blip r:embed="rId6">
            <a:extLst>
              <a:ext uri="{28A0092B-C50C-407E-A947-70E740481C1C}">
                <a14:useLocalDpi xmlns:a14="http://schemas.microsoft.com/office/drawing/2010/main" val="0"/>
              </a:ext>
            </a:extLst>
          </a:blip>
          <a:srcRect b="13631"/>
          <a:stretch/>
        </p:blipFill>
        <p:spPr>
          <a:xfrm>
            <a:off x="990600" y="781347"/>
            <a:ext cx="7162800" cy="2623986"/>
          </a:xfrm>
          <a:prstGeom prst="rect">
            <a:avLst/>
          </a:prstGeom>
        </p:spPr>
      </p:pic>
      <p:sp>
        <p:nvSpPr>
          <p:cNvPr id="11" name="TextBox 10">
            <a:extLst>
              <a:ext uri="{FF2B5EF4-FFF2-40B4-BE49-F238E27FC236}">
                <a16:creationId xmlns:a16="http://schemas.microsoft.com/office/drawing/2014/main" id="{0BA21208-A6B8-49F8-A32F-6289B27D74A4}"/>
              </a:ext>
            </a:extLst>
          </p:cNvPr>
          <p:cNvSpPr txBox="1"/>
          <p:nvPr/>
        </p:nvSpPr>
        <p:spPr>
          <a:xfrm>
            <a:off x="3848100" y="3135472"/>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2949798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0" y="1413510"/>
            <a:ext cx="4542830" cy="2928655"/>
            <a:chOff x="0" y="1413510"/>
            <a:chExt cx="4542830" cy="2928655"/>
          </a:xfrm>
        </p:grpSpPr>
        <p:sp>
          <p:nvSpPr>
            <p:cNvPr id="17" name="TextBox 16"/>
            <p:cNvSpPr txBox="1"/>
            <p:nvPr/>
          </p:nvSpPr>
          <p:spPr>
            <a:xfrm>
              <a:off x="0" y="1779051"/>
              <a:ext cx="4542830" cy="2563114"/>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en-US" sz="1400" noProof="1">
                  <a:latin typeface="Calibri Light" pitchFamily="34" charset="0"/>
                  <a:cs typeface="Calibri" pitchFamily="34" charset="0"/>
                </a:rPr>
                <a:t>Setelah mempelajari materi bab ini, p</a:t>
              </a:r>
              <a:r>
                <a:rPr lang="id-ID" sz="1400" noProof="1">
                  <a:latin typeface="Calibri Light" pitchFamily="34" charset="0"/>
                  <a:cs typeface="Calibri" pitchFamily="34" charset="0"/>
                </a:rPr>
                <a:t>eserta didik diharapkan mampu:</a:t>
              </a:r>
            </a:p>
            <a:p>
              <a:pPr marL="317091" indent="-317091">
                <a:spcBef>
                  <a:spcPts val="300"/>
                </a:spcBef>
                <a:buFont typeface="Arial" pitchFamily="34" charset="0"/>
                <a:buChar char="•"/>
              </a:pPr>
              <a:r>
                <a:rPr lang="en-US" sz="1400" noProof="1">
                  <a:latin typeface="Calibri Light" pitchFamily="34" charset="0"/>
                  <a:cs typeface="Calibri" pitchFamily="34" charset="0"/>
                </a:rPr>
                <a:t>m</a:t>
              </a:r>
              <a:r>
                <a:rPr lang="id-ID" sz="1400" noProof="1">
                  <a:latin typeface="Calibri Light" pitchFamily="34" charset="0"/>
                  <a:cs typeface="Calibri" pitchFamily="34" charset="0"/>
                </a:rPr>
                <a:t>en</a:t>
              </a:r>
              <a:r>
                <a:rPr lang="en-US" sz="1400" noProof="1">
                  <a:latin typeface="Calibri Light" pitchFamily="34" charset="0"/>
                  <a:cs typeface="Calibri" pitchFamily="34" charset="0"/>
                </a:rPr>
                <a:t>syukuri kesatuan dan persatuan Indonesia;</a:t>
              </a:r>
            </a:p>
            <a:p>
              <a:pPr marL="317091" indent="-317091">
                <a:spcBef>
                  <a:spcPts val="300"/>
                </a:spcBef>
                <a:buFont typeface="Arial" pitchFamily="34" charset="0"/>
                <a:buChar char="•"/>
              </a:pPr>
              <a:r>
                <a:rPr lang="en-US" sz="1400" noProof="1">
                  <a:latin typeface="Calibri Light" pitchFamily="34" charset="0"/>
                  <a:cs typeface="Calibri" pitchFamily="34" charset="0"/>
                </a:rPr>
                <a:t>mengidentifikasi wilayah Negara Kesatuan Republik Indonesia sebagai satu kesatuan utuh;</a:t>
              </a:r>
            </a:p>
            <a:p>
              <a:pPr marL="317091" indent="-317091">
                <a:spcBef>
                  <a:spcPts val="300"/>
                </a:spcBef>
                <a:buFont typeface="Arial" pitchFamily="34" charset="0"/>
                <a:buChar char="•"/>
              </a:pPr>
              <a:r>
                <a:rPr lang="en-US" sz="1400" noProof="1">
                  <a:latin typeface="Calibri Light" pitchFamily="34" charset="0"/>
                  <a:cs typeface="Calibri" pitchFamily="34" charset="0"/>
                </a:rPr>
                <a:t>menjelaskan dasar dan alasan pembentukan Indonesia sebagai negara kesatuan;</a:t>
              </a:r>
            </a:p>
            <a:p>
              <a:pPr marL="317091" indent="-317091">
                <a:spcBef>
                  <a:spcPts val="300"/>
                </a:spcBef>
                <a:buFont typeface="Arial" pitchFamily="34" charset="0"/>
                <a:buChar char="•"/>
              </a:pPr>
              <a:r>
                <a:rPr lang="en-US" sz="1400" noProof="1">
                  <a:latin typeface="Calibri Light" pitchFamily="34" charset="0"/>
                  <a:cs typeface="Calibri" pitchFamily="34" charset="0"/>
                </a:rPr>
                <a:t>menjelaskan wawasan Nusantara dalam konteks Negara Kesatuan Republik Indonesia; dan</a:t>
              </a:r>
            </a:p>
            <a:p>
              <a:pPr marL="317091" indent="-317091">
                <a:spcBef>
                  <a:spcPts val="300"/>
                </a:spcBef>
                <a:buFont typeface="Arial" pitchFamily="34" charset="0"/>
                <a:buChar char="•"/>
              </a:pPr>
              <a:r>
                <a:rPr lang="en-US" sz="1400" noProof="1">
                  <a:latin typeface="Calibri Light" pitchFamily="34" charset="0"/>
                  <a:cs typeface="Calibri" pitchFamily="34" charset="0"/>
                </a:rPr>
                <a:t>berkontribusi menjaga keutuhan wilayah NKRI.</a:t>
              </a: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a:solidFill>
                    <a:schemeClr val="bg1"/>
                  </a:solidFill>
                  <a:latin typeface="Cambria" pitchFamily="18" charset="0"/>
                  <a:ea typeface="Cambria" pitchFamily="18" charset="0"/>
                  <a:cs typeface="Calibri" pitchFamily="34" charset="0"/>
                </a:rPr>
                <a:t>BAB 6</a:t>
              </a:r>
              <a:endParaRPr lang="en-US" sz="2000" b="1" dirty="0">
                <a:solidFill>
                  <a:schemeClr val="bg1"/>
                </a:solidFill>
                <a:latin typeface="Cambria" pitchFamily="18" charset="0"/>
                <a:ea typeface="Cambria" pitchFamily="18" charset="0"/>
                <a:cs typeface="Calibri" pitchFamily="34" charset="0"/>
              </a:endParaRPr>
            </a:p>
          </p:txBody>
        </p:sp>
      </p:grpSp>
      <p:sp>
        <p:nvSpPr>
          <p:cNvPr id="15" name="Rectangle 14"/>
          <p:cNvSpPr/>
          <p:nvPr/>
        </p:nvSpPr>
        <p:spPr>
          <a:xfrm>
            <a:off x="1191505" y="666750"/>
            <a:ext cx="6760990" cy="408739"/>
          </a:xfrm>
          <a:prstGeom prst="rect">
            <a:avLst/>
          </a:prstGeom>
        </p:spPr>
        <p:txBody>
          <a:bodyPr wrap="square" lIns="39027" tIns="19513" rIns="39027" bIns="19513">
            <a:spAutoFit/>
          </a:bodyPr>
          <a:lstStyle/>
          <a:p>
            <a:pPr algn="ctr"/>
            <a:r>
              <a:rPr lang="en-US" sz="2400" b="1">
                <a:solidFill>
                  <a:schemeClr val="accent6">
                    <a:lumMod val="50000"/>
                  </a:schemeClr>
                </a:solidFill>
                <a:latin typeface="Arial" panose="020B0604020202020204" pitchFamily="34" charset="0"/>
                <a:cs typeface="Arial" panose="020B0604020202020204" pitchFamily="34" charset="0"/>
              </a:rPr>
              <a:t>PERSATUAN DAN KESATUAN INDONESIA</a:t>
            </a:r>
            <a:endParaRPr lang="en-US" sz="2400" b="1" dirty="0">
              <a:solidFill>
                <a:schemeClr val="accent6">
                  <a:lumMod val="50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55C60489-1276-4147-89AB-13FA12B7376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924"/>
          <a:stretch/>
        </p:blipFill>
        <p:spPr>
          <a:xfrm>
            <a:off x="4794935" y="1503341"/>
            <a:ext cx="4091451" cy="2675048"/>
          </a:xfrm>
          <a:prstGeom prst="rect">
            <a:avLst/>
          </a:prstGeom>
        </p:spPr>
      </p:pic>
      <p:sp>
        <p:nvSpPr>
          <p:cNvPr id="16" name="TextBox 15">
            <a:extLst>
              <a:ext uri="{FF2B5EF4-FFF2-40B4-BE49-F238E27FC236}">
                <a16:creationId xmlns:a16="http://schemas.microsoft.com/office/drawing/2014/main" id="{9FDC449C-1600-466C-80DD-CFB6A76C2A19}"/>
              </a:ext>
            </a:extLst>
          </p:cNvPr>
          <p:cNvSpPr txBox="1"/>
          <p:nvPr/>
        </p:nvSpPr>
        <p:spPr>
          <a:xfrm>
            <a:off x="4724400" y="4148591"/>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A. Wilayah Negara Indonesia</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6037846" y="739934"/>
            <a:ext cx="3106154" cy="3416320"/>
          </a:xfrm>
          <a:prstGeom prst="rect">
            <a:avLst/>
          </a:prstGeom>
          <a:noFill/>
        </p:spPr>
        <p:txBody>
          <a:bodyPr wrap="square" rtlCol="0">
            <a:spAutoFit/>
          </a:bodyPr>
          <a:lstStyle/>
          <a:p>
            <a:r>
              <a:rPr lang="en-US" sz="2400">
                <a:latin typeface="Montserrat" panose="00000500000000000000" pitchFamily="2" charset="0"/>
              </a:rPr>
              <a:t>Dalam pandangan Yamin, daerah tumpah darah Indonesia mencakup delapan daerah kepulauan dengan pulau- pulau kecil sekelilingnya.</a:t>
            </a:r>
            <a:endParaRPr lang="id-ID" sz="2400" noProof="1">
              <a:latin typeface="Montserrat" panose="00000500000000000000" pitchFamily="2" charset="0"/>
              <a:cs typeface="Calibri" pitchFamily="34"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57E39C7D-95C5-4CF3-B5E7-4C0735CDA536}"/>
              </a:ext>
            </a:extLst>
          </p:cNvPr>
          <p:cNvPicPr>
            <a:picLocks noChangeAspect="1"/>
          </p:cNvPicPr>
          <p:nvPr/>
        </p:nvPicPr>
        <p:blipFill rotWithShape="1">
          <a:blip r:embed="rId6">
            <a:extLst>
              <a:ext uri="{28A0092B-C50C-407E-A947-70E740481C1C}">
                <a14:useLocalDpi xmlns:a14="http://schemas.microsoft.com/office/drawing/2010/main" val="0"/>
              </a:ext>
            </a:extLst>
          </a:blip>
          <a:srcRect b="15385"/>
          <a:stretch/>
        </p:blipFill>
        <p:spPr>
          <a:xfrm>
            <a:off x="199237" y="1158384"/>
            <a:ext cx="5813836" cy="2514599"/>
          </a:xfrm>
          <a:prstGeom prst="rect">
            <a:avLst/>
          </a:prstGeom>
        </p:spPr>
      </p:pic>
      <p:sp>
        <p:nvSpPr>
          <p:cNvPr id="12" name="TextBox 11">
            <a:extLst>
              <a:ext uri="{FF2B5EF4-FFF2-40B4-BE49-F238E27FC236}">
                <a16:creationId xmlns:a16="http://schemas.microsoft.com/office/drawing/2014/main" id="{3F3A29FF-DAED-490F-8A61-E9E4B0073EEC}"/>
              </a:ext>
            </a:extLst>
          </p:cNvPr>
          <p:cNvSpPr txBox="1"/>
          <p:nvPr/>
        </p:nvSpPr>
        <p:spPr>
          <a:xfrm>
            <a:off x="304800" y="364795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A. Wilayah Negara Indonesia</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5315867" y="678924"/>
            <a:ext cx="3706213" cy="3785652"/>
          </a:xfrm>
          <a:prstGeom prst="rect">
            <a:avLst/>
          </a:prstGeom>
          <a:noFill/>
        </p:spPr>
        <p:txBody>
          <a:bodyPr wrap="square" rtlCol="0">
            <a:spAutoFit/>
          </a:bodyPr>
          <a:lstStyle/>
          <a:p>
            <a:r>
              <a:rPr lang="en-US" sz="2400">
                <a:latin typeface="Montserrat" panose="00000500000000000000" pitchFamily="2" charset="0"/>
              </a:rPr>
              <a:t>Berdasarkan hasil pemungutan suara tersebut, BPUPK memutuskan wilayah Indonesia hanya meliputi wilayah bekas Hindia Belanda yang membentang dari Sumatra hingga Papua. </a:t>
            </a:r>
            <a:endParaRPr lang="en-US" sz="2400" dirty="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D414D827-16BA-40CA-800E-5E2B4711085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1024"/>
          <a:stretch/>
        </p:blipFill>
        <p:spPr>
          <a:xfrm>
            <a:off x="59630" y="842748"/>
            <a:ext cx="5209187" cy="3402027"/>
          </a:xfrm>
          <a:prstGeom prst="rect">
            <a:avLst/>
          </a:prstGeom>
        </p:spPr>
      </p:pic>
      <p:sp>
        <p:nvSpPr>
          <p:cNvPr id="12" name="TextBox 11">
            <a:extLst>
              <a:ext uri="{FF2B5EF4-FFF2-40B4-BE49-F238E27FC236}">
                <a16:creationId xmlns:a16="http://schemas.microsoft.com/office/drawing/2014/main" id="{18465C24-8A5D-440A-9DEA-F69C952C01A2}"/>
              </a:ext>
            </a:extLst>
          </p:cNvPr>
          <p:cNvSpPr txBox="1"/>
          <p:nvPr/>
        </p:nvSpPr>
        <p:spPr>
          <a:xfrm>
            <a:off x="0" y="423052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32982080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4572000" y="1581150"/>
            <a:ext cx="4343400" cy="1569660"/>
          </a:xfrm>
          <a:prstGeom prst="rect">
            <a:avLst/>
          </a:prstGeom>
          <a:noFill/>
        </p:spPr>
        <p:txBody>
          <a:bodyPr wrap="square" rtlCol="0">
            <a:spAutoFit/>
          </a:bodyPr>
          <a:lstStyle/>
          <a:p>
            <a:r>
              <a:rPr lang="en-US" sz="2400">
                <a:latin typeface="Montserrat" panose="00000500000000000000" pitchFamily="2" charset="0"/>
              </a:rPr>
              <a:t>Negara kesatuan atau unitaris adalah negara tunggal yang monosentris (berpusat satu).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DDB315EF-5E9B-4583-8167-0DE6E20DC34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8963" b="19636"/>
          <a:stretch/>
        </p:blipFill>
        <p:spPr>
          <a:xfrm>
            <a:off x="152400" y="1140455"/>
            <a:ext cx="4343400" cy="2687747"/>
          </a:xfrm>
          <a:prstGeom prst="rect">
            <a:avLst/>
          </a:prstGeom>
        </p:spPr>
      </p:pic>
      <p:sp>
        <p:nvSpPr>
          <p:cNvPr id="12" name="TextBox 11">
            <a:extLst>
              <a:ext uri="{FF2B5EF4-FFF2-40B4-BE49-F238E27FC236}">
                <a16:creationId xmlns:a16="http://schemas.microsoft.com/office/drawing/2014/main" id="{629F92DA-FBD6-4E69-B2E5-C8DED759BA10}"/>
              </a:ext>
            </a:extLst>
          </p:cNvPr>
          <p:cNvSpPr txBox="1"/>
          <p:nvPr/>
        </p:nvSpPr>
        <p:spPr>
          <a:xfrm>
            <a:off x="76200" y="3788057"/>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29141292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3288422" y="678924"/>
            <a:ext cx="5253210" cy="3785652"/>
          </a:xfrm>
          <a:prstGeom prst="rect">
            <a:avLst/>
          </a:prstGeom>
          <a:noFill/>
        </p:spPr>
        <p:txBody>
          <a:bodyPr wrap="square" rtlCol="0">
            <a:spAutoFit/>
          </a:bodyPr>
          <a:lstStyle/>
          <a:p>
            <a:r>
              <a:rPr lang="en-US" sz="2400">
                <a:latin typeface="Montserrat" panose="00000500000000000000" pitchFamily="2" charset="0"/>
              </a:rPr>
              <a:t>Soepomo menghendaki bentuk negara kesatuan. Menurutnya, negara kesatuan sejalan dengan pahamnya negara integralistik yang melihat bangsa sebagai suatu kesatuan organis. Paham negara integralistik secara tegas ia nyatakan sebagai negara kesatuan yang masyarakatnya tersusun secara integral.</a:t>
            </a:r>
            <a:endParaRPr lang="en-US" sz="2400" dirty="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0" name="TextBox 34">
            <a:extLst>
              <a:ext uri="{FF2B5EF4-FFF2-40B4-BE49-F238E27FC236}">
                <a16:creationId xmlns:a16="http://schemas.microsoft.com/office/drawing/2014/main" id="{98688E14-00D9-40A0-96B7-4BDA9602FA11}"/>
              </a:ext>
            </a:extLst>
          </p:cNvPr>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26D1476F-2E8C-484B-8B15-DD162E9AC9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625" y="790517"/>
            <a:ext cx="2800350" cy="3385878"/>
          </a:xfrm>
          <a:prstGeom prst="rect">
            <a:avLst/>
          </a:prstGeom>
        </p:spPr>
      </p:pic>
      <p:sp>
        <p:nvSpPr>
          <p:cNvPr id="11" name="TextBox 10">
            <a:extLst>
              <a:ext uri="{FF2B5EF4-FFF2-40B4-BE49-F238E27FC236}">
                <a16:creationId xmlns:a16="http://schemas.microsoft.com/office/drawing/2014/main" id="{908A0485-8928-47F3-B079-04AEB2E6FD19}"/>
              </a:ext>
            </a:extLst>
          </p:cNvPr>
          <p:cNvSpPr txBox="1"/>
          <p:nvPr/>
        </p:nvSpPr>
        <p:spPr>
          <a:xfrm>
            <a:off x="381000" y="4171950"/>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173102911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281849" y="1018970"/>
            <a:ext cx="4876800" cy="3046988"/>
          </a:xfrm>
          <a:prstGeom prst="rect">
            <a:avLst/>
          </a:prstGeom>
          <a:noFill/>
        </p:spPr>
        <p:txBody>
          <a:bodyPr wrap="square" rtlCol="0">
            <a:spAutoFit/>
          </a:bodyPr>
          <a:lstStyle/>
          <a:p>
            <a:pPr algn="r"/>
            <a:r>
              <a:rPr lang="en-US" sz="2400">
                <a:latin typeface="Montserrat" panose="00000500000000000000" pitchFamily="2" charset="0"/>
              </a:rPr>
              <a:t>Mohammad Hatta mengusulkan agar Indonesia sebaiknya merupakan negara federal atau serikat. Menurutnya, negara federal memberi kesempatan bagi daerah untuk mengembangkan dirinya.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680CABB0-CD05-409A-AD70-DA433672E0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000" y="719153"/>
            <a:ext cx="2999354" cy="3698826"/>
          </a:xfrm>
          <a:prstGeom prst="rect">
            <a:avLst/>
          </a:prstGeom>
        </p:spPr>
      </p:pic>
      <p:sp>
        <p:nvSpPr>
          <p:cNvPr id="12" name="TextBox 11">
            <a:extLst>
              <a:ext uri="{FF2B5EF4-FFF2-40B4-BE49-F238E27FC236}">
                <a16:creationId xmlns:a16="http://schemas.microsoft.com/office/drawing/2014/main" id="{F905EB13-67F1-4134-9ED3-DCFC5D0CC824}"/>
              </a:ext>
            </a:extLst>
          </p:cNvPr>
          <p:cNvSpPr txBox="1"/>
          <p:nvPr/>
        </p:nvSpPr>
        <p:spPr>
          <a:xfrm>
            <a:off x="5257800" y="4410805"/>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414689961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3659436" y="925929"/>
            <a:ext cx="5257800" cy="3046988"/>
          </a:xfrm>
          <a:prstGeom prst="rect">
            <a:avLst/>
          </a:prstGeom>
          <a:noFill/>
        </p:spPr>
        <p:txBody>
          <a:bodyPr wrap="square" rtlCol="0">
            <a:spAutoFit/>
          </a:bodyPr>
          <a:lstStyle/>
          <a:p>
            <a:r>
              <a:rPr lang="en-US" sz="2400">
                <a:latin typeface="Montserrat" panose="00000500000000000000" pitchFamily="2" charset="0"/>
              </a:rPr>
              <a:t>Muhammad Yamin mengemukakan bahwa negara yang dibutuhkan adalah negara yang bersifat unitarisme dan wujud negara kita tidak lain dan tidak bukan adalah bentuk Negara Kesatuan Republik Indonesia (NKRI).</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AA240498-9C55-4813-A22B-AA2190EEDB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0827" y="750822"/>
            <a:ext cx="2619516" cy="3641855"/>
          </a:xfrm>
          <a:prstGeom prst="rect">
            <a:avLst/>
          </a:prstGeom>
        </p:spPr>
      </p:pic>
      <p:sp>
        <p:nvSpPr>
          <p:cNvPr id="12" name="TextBox 11">
            <a:extLst>
              <a:ext uri="{FF2B5EF4-FFF2-40B4-BE49-F238E27FC236}">
                <a16:creationId xmlns:a16="http://schemas.microsoft.com/office/drawing/2014/main" id="{D084963A-9778-431B-BB7A-C5737500869D}"/>
              </a:ext>
            </a:extLst>
          </p:cNvPr>
          <p:cNvSpPr txBox="1"/>
          <p:nvPr/>
        </p:nvSpPr>
        <p:spPr>
          <a:xfrm>
            <a:off x="838200" y="4392677"/>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70763597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095999"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a:solidFill>
                  <a:schemeClr val="bg1"/>
                </a:solidFill>
                <a:latin typeface="Arial" panose="020B0604020202020204" pitchFamily="34" charset="0"/>
                <a:cs typeface="Arial" panose="020B0604020202020204" pitchFamily="34" charset="0"/>
              </a:rPr>
              <a:t>B. Indonesia sebagai Negara Kesatuan</a:t>
            </a:r>
            <a:endParaRPr lang="en-US" sz="24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3714520" y="1945480"/>
            <a:ext cx="4343400" cy="1200329"/>
          </a:xfrm>
          <a:prstGeom prst="rect">
            <a:avLst/>
          </a:prstGeom>
          <a:noFill/>
        </p:spPr>
        <p:txBody>
          <a:bodyPr wrap="square" rtlCol="0">
            <a:spAutoFit/>
          </a:bodyPr>
          <a:lstStyle/>
          <a:p>
            <a:r>
              <a:rPr lang="en-US" sz="2400">
                <a:latin typeface="Montserrat" panose="00000500000000000000" pitchFamily="2" charset="0"/>
              </a:rPr>
              <a:t>Soekarno menghendaki agar Indonesia berbentuk kesatuan.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9544F397-827C-4C6E-B2EB-5E175B3BA1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6800" y="818084"/>
            <a:ext cx="2448428" cy="3507331"/>
          </a:xfrm>
          <a:prstGeom prst="rect">
            <a:avLst/>
          </a:prstGeom>
        </p:spPr>
      </p:pic>
      <p:sp>
        <p:nvSpPr>
          <p:cNvPr id="12" name="TextBox 11">
            <a:extLst>
              <a:ext uri="{FF2B5EF4-FFF2-40B4-BE49-F238E27FC236}">
                <a16:creationId xmlns:a16="http://schemas.microsoft.com/office/drawing/2014/main" id="{BB87C4EE-94A4-4A47-913D-13DEE658CF69}"/>
              </a:ext>
            </a:extLst>
          </p:cNvPr>
          <p:cNvSpPr txBox="1"/>
          <p:nvPr/>
        </p:nvSpPr>
        <p:spPr>
          <a:xfrm>
            <a:off x="1066800" y="4282689"/>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41846620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1396</Words>
  <Application>Microsoft Office PowerPoint</Application>
  <PresentationFormat>On-screen Show (16:9)</PresentationFormat>
  <Paragraphs>115</Paragraphs>
  <Slides>19</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Barlow</vt:lpstr>
      <vt:lpstr>Calibri</vt:lpstr>
      <vt:lpstr>Calibri Light</vt:lpstr>
      <vt:lpstr>Cambria</vt:lpstr>
      <vt:lpstr>Candara</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Rohmad PC</cp:lastModifiedBy>
  <cp:revision>21</cp:revision>
  <dcterms:created xsi:type="dcterms:W3CDTF">2006-08-16T00:00:00Z</dcterms:created>
  <dcterms:modified xsi:type="dcterms:W3CDTF">2022-05-16T16:08:53Z</dcterms:modified>
</cp:coreProperties>
</file>