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6"/>
  </p:notesMasterIdLst>
  <p:sldIdLst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CCFFCC"/>
    <a:srgbClr val="FFFF99"/>
    <a:srgbClr val="FFCCCC"/>
    <a:srgbClr val="E6E6E6"/>
    <a:srgbClr val="000E76"/>
    <a:srgbClr val="B27A16"/>
    <a:srgbClr val="2A5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8" autoAdjust="0"/>
    <p:restoredTop sz="94206" autoAdjust="0"/>
  </p:normalViewPr>
  <p:slideViewPr>
    <p:cSldViewPr>
      <p:cViewPr varScale="1">
        <p:scale>
          <a:sx n="93" d="100"/>
          <a:sy n="93" d="100"/>
        </p:scale>
        <p:origin x="90" y="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736B7-1F2A-4E9B-9084-3BC6BB7373AE}" type="datetimeFigureOut">
              <a:rPr lang="en-ID" smtClean="0"/>
              <a:t>25/07/2022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80B43-5FE6-4DC0-8C74-826F2D62922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56521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5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1FA9-BEE9-4C4F-BBDD-82906A732EB9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1904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1FA9-BEE9-4C4F-BBDD-82906A732EB9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5255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1FA9-BEE9-4C4F-BBDD-82906A732EB9}" type="slidenum">
              <a:rPr lang="en-ID" smtClean="0"/>
              <a:t>12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65626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04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863EB-FEAF-C184-B3A4-B4BE1F554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9CEC3-C386-2178-B19C-C68AFCEEF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54AEC-809A-1E27-CE95-D5B1FD70A5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29CB7E-4F07-00C4-B0A0-AC45CA004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B66FC-41A3-579D-4C74-B5D5EF183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2ABB2-A260-7C78-3639-F06F635EF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2189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79E58-F838-33BA-A1A8-500F3FFA4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715528-A1FD-742F-1DD5-8B3DBE8469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BF100-F927-52F1-07D8-67F30B974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E0ADB6-3C25-CEC4-AA0B-388656CEF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D6BC7-A56D-D39F-D78B-D5EAA714F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EEF03-D845-6DD4-39BD-3F1B83F4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2589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9EB10-8647-E60F-032C-6A4C7AD29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36FCE1-5A9E-CCE8-1F8A-4BAFB4BF39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E848E-23B2-0286-8A88-10603EF4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D1B99-EA93-38B7-11AD-7D6707764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90281-0CDE-303E-2554-E4E8E8863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0641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7D13BD-E825-F81C-120C-BF3FC620AF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E00FD7-B1EF-F16C-C7B9-D669D72C0E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15663-3220-5886-3ED5-6269B5522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0CBD36-899A-558E-CABE-3C932619E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A34831-AEDD-78C3-72DF-1BE8FAA2D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9445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28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14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580CC-33C5-FB07-54D3-F6BB98B07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F9C4D6-92F1-66B6-3142-F208E109F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544894-3622-E110-AD9D-697D6C63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A4613-F1E9-3186-E40D-8EDD806DD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AE554A-A191-AA0E-E43F-3D6CC6090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92385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94A3A-1CF6-39F4-24C3-93674EF7C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99459-9BEA-DA39-D564-29D4E3650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C0AB26-8CD5-846B-7146-77A904CE0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AA4F4-6381-855A-5239-9CA1E3D17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D0CEB2-E1A4-72F5-13B8-9AC9BA76A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45498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5596B-AF4D-0CFF-E1F5-F15148D64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6A6AD-5CC1-6630-85B6-C466D14CE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627A-5C62-5B11-88BB-26B03BD93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EB854-8967-58C1-46BC-C45B47FBB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BACFE-2A70-7F75-98B2-3309C1427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8692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6A453-88FE-8FFE-E371-675C86619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097E3-AA96-891C-C927-33341713E5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1E19F3-B1A1-2DD6-4EAE-AD175DFCB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DA954F-D287-0FF2-08C0-479A2F679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23BB6-7D92-C278-9D27-9BA441FB4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B864DE-F015-49FF-4C41-3DA072D4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75743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2834C-C1C5-3079-8EFC-9169AABC8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B4DA3-7205-AC2E-17A7-A443BFD8B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949638-EEED-533D-1D8F-8130B014C1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5443F8-74D2-1CE2-4459-79BBEAB22C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0617DF-6A68-1969-C132-50F2909D5A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6AAC1D-1CB4-87DE-CDC9-5CFA77886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FDD762-1614-3377-204B-5FA3B44A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EC79CF-D263-CBC6-717F-284B3F2B9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2923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B9C3-B852-8B5F-6D02-0024DEAB7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C19CE0-7622-9768-3D7F-5BD46B6CD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C107AF-7A83-7056-C8BD-83FAE3D68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33DC1-95C2-063F-1699-AA2E0A627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5866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C24F11-F7C1-A81F-C08C-0568669AD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B63225-AEFC-4EE9-8892-5144F43CB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6FE89A-0F81-001A-D2D8-DA9D07AE0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2096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EA423-FC9F-E595-0E47-E287EA5F073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71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5D7168-F54E-0381-CA1F-252D4A126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01C31-4881-A1A1-370B-EAB2A16F2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1526B-8FED-E4B1-88BB-127E22130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FCB7B-A58F-4570-9E6B-2C84D38A1268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E1451-BCAC-3A90-62BE-BA8B06EC39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E8631-21A8-F8E3-7576-6A7921D2A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154BE-FA43-4EF6-83FF-C46603A2FDEB}" type="slidenum">
              <a:rPr lang="id-ID" smtClean="0"/>
              <a:t>‹#›</a:t>
            </a:fld>
            <a:endParaRPr lang="id-ID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43F14D-9B95-5C10-A7CC-EABA634010F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  <p:pic>
        <p:nvPicPr>
          <p:cNvPr id="9" name="Picture 8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5CC00672-B1C7-9CE8-56F5-76FEF586D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1" b="10278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D2FB03-BAB1-329F-40AE-1D8CDD32D5A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73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3429000" y="1657350"/>
            <a:ext cx="5406342" cy="8268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4"/>
                </a:solidFill>
                <a:cs typeface="Arial" pitchFamily="34" charset="0"/>
              </a:rPr>
              <a:t>INFORMATIKA</a:t>
            </a: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91955" y="2408679"/>
            <a:ext cx="2925289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SMP/MTs </a:t>
            </a:r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KELAS VII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98555" y="538425"/>
            <a:ext cx="2501845" cy="35497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F6C8D22-A53B-A8B0-9AD5-FD6392D579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415099"/>
              </p:ext>
            </p:extLst>
          </p:nvPr>
        </p:nvGraphicFramePr>
        <p:xfrm>
          <a:off x="708208" y="655356"/>
          <a:ext cx="2403972" cy="343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724046" imgH="6753176" progId="Acrobat.Document.DC">
                  <p:embed/>
                </p:oleObj>
              </mc:Choice>
              <mc:Fallback>
                <p:oleObj name="Acrobat Document" r:id="rId3" imgW="4724046" imgH="6753176" progId="Acrobat.Document.DC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912FE94-BBA4-9048-C714-64D8E70DE8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8208" y="655356"/>
                        <a:ext cx="2403972" cy="343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1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8608B8B-C4D2-4EBE-9065-692DF719408A}"/>
              </a:ext>
            </a:extLst>
          </p:cNvPr>
          <p:cNvSpPr txBox="1"/>
          <p:nvPr/>
        </p:nvSpPr>
        <p:spPr>
          <a:xfrm>
            <a:off x="4735032" y="1047750"/>
            <a:ext cx="4256568" cy="2031325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libri" panose="020F0502020204030204" pitchFamily="34" charset="0"/>
              </a:rPr>
              <a:t>Kriteria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sebagai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pertimbangan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memilih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layanan</a:t>
            </a:r>
            <a:r>
              <a:rPr lang="en-US" dirty="0">
                <a:latin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</a:rPr>
              <a:t>dari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sebuah</a:t>
            </a:r>
            <a:r>
              <a:rPr lang="en-US" dirty="0">
                <a:latin typeface="Calibri" panose="020F0502020204030204" pitchFamily="34" charset="0"/>
              </a:rPr>
              <a:t> ISP </a:t>
            </a:r>
            <a:r>
              <a:rPr lang="en-US" dirty="0" err="1">
                <a:latin typeface="Calibri" panose="020F0502020204030204" pitchFamily="34" charset="0"/>
              </a:rPr>
              <a:t>adalah</a:t>
            </a:r>
            <a:r>
              <a:rPr lang="en-US" dirty="0">
                <a:latin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</a:rPr>
              <a:t>Kecepatan</a:t>
            </a:r>
            <a:r>
              <a:rPr lang="en-US" dirty="0">
                <a:latin typeface="Calibri" panose="020F0502020204030204" pitchFamily="34" charset="0"/>
              </a:rPr>
              <a:t> transfer data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</a:rPr>
              <a:t>Biaya</a:t>
            </a:r>
            <a:endParaRPr lang="en-US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>
                <a:latin typeface="Calibri" panose="020F0502020204030204" pitchFamily="34" charset="0"/>
              </a:rPr>
              <a:t>Luas </a:t>
            </a:r>
            <a:r>
              <a:rPr lang="en-US" dirty="0" err="1">
                <a:latin typeface="Calibri" panose="020F0502020204030204" pitchFamily="34" charset="0"/>
              </a:rPr>
              <a:t>jangkauan</a:t>
            </a:r>
            <a:endParaRPr lang="en-US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</a:rPr>
              <a:t>Teknologi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78858" y="97155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</a:rPr>
              <a:t>Perusahan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jasa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layanan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koneksi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</a:t>
            </a:r>
            <a:r>
              <a:rPr lang="en-US" dirty="0">
                <a:latin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</a:rPr>
              <a:t>disebut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Internet Service Provider (ISP). 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</a:rPr>
              <a:t>Dikenakan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biaya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berdasarkan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banyaknya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layanan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koneksi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biasanya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dihitung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berdasarkan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waktu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koneksi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atau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jumlah</a:t>
            </a:r>
            <a:r>
              <a:rPr lang="en-US" dirty="0">
                <a:latin typeface="Calibri" panose="020F0502020204030204" pitchFamily="34" charset="0"/>
              </a:rPr>
              <a:t> data yang di-</a:t>
            </a:r>
            <a:r>
              <a:rPr lang="en-US" i="1" dirty="0" err="1">
                <a:latin typeface="Calibri" panose="020F0502020204030204" pitchFamily="34" charset="0"/>
              </a:rPr>
              <a:t>downlaod</a:t>
            </a:r>
            <a:r>
              <a:rPr lang="en-US" i="1" dirty="0">
                <a:latin typeface="Calibri" panose="020F0502020204030204" pitchFamily="34" charset="0"/>
              </a:rPr>
              <a:t>/upload.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</a:rPr>
              <a:t>Layanan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akses</a:t>
            </a:r>
            <a:r>
              <a:rPr lang="en-US" dirty="0">
                <a:latin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</a:rPr>
              <a:t>nirkabel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disediakan</a:t>
            </a:r>
            <a:r>
              <a:rPr lang="en-US" dirty="0">
                <a:latin typeface="Calibri" panose="020F0502020204030204" pitchFamily="34" charset="0"/>
              </a:rPr>
              <a:t> operator </a:t>
            </a:r>
            <a:r>
              <a:rPr lang="en-US" dirty="0" err="1">
                <a:latin typeface="Calibri" panose="020F0502020204030204" pitchFamily="34" charset="0"/>
              </a:rPr>
              <a:t>seluler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disebut</a:t>
            </a:r>
            <a:r>
              <a:rPr lang="en-US" dirty="0">
                <a:latin typeface="Calibri" panose="020F0502020204030204" pitchFamily="34" charset="0"/>
              </a:rPr>
              <a:t> juga </a:t>
            </a:r>
            <a:r>
              <a:rPr lang="en-US" dirty="0" err="1">
                <a:latin typeface="Calibri" panose="020F0502020204030204" pitchFamily="34" charset="0"/>
              </a:rPr>
              <a:t>layanan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mobile data.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068D69-9591-4F23-A411-5490CF750CA8}"/>
              </a:ext>
            </a:extLst>
          </p:cNvPr>
          <p:cNvGrpSpPr/>
          <p:nvPr/>
        </p:nvGrpSpPr>
        <p:grpSpPr>
          <a:xfrm>
            <a:off x="4923317" y="3181350"/>
            <a:ext cx="3458683" cy="1423262"/>
            <a:chOff x="4770917" y="2998573"/>
            <a:chExt cx="3458683" cy="14232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5C1AE12-225D-4870-A199-F03694C6060C}"/>
                </a:ext>
              </a:extLst>
            </p:cNvPr>
            <p:cNvSpPr txBox="1"/>
            <p:nvPr/>
          </p:nvSpPr>
          <p:spPr>
            <a:xfrm>
              <a:off x="4843647" y="4114058"/>
              <a:ext cx="32991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Salah satu 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ISP yang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ada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di Indonesia</a:t>
              </a:r>
              <a:endParaRPr lang="en-ID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0DB7BA84-15DC-4804-B915-D9E94A7B03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0917" y="2998573"/>
              <a:ext cx="3371850" cy="95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BBA4B2F-C0A7-4687-B2AB-C3F7A8308A49}"/>
                </a:ext>
              </a:extLst>
            </p:cNvPr>
            <p:cNvSpPr txBox="1"/>
            <p:nvPr/>
          </p:nvSpPr>
          <p:spPr>
            <a:xfrm>
              <a:off x="6324600" y="3928456"/>
              <a:ext cx="1905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:</a:t>
              </a:r>
              <a:r>
                <a:rPr lang="id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ID" sz="1000" i="1" dirty="0">
                  <a:latin typeface="Calibri" panose="020F0502020204030204" pitchFamily="34" charset="0"/>
                  <a:cs typeface="Calibri" panose="020F0502020204030204" pitchFamily="34" charset="0"/>
                </a:rPr>
                <a:t>commons.wikimedia.org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04800" y="238147"/>
            <a:ext cx="5015376" cy="525694"/>
            <a:chOff x="1550060" y="1069222"/>
            <a:chExt cx="2044747" cy="525694"/>
          </a:xfrm>
        </p:grpSpPr>
        <p:sp>
          <p:nvSpPr>
            <p:cNvPr id="14" name="Rectangle 13"/>
            <p:cNvSpPr/>
            <p:nvPr/>
          </p:nvSpPr>
          <p:spPr>
            <a:xfrm>
              <a:off x="1569285" y="1069222"/>
              <a:ext cx="2025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</a:t>
              </a:r>
              <a:r>
                <a:rPr lang="en-US" sz="28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Internet Service Provider 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(ISP)</a:t>
              </a:r>
            </a:p>
          </p:txBody>
        </p:sp>
        <p:cxnSp>
          <p:nvCxnSpPr>
            <p:cNvPr id="15" name="Straight Connector 14"/>
            <p:cNvCxnSpPr>
              <a:cxnSpLocks/>
            </p:cNvCxnSpPr>
            <p:nvPr/>
          </p:nvCxnSpPr>
          <p:spPr>
            <a:xfrm>
              <a:off x="1550060" y="1594916"/>
              <a:ext cx="2019317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98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0277C7-1D1E-4EB0-9FDC-776889115DF8}"/>
              </a:ext>
            </a:extLst>
          </p:cNvPr>
          <p:cNvSpPr txBox="1"/>
          <p:nvPr/>
        </p:nvSpPr>
        <p:spPr>
          <a:xfrm>
            <a:off x="4038600" y="1303192"/>
            <a:ext cx="487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</a:rPr>
              <a:t>Mengakses</a:t>
            </a:r>
            <a:r>
              <a:rPr lang="en-US" dirty="0">
                <a:latin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</a:rPr>
              <a:t>menggunakan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lokal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berarti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menghubungkan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</a:t>
            </a:r>
            <a:r>
              <a:rPr lang="en-US" dirty="0">
                <a:latin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</a:rPr>
              <a:t>melalui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sebuah</a:t>
            </a:r>
            <a:r>
              <a:rPr lang="en-US" dirty="0">
                <a:latin typeface="Calibri" panose="020F0502020204030204" pitchFamily="34" charset="0"/>
              </a:rPr>
              <a:t> server </a:t>
            </a:r>
            <a:r>
              <a:rPr lang="en-US" dirty="0" err="1">
                <a:latin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lokal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terhubung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</a:t>
            </a:r>
            <a:r>
              <a:rPr lang="en-US" dirty="0">
                <a:latin typeface="Calibri" panose="020F0502020204030204" pitchFamily="34" charset="0"/>
              </a:rPr>
              <a:t> internet.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</a:rPr>
              <a:t>Menghubungkan</a:t>
            </a:r>
            <a:r>
              <a:rPr lang="en-US" dirty="0">
                <a:latin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</a:rPr>
              <a:t>melalui</a:t>
            </a:r>
            <a:r>
              <a:rPr lang="en-US" dirty="0">
                <a:latin typeface="Calibri" panose="020F0502020204030204" pitchFamily="34" charset="0"/>
              </a:rPr>
              <a:t> LAN </a:t>
            </a:r>
            <a:r>
              <a:rPr lang="en-US" dirty="0" err="1">
                <a:latin typeface="Calibri" panose="020F0502020204030204" pitchFamily="34" charset="0"/>
              </a:rPr>
              <a:t>biasanya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banyak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dilakukan</a:t>
            </a:r>
            <a:r>
              <a:rPr lang="en-US" dirty="0">
                <a:latin typeface="Calibri" panose="020F0502020204030204" pitchFamily="34" charset="0"/>
              </a:rPr>
              <a:t> di </a:t>
            </a:r>
            <a:r>
              <a:rPr lang="en-US" dirty="0" err="1">
                <a:latin typeface="Calibri" panose="020F0502020204030204" pitchFamily="34" charset="0"/>
              </a:rPr>
              <a:t>perusahaan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laboratorium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sekolah</a:t>
            </a:r>
            <a:r>
              <a:rPr lang="en-US" dirty="0">
                <a:latin typeface="Calibri" panose="020F0502020204030204" pitchFamily="34" charset="0"/>
              </a:rPr>
              <a:t>, dan </a:t>
            </a:r>
            <a:r>
              <a:rPr lang="en-US" dirty="0" err="1">
                <a:latin typeface="Calibri" panose="020F0502020204030204" pitchFamily="34" charset="0"/>
              </a:rPr>
              <a:t>sebagainya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</a:rPr>
              <a:t> LAN </a:t>
            </a:r>
            <a:r>
              <a:rPr lang="en-US" dirty="0" err="1">
                <a:latin typeface="Calibri" panose="020F0502020204030204" pitchFamily="34" charset="0"/>
              </a:rPr>
              <a:t>biasanya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dibangun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teknologi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kabel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nirkabel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atau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gabungan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keduanya</a:t>
            </a:r>
            <a:r>
              <a:rPr lang="en-US" dirty="0">
                <a:latin typeface="Calibri" panose="020F0502020204030204" pitchFamily="34" charset="0"/>
              </a:rPr>
              <a:t>. </a:t>
            </a:r>
            <a:endParaRPr lang="en-ID" dirty="0">
              <a:latin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9D2416-2BEA-4D82-A9E8-0A90D6FC2545}"/>
              </a:ext>
            </a:extLst>
          </p:cNvPr>
          <p:cNvGrpSpPr/>
          <p:nvPr/>
        </p:nvGrpSpPr>
        <p:grpSpPr>
          <a:xfrm>
            <a:off x="532994" y="1439585"/>
            <a:ext cx="3299120" cy="2818807"/>
            <a:chOff x="660843" y="1140961"/>
            <a:chExt cx="3299120" cy="281880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DCEDE1-19A3-447A-80F1-B263BD784585}"/>
                </a:ext>
              </a:extLst>
            </p:cNvPr>
            <p:cNvSpPr txBox="1"/>
            <p:nvPr/>
          </p:nvSpPr>
          <p:spPr>
            <a:xfrm>
              <a:off x="660843" y="3436548"/>
              <a:ext cx="3299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Diagram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jaringan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LAN </a:t>
              </a:r>
              <a:r>
                <a:rPr lang="en-US" sz="140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(Local Area Network).</a:t>
              </a:r>
              <a:endParaRPr lang="en-ID" sz="1400" b="1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940F1D2-6D49-47F2-8144-ED4E3EF697E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95"/>
            <a:stretch/>
          </p:blipFill>
          <p:spPr bwMode="auto">
            <a:xfrm>
              <a:off x="736637" y="1140961"/>
              <a:ext cx="3147532" cy="2116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8FA146D-A4D8-4E20-B5D3-A5D0D2665647}"/>
                </a:ext>
              </a:extLst>
            </p:cNvPr>
            <p:cNvSpPr txBox="1"/>
            <p:nvPr/>
          </p:nvSpPr>
          <p:spPr>
            <a:xfrm>
              <a:off x="740180" y="3192384"/>
              <a:ext cx="200301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:</a:t>
              </a:r>
              <a:r>
                <a:rPr lang="id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ID" sz="1000" i="1" dirty="0">
                  <a:latin typeface="Calibri" panose="020F0502020204030204" pitchFamily="34" charset="0"/>
                  <a:cs typeface="Calibri" panose="020F0502020204030204" pitchFamily="34" charset="0"/>
                </a:rPr>
                <a:t>commons.wikimedia.org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3401" y="425152"/>
            <a:ext cx="6484404" cy="525694"/>
            <a:chOff x="1531542" y="1069222"/>
            <a:chExt cx="2643663" cy="525694"/>
          </a:xfrm>
        </p:grpSpPr>
        <p:sp>
          <p:nvSpPr>
            <p:cNvPr id="13" name="Rectangle 12"/>
            <p:cNvSpPr/>
            <p:nvPr/>
          </p:nvSpPr>
          <p:spPr>
            <a:xfrm>
              <a:off x="1531542" y="1069222"/>
              <a:ext cx="26436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Jaringan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Komputer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(LAN)</a:t>
              </a:r>
            </a:p>
          </p:txBody>
        </p:sp>
        <p:cxnSp>
          <p:nvCxnSpPr>
            <p:cNvPr id="18" name="Straight Connector 17"/>
            <p:cNvCxnSpPr>
              <a:cxnSpLocks/>
            </p:cNvCxnSpPr>
            <p:nvPr/>
          </p:nvCxnSpPr>
          <p:spPr>
            <a:xfrm>
              <a:off x="1550060" y="1594916"/>
              <a:ext cx="262514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461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001" y="767298"/>
            <a:ext cx="60903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alibri" panose="020F0502020204030204" pitchFamily="34" charset="0"/>
              </a:rPr>
              <a:t>Komputer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dihubungkan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</a:t>
            </a:r>
            <a:r>
              <a:rPr lang="en-US" sz="1600" dirty="0">
                <a:latin typeface="Calibri" panose="020F0502020204030204" pitchFamily="34" charset="0"/>
              </a:rPr>
              <a:t> internet </a:t>
            </a:r>
            <a:r>
              <a:rPr lang="en-US" sz="1600" dirty="0" err="1">
                <a:latin typeface="Calibri" panose="020F0502020204030204" pitchFamily="34" charset="0"/>
              </a:rPr>
              <a:t>dengan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cara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mengatur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ponsel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menjadi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titik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hotspot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modem </a:t>
            </a:r>
            <a:r>
              <a:rPr lang="en-US" sz="1600" dirty="0" err="1">
                <a:latin typeface="Calibri" panose="020F0502020204030204" pitchFamily="34" charset="0"/>
              </a:rPr>
              <a:t>melalui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sinyal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WiFi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dipancarkan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oleh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ponsel</a:t>
            </a:r>
            <a:r>
              <a:rPr lang="en-US" sz="1600" dirty="0">
                <a:latin typeface="Calibri" panose="020F0502020204030204" pitchFamily="34" charset="0"/>
              </a:rPr>
              <a:t>. Cara yang </a:t>
            </a:r>
            <a:r>
              <a:rPr lang="en-US" sz="1600" dirty="0" err="1">
                <a:latin typeface="Calibri" panose="020F0502020204030204" pitchFamily="34" charset="0"/>
              </a:rPr>
              <a:t>dapat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dilakukan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adalah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sebagai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berikut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Siapkan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ponsel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telah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berlangganan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paket</a:t>
            </a:r>
            <a:r>
              <a:rPr lang="en-US" sz="1600" dirty="0">
                <a:latin typeface="Calibri" panose="020F0502020204030204" pitchFamily="34" charset="0"/>
              </a:rPr>
              <a:t> data. </a:t>
            </a:r>
            <a:r>
              <a:rPr lang="en-US" sz="1600" dirty="0" err="1">
                <a:latin typeface="Calibri" panose="020F0502020204030204" pitchFamily="34" charset="0"/>
              </a:rPr>
              <a:t>Cari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tombol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Pengaturan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Setting,</a:t>
            </a:r>
            <a:r>
              <a:rPr lang="en-US" sz="1600" b="1" i="1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kemudian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tombol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tersebut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Pilih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Koneksi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Connections. </a:t>
            </a:r>
            <a:r>
              <a:rPr lang="en-US" sz="1600" dirty="0" err="1">
                <a:latin typeface="Calibri" panose="020F0502020204030204" pitchFamily="34" charset="0"/>
              </a:rPr>
              <a:t>Pilih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Mobile Hotspot and Tethering.</a:t>
            </a:r>
            <a:endParaRPr lang="en-US" sz="160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nama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hotspot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Ganti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nama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sesuai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diinginkan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tombol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Save </a:t>
            </a:r>
            <a:r>
              <a:rPr lang="en-US" sz="1600" dirty="0" err="1">
                <a:latin typeface="Calibri" panose="020F0502020204030204" pitchFamily="34" charset="0"/>
              </a:rPr>
              <a:t>hingga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nama</a:t>
            </a:r>
            <a:r>
              <a:rPr lang="en-US" sz="1600" dirty="0">
                <a:latin typeface="Calibri" panose="020F0502020204030204" pitchFamily="34" charset="0"/>
              </a:rPr>
              <a:t> hotspot </a:t>
            </a:r>
            <a:r>
              <a:rPr lang="en-US" sz="1600" dirty="0" err="1">
                <a:latin typeface="Calibri" panose="020F0502020204030204" pitchFamily="34" charset="0"/>
              </a:rPr>
              <a:t>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diganti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342900" indent="-342900">
              <a:buFont typeface="+mj-lt"/>
              <a:buAutoNum type="arabicParenR" startAt="4"/>
            </a:pP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password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mengatur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password.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Masukkan</a:t>
            </a:r>
            <a:r>
              <a:rPr lang="en-US" sz="1600" dirty="0">
                <a:latin typeface="Calibri" panose="020F0502020204030204" pitchFamily="34" charset="0"/>
              </a:rPr>
              <a:t> password yang </a:t>
            </a:r>
            <a:r>
              <a:rPr lang="en-US" sz="1600" dirty="0" err="1">
                <a:latin typeface="Calibri" panose="020F0502020204030204" pitchFamily="34" charset="0"/>
              </a:rPr>
              <a:t>diinginkan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Save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Tutup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Lakukan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pengaturan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komputer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 startAt="4"/>
            </a:pP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ikon </a:t>
            </a:r>
            <a:r>
              <a:rPr lang="en-US" sz="1600" dirty="0" err="1">
                <a:latin typeface="Calibri" panose="020F0502020204030204" pitchFamily="34" charset="0"/>
              </a:rPr>
              <a:t>WiFi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pada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taskbar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Pilih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koneksi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WiFi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ditampilkan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dari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ponsel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tombol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Connect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Masukkan</a:t>
            </a:r>
            <a:r>
              <a:rPr lang="en-US" sz="1600" dirty="0">
                <a:latin typeface="Calibri" panose="020F0502020204030204" pitchFamily="34" charset="0"/>
              </a:rPr>
              <a:t> password yang </a:t>
            </a:r>
            <a:r>
              <a:rPr lang="en-US" sz="1600" dirty="0" err="1">
                <a:latin typeface="Calibri" panose="020F0502020204030204" pitchFamily="34" charset="0"/>
              </a:rPr>
              <a:t>sesuai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Klik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b="1" dirty="0">
                <a:latin typeface="Calibri" panose="020F0502020204030204" pitchFamily="34" charset="0"/>
              </a:rPr>
              <a:t>Next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Jika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benar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maka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koneksi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WiFi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dijalankan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sudah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menjelajahi</a:t>
            </a:r>
            <a:r>
              <a:rPr lang="en-US" sz="1600" dirty="0">
                <a:latin typeface="Calibri" panose="020F0502020204030204" pitchFamily="34" charset="0"/>
              </a:rPr>
              <a:t> internet.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endParaRPr lang="en-ID" sz="1600" dirty="0">
              <a:latin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74F0927-5B64-4792-9EDC-2361DDC8B6E8}"/>
              </a:ext>
            </a:extLst>
          </p:cNvPr>
          <p:cNvGrpSpPr/>
          <p:nvPr/>
        </p:nvGrpSpPr>
        <p:grpSpPr>
          <a:xfrm>
            <a:off x="5819878" y="983991"/>
            <a:ext cx="2701418" cy="3005748"/>
            <a:chOff x="6692532" y="910411"/>
            <a:chExt cx="2701418" cy="300574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BD0A6E0-5D47-4216-AC09-7A546B544F61}"/>
                </a:ext>
              </a:extLst>
            </p:cNvPr>
            <p:cNvSpPr txBox="1"/>
            <p:nvPr/>
          </p:nvSpPr>
          <p:spPr>
            <a:xfrm>
              <a:off x="7128350" y="3392939"/>
              <a:ext cx="1828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Mobile Hotspot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pada </a:t>
              </a:r>
              <a:r>
                <a:rPr lang="id-ID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onsel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en-ID" sz="1400" b="1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6" name="Picture 2" descr="Mobile Hotspot Icons - Download Free Vector Icons | Noun Project">
              <a:extLst>
                <a:ext uri="{FF2B5EF4-FFF2-40B4-BE49-F238E27FC236}">
                  <a16:creationId xmlns:a16="http://schemas.microsoft.com/office/drawing/2014/main" id="{565A6CDE-CC53-4E2C-8C2C-4AEBDCC30A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2532" y="910411"/>
              <a:ext cx="2701418" cy="2701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304800" y="81498"/>
            <a:ext cx="3788116" cy="525694"/>
            <a:chOff x="1550060" y="1069222"/>
            <a:chExt cx="1544398" cy="525694"/>
          </a:xfrm>
        </p:grpSpPr>
        <p:sp>
          <p:nvSpPr>
            <p:cNvPr id="12" name="Rectangle 11"/>
            <p:cNvSpPr/>
            <p:nvPr/>
          </p:nvSpPr>
          <p:spPr>
            <a:xfrm>
              <a:off x="1569285" y="1069222"/>
              <a:ext cx="152517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Ponsel</a:t>
              </a:r>
              <a:endParaRPr lang="en-US" sz="28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3" name="Straight Connector 12"/>
            <p:cNvCxnSpPr>
              <a:cxnSpLocks/>
            </p:cNvCxnSpPr>
            <p:nvPr/>
          </p:nvCxnSpPr>
          <p:spPr>
            <a:xfrm>
              <a:off x="1550060" y="1594916"/>
              <a:ext cx="154439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812" y="67211"/>
            <a:ext cx="1187188" cy="191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7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0277C7-1D1E-4EB0-9FDC-776889115DF8}"/>
              </a:ext>
            </a:extLst>
          </p:cNvPr>
          <p:cNvSpPr txBox="1"/>
          <p:nvPr/>
        </p:nvSpPr>
        <p:spPr>
          <a:xfrm>
            <a:off x="146689" y="819150"/>
            <a:ext cx="5410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700" dirty="0" err="1">
                <a:latin typeface="Calibri" panose="020F0502020204030204" pitchFamily="34" charset="0"/>
              </a:rPr>
              <a:t>Satelit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menjadi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solusi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akses</a:t>
            </a:r>
            <a:r>
              <a:rPr lang="en-US" sz="1700" dirty="0">
                <a:latin typeface="Calibri" panose="020F0502020204030204" pitchFamily="34" charset="0"/>
              </a:rPr>
              <a:t> internet </a:t>
            </a:r>
            <a:r>
              <a:rPr lang="en-US" sz="1700" dirty="0" err="1">
                <a:latin typeface="Calibri" panose="020F0502020204030204" pitchFamily="34" charset="0"/>
              </a:rPr>
              <a:t>untuk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pengguna</a:t>
            </a:r>
            <a:r>
              <a:rPr lang="en-US" sz="1700" dirty="0">
                <a:latin typeface="Calibri" panose="020F0502020204030204" pitchFamily="34" charset="0"/>
              </a:rPr>
              <a:t> yang </a:t>
            </a:r>
            <a:r>
              <a:rPr lang="en-US" sz="1700" dirty="0" err="1">
                <a:latin typeface="Calibri" panose="020F0502020204030204" pitchFamily="34" charset="0"/>
              </a:rPr>
              <a:t>berada</a:t>
            </a:r>
            <a:r>
              <a:rPr lang="en-US" sz="1700" dirty="0">
                <a:latin typeface="Calibri" panose="020F0502020204030204" pitchFamily="34" charset="0"/>
              </a:rPr>
              <a:t> di </a:t>
            </a:r>
            <a:r>
              <a:rPr lang="en-US" sz="1700" dirty="0" err="1">
                <a:latin typeface="Calibri" panose="020F0502020204030204" pitchFamily="34" charset="0"/>
              </a:rPr>
              <a:t>lokasi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terpencil</a:t>
            </a:r>
            <a:r>
              <a:rPr lang="en-US" sz="1700" dirty="0">
                <a:latin typeface="Calibri" panose="020F0502020204030204" pitchFamily="34" charset="0"/>
              </a:rPr>
              <a:t> dan </a:t>
            </a:r>
            <a:r>
              <a:rPr lang="en-US" sz="1700" dirty="0" err="1">
                <a:latin typeface="Calibri" panose="020F0502020204030204" pitchFamily="34" charset="0"/>
              </a:rPr>
              <a:t>sulit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diakses</a:t>
            </a:r>
            <a:r>
              <a:rPr lang="en-US" sz="1700" dirty="0">
                <a:latin typeface="Calibri" panose="020F0502020204030204" pitchFamily="34" charset="0"/>
              </a:rPr>
              <a:t> oleh </a:t>
            </a:r>
            <a:r>
              <a:rPr lang="en-US" sz="1700" dirty="0" err="1">
                <a:latin typeface="Calibri" panose="020F0502020204030204" pitchFamily="34" charset="0"/>
              </a:rPr>
              <a:t>jaringan</a:t>
            </a:r>
            <a:r>
              <a:rPr lang="en-US" sz="1700" dirty="0">
                <a:latin typeface="Calibri" panose="020F0502020204030204" pitchFamily="34" charset="0"/>
              </a:rPr>
              <a:t> lain.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700" dirty="0" err="1">
                <a:latin typeface="Calibri" panose="020F0502020204030204" pitchFamily="34" charset="0"/>
              </a:rPr>
              <a:t>Satelit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digunakan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untuk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mengirimkan</a:t>
            </a:r>
            <a:r>
              <a:rPr lang="en-US" sz="1700" dirty="0">
                <a:latin typeface="Calibri" panose="020F0502020204030204" pitchFamily="34" charset="0"/>
              </a:rPr>
              <a:t> dan </a:t>
            </a:r>
            <a:r>
              <a:rPr lang="en-US" sz="1700" dirty="0" err="1">
                <a:latin typeface="Calibri" panose="020F0502020204030204" pitchFamily="34" charset="0"/>
              </a:rPr>
              <a:t>menangkap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pesan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melalui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angkasa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menggunakan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gelombang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elektromagnetik</a:t>
            </a:r>
            <a:r>
              <a:rPr lang="en-US" sz="1700" dirty="0">
                <a:latin typeface="Calibri" panose="020F0502020204030204" pitchFamily="34" charset="0"/>
              </a:rPr>
              <a:t>. </a:t>
            </a:r>
            <a:r>
              <a:rPr lang="en-US" sz="1700" dirty="0" err="1">
                <a:latin typeface="Calibri" panose="020F0502020204030204" pitchFamily="34" charset="0"/>
              </a:rPr>
              <a:t>Sinyal</a:t>
            </a:r>
            <a:r>
              <a:rPr lang="en-US" sz="1700" dirty="0">
                <a:latin typeface="Calibri" panose="020F0502020204030204" pitchFamily="34" charset="0"/>
              </a:rPr>
              <a:t> yang </a:t>
            </a:r>
            <a:r>
              <a:rPr lang="en-US" sz="1700" dirty="0" err="1">
                <a:latin typeface="Calibri" panose="020F0502020204030204" pitchFamily="34" charset="0"/>
              </a:rPr>
              <a:t>digunakan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harus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cukup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kuat</a:t>
            </a:r>
            <a:r>
              <a:rPr lang="en-US" sz="1700" dirty="0">
                <a:latin typeface="Calibri" panose="020F0502020204030204" pitchFamily="34" charset="0"/>
              </a:rPr>
              <a:t> dan </a:t>
            </a:r>
            <a:r>
              <a:rPr lang="en-US" sz="1700" dirty="0" err="1">
                <a:latin typeface="Calibri" panose="020F0502020204030204" pitchFamily="34" charset="0"/>
              </a:rPr>
              <a:t>antena</a:t>
            </a:r>
            <a:r>
              <a:rPr lang="en-US" sz="1700" dirty="0">
                <a:latin typeface="Calibri" panose="020F0502020204030204" pitchFamily="34" charset="0"/>
              </a:rPr>
              <a:t> parabola </a:t>
            </a:r>
            <a:r>
              <a:rPr lang="en-US" sz="1700" dirty="0" err="1">
                <a:latin typeface="Calibri" panose="020F0502020204030204" pitchFamily="34" charset="0"/>
              </a:rPr>
              <a:t>untuk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menangkap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sinyal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harus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diarahkan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langsung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ke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satelit</a:t>
            </a:r>
            <a:r>
              <a:rPr lang="en-US" sz="1700" dirty="0">
                <a:latin typeface="Calibri" panose="020F0502020204030204" pitchFamily="34" charset="0"/>
              </a:rPr>
              <a:t> yang </a:t>
            </a:r>
            <a:r>
              <a:rPr lang="en-US" sz="1700" dirty="0" err="1">
                <a:latin typeface="Calibri" panose="020F0502020204030204" pitchFamily="34" charset="0"/>
              </a:rPr>
              <a:t>berada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diatas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khatulistiwa</a:t>
            </a:r>
            <a:r>
              <a:rPr lang="en-US" sz="17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700" dirty="0">
                <a:latin typeface="Calibri" panose="020F0502020204030204" pitchFamily="34" charset="0"/>
              </a:rPr>
              <a:t>Salah </a:t>
            </a:r>
            <a:r>
              <a:rPr lang="en-US" sz="1700" dirty="0" err="1">
                <a:latin typeface="Calibri" panose="020F0502020204030204" pitchFamily="34" charset="0"/>
              </a:rPr>
              <a:t>satu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kekurangan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akses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melalui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satelit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adalah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adanya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letensi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atau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i="1" dirty="0">
                <a:latin typeface="Calibri" panose="020F0502020204030204" pitchFamily="34" charset="0"/>
              </a:rPr>
              <a:t>delay </a:t>
            </a:r>
            <a:r>
              <a:rPr lang="en-US" sz="1700" dirty="0">
                <a:latin typeface="Calibri" panose="020F0502020204030204" pitchFamily="34" charset="0"/>
              </a:rPr>
              <a:t>(</a:t>
            </a:r>
            <a:r>
              <a:rPr lang="en-US" sz="1700" dirty="0" err="1">
                <a:latin typeface="Calibri" panose="020F0502020204030204" pitchFamily="34" charset="0"/>
              </a:rPr>
              <a:t>keterlambatan</a:t>
            </a:r>
            <a:r>
              <a:rPr lang="en-US" sz="1700" dirty="0">
                <a:latin typeface="Calibri" panose="020F0502020204030204" pitchFamily="34" charset="0"/>
              </a:rPr>
              <a:t>) yang </a:t>
            </a:r>
            <a:r>
              <a:rPr lang="en-US" sz="1700" dirty="0" err="1">
                <a:latin typeface="Calibri" panose="020F0502020204030204" pitchFamily="34" charset="0"/>
              </a:rPr>
              <a:t>cukup</a:t>
            </a:r>
            <a:r>
              <a:rPr lang="en-US" sz="1700" dirty="0">
                <a:latin typeface="Calibri" panose="020F0502020204030204" pitchFamily="34" charset="0"/>
              </a:rPr>
              <a:t> lama </a:t>
            </a:r>
            <a:r>
              <a:rPr lang="en-US" sz="1700" dirty="0" err="1">
                <a:latin typeface="Calibri" panose="020F0502020204030204" pitchFamily="34" charset="0"/>
              </a:rPr>
              <a:t>dibanding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dengan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teknologi</a:t>
            </a:r>
            <a:r>
              <a:rPr lang="en-US" sz="1700" dirty="0">
                <a:latin typeface="Calibri" panose="020F0502020204030204" pitchFamily="34" charset="0"/>
              </a:rPr>
              <a:t> lain, </a:t>
            </a:r>
            <a:r>
              <a:rPr lang="en-US" sz="1700" dirty="0" err="1">
                <a:latin typeface="Calibri" panose="020F0502020204030204" pitchFamily="34" charset="0"/>
              </a:rPr>
              <a:t>karena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sinyal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harus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melewati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jarak</a:t>
            </a:r>
            <a:r>
              <a:rPr lang="en-US" sz="1700" dirty="0">
                <a:latin typeface="Calibri" panose="020F0502020204030204" pitchFamily="34" charset="0"/>
              </a:rPr>
              <a:t> yang </a:t>
            </a:r>
            <a:r>
              <a:rPr lang="en-US" sz="1700" dirty="0" err="1">
                <a:latin typeface="Calibri" panose="020F0502020204030204" pitchFamily="34" charset="0"/>
              </a:rPr>
              <a:t>sangat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jauh</a:t>
            </a:r>
            <a:r>
              <a:rPr lang="en-US" sz="1700" dirty="0">
                <a:latin typeface="Calibri" panose="020F0502020204030204" pitchFamily="34" charset="0"/>
              </a:rPr>
              <a:t> dan </a:t>
            </a:r>
            <a:r>
              <a:rPr lang="en-US" sz="1700" dirty="0" err="1">
                <a:latin typeface="Calibri" panose="020F0502020204030204" pitchFamily="34" charset="0"/>
              </a:rPr>
              <a:t>cuaca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buruk</a:t>
            </a:r>
            <a:r>
              <a:rPr lang="en-US" sz="1700" dirty="0">
                <a:latin typeface="Calibri" panose="020F0502020204030204" pitchFamily="34" charset="0"/>
              </a:rPr>
              <a:t> juga </a:t>
            </a:r>
            <a:r>
              <a:rPr lang="en-US" sz="1700" dirty="0" err="1">
                <a:latin typeface="Calibri" panose="020F0502020204030204" pitchFamily="34" charset="0"/>
              </a:rPr>
              <a:t>memengaruhi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kualitas</a:t>
            </a:r>
            <a:r>
              <a:rPr lang="en-US" sz="1700" dirty="0">
                <a:latin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</a:rPr>
              <a:t>layanan</a:t>
            </a:r>
            <a:r>
              <a:rPr lang="en-US" sz="1700" dirty="0">
                <a:latin typeface="Calibri" panose="020F0502020204030204" pitchFamily="34" charset="0"/>
              </a:rPr>
              <a:t>. </a:t>
            </a:r>
            <a:endParaRPr lang="en-ID" sz="1700" dirty="0">
              <a:latin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2869D4-2746-477B-A970-6BCE9E2AFC70}"/>
              </a:ext>
            </a:extLst>
          </p:cNvPr>
          <p:cNvSpPr txBox="1"/>
          <p:nvPr/>
        </p:nvSpPr>
        <p:spPr>
          <a:xfrm>
            <a:off x="5943600" y="3512971"/>
            <a:ext cx="2480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kses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 Internet </a:t>
            </a: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elalui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Satelit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sz="1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99FE47-68BB-4502-8560-010453B7AF9E}"/>
              </a:ext>
            </a:extLst>
          </p:cNvPr>
          <p:cNvSpPr txBox="1"/>
          <p:nvPr/>
        </p:nvSpPr>
        <p:spPr>
          <a:xfrm>
            <a:off x="5638800" y="3296682"/>
            <a:ext cx="200301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Sumber</a:t>
            </a:r>
            <a:r>
              <a:rPr lang="en-ID" sz="1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d-ID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000" i="1" dirty="0" err="1">
                <a:latin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lang="en-ID" sz="10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sz="1000" i="1" dirty="0" err="1">
                <a:latin typeface="Calibri" panose="020F0502020204030204" pitchFamily="34" charset="0"/>
                <a:cs typeface="Calibri" panose="020F0502020204030204" pitchFamily="34" charset="0"/>
              </a:rPr>
              <a:t>penerbit</a:t>
            </a:r>
            <a:endParaRPr lang="en-ID" sz="1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28600" y="133350"/>
            <a:ext cx="3788116" cy="525694"/>
            <a:chOff x="1550060" y="1069222"/>
            <a:chExt cx="1544398" cy="525694"/>
          </a:xfrm>
        </p:grpSpPr>
        <p:sp>
          <p:nvSpPr>
            <p:cNvPr id="13" name="Rectangle 12"/>
            <p:cNvSpPr/>
            <p:nvPr/>
          </p:nvSpPr>
          <p:spPr>
            <a:xfrm>
              <a:off x="1569285" y="1069222"/>
              <a:ext cx="15113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Satelit</a:t>
              </a:r>
              <a:endParaRPr lang="en-US" sz="28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/>
            <p:cNvCxnSpPr>
              <a:cxnSpLocks/>
            </p:cNvCxnSpPr>
            <p:nvPr/>
          </p:nvCxnSpPr>
          <p:spPr>
            <a:xfrm>
              <a:off x="1550060" y="1594916"/>
              <a:ext cx="154439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9653" y="1010488"/>
            <a:ext cx="3048000" cy="217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4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66800" y="495245"/>
            <a:ext cx="6676246" cy="913987"/>
            <a:chOff x="837576" y="795727"/>
            <a:chExt cx="6676246" cy="913987"/>
          </a:xfrm>
        </p:grpSpPr>
        <p:sp>
          <p:nvSpPr>
            <p:cNvPr id="10" name="Parallelogram 9"/>
            <p:cNvSpPr/>
            <p:nvPr/>
          </p:nvSpPr>
          <p:spPr>
            <a:xfrm>
              <a:off x="837576" y="795727"/>
              <a:ext cx="6630024" cy="894882"/>
            </a:xfrm>
            <a:prstGeom prst="parallelogram">
              <a:avLst>
                <a:gd name="adj" fmla="val 4531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テキスト プレースホルダー 17"/>
            <p:cNvSpPr txBox="1">
              <a:spLocks/>
            </p:cNvSpPr>
            <p:nvPr/>
          </p:nvSpPr>
          <p:spPr>
            <a:xfrm>
              <a:off x="1675776" y="814832"/>
              <a:ext cx="5838046" cy="894882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tabLst>
                  <a:tab pos="914400" algn="l"/>
                </a:tabLst>
                <a:defRPr/>
              </a:pPr>
              <a:r>
                <a:rPr lang="nn-NO" sz="2800" b="1" dirty="0">
                  <a:solidFill>
                    <a:schemeClr val="tx1"/>
                  </a:solidFill>
                </a:rPr>
                <a:t>JARINGAN KOMPUTER 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tabLst>
                  <a:tab pos="914400" algn="l"/>
                </a:tabLst>
                <a:defRPr/>
              </a:pPr>
              <a:r>
                <a:rPr lang="nn-NO" sz="2800" b="1" dirty="0">
                  <a:solidFill>
                    <a:schemeClr val="tx1"/>
                  </a:solidFill>
                </a:rPr>
                <a:t>DAN INTERNET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82" y="290068"/>
            <a:ext cx="1326878" cy="122519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85800" y="406375"/>
            <a:ext cx="932772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Bab</a:t>
            </a:r>
          </a:p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15FFFE-FB17-42DE-BB0E-F1B7533FA732}"/>
              </a:ext>
            </a:extLst>
          </p:cNvPr>
          <p:cNvSpPr txBox="1"/>
          <p:nvPr/>
        </p:nvSpPr>
        <p:spPr>
          <a:xfrm>
            <a:off x="7010400" y="4367540"/>
            <a:ext cx="213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1100" dirty="0" err="1">
                <a:solidFill>
                  <a:schemeClr val="bg1"/>
                </a:solidFill>
              </a:rPr>
              <a:t>Sumber</a:t>
            </a:r>
            <a:r>
              <a:rPr lang="en-ID" sz="1100" dirty="0">
                <a:solidFill>
                  <a:schemeClr val="bg1"/>
                </a:solidFill>
              </a:rPr>
              <a:t>: </a:t>
            </a:r>
            <a:r>
              <a:rPr lang="en-ID" sz="1100" i="1" dirty="0" err="1">
                <a:solidFill>
                  <a:schemeClr val="bg1"/>
                </a:solidFill>
              </a:rPr>
              <a:t>shutterstock.com</a:t>
            </a:r>
            <a:endParaRPr lang="en-ID" sz="11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1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07DC168-F431-414E-A9CB-377492EE87E4}"/>
              </a:ext>
            </a:extLst>
          </p:cNvPr>
          <p:cNvSpPr/>
          <p:nvPr/>
        </p:nvSpPr>
        <p:spPr>
          <a:xfrm>
            <a:off x="199352" y="1607247"/>
            <a:ext cx="6015534" cy="236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</a:rPr>
              <a:t>Peran internet </a:t>
            </a:r>
            <a:r>
              <a:rPr lang="en-US" sz="1600" dirty="0" err="1">
                <a:latin typeface="Calibri" panose="020F0502020204030204" pitchFamily="34" charset="0"/>
              </a:rPr>
              <a:t>begitu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besar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kehidupan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kita</a:t>
            </a:r>
            <a:r>
              <a:rPr lang="en-US" sz="1600" dirty="0">
                <a:latin typeface="Calibri" panose="020F0502020204030204" pitchFamily="34" charset="0"/>
              </a:rPr>
              <a:t>. Internet </a:t>
            </a:r>
            <a:r>
              <a:rPr lang="en-US" sz="1600" dirty="0" err="1">
                <a:latin typeface="Calibri" panose="020F0502020204030204" pitchFamily="34" charset="0"/>
              </a:rPr>
              <a:t>dimanfaatkan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berbagai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bidang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kehidupan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seperti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bisnis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pendidikan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sosial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pemerintahan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kesehatan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sebagainya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</a:rPr>
              <a:t>Internet </a:t>
            </a:r>
            <a:r>
              <a:rPr lang="en-US" sz="1600" dirty="0" err="1">
                <a:latin typeface="Calibri" panose="020F0502020204030204" pitchFamily="34" charset="0"/>
              </a:rPr>
              <a:t>berasal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dari</a:t>
            </a:r>
            <a:r>
              <a:rPr lang="en-US" sz="1600" dirty="0">
                <a:latin typeface="Calibri" panose="020F0502020204030204" pitchFamily="34" charset="0"/>
              </a:rPr>
              <a:t> kata </a:t>
            </a:r>
            <a:r>
              <a:rPr lang="en-US" sz="1600" i="1" dirty="0">
                <a:latin typeface="Calibri" panose="020F0502020204030204" pitchFamily="34" charset="0"/>
              </a:rPr>
              <a:t>interconnected-networking, </a:t>
            </a:r>
            <a:r>
              <a:rPr lang="en-US" sz="1600" dirty="0">
                <a:latin typeface="Calibri" panose="020F0502020204030204" pitchFamily="34" charset="0"/>
              </a:rPr>
              <a:t>yang </a:t>
            </a:r>
            <a:r>
              <a:rPr lang="en-US" sz="1600" dirty="0" err="1">
                <a:latin typeface="Calibri" panose="020F0502020204030204" pitchFamily="34" charset="0"/>
              </a:rPr>
              <a:t>artinya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jaringan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komputer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saling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terkoneksi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</a:rPr>
              <a:t>Komputer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terhubung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satu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sama</a:t>
            </a:r>
            <a:r>
              <a:rPr lang="en-US" sz="1600" dirty="0">
                <a:latin typeface="Calibri" panose="020F0502020204030204" pitchFamily="34" charset="0"/>
              </a:rPr>
              <a:t> lain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suatu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jaringan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sangat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besar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19C80A-25D1-480C-BA3C-9A3EEEB3AFD3}"/>
              </a:ext>
            </a:extLst>
          </p:cNvPr>
          <p:cNvSpPr txBox="1"/>
          <p:nvPr/>
        </p:nvSpPr>
        <p:spPr>
          <a:xfrm>
            <a:off x="241800" y="3105150"/>
            <a:ext cx="86324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internet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hal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komunikasi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akses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informasi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membuatnya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sebagai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sumber</a:t>
            </a:r>
            <a:r>
              <a:rPr lang="en-US" sz="1600" dirty="0">
                <a:latin typeface="Calibri" panose="020F0502020204030204" pitchFamily="34" charset="0"/>
              </a:rPr>
              <a:t> data dan </a:t>
            </a:r>
            <a:r>
              <a:rPr lang="en-US" sz="1600" dirty="0" err="1">
                <a:latin typeface="Calibri" panose="020F0502020204030204" pitchFamily="34" charset="0"/>
              </a:rPr>
              <a:t>informasi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serta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sarana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komunikasi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</a:rPr>
              <a:t>Internet </a:t>
            </a:r>
            <a:r>
              <a:rPr lang="en-US" sz="1600" dirty="0" err="1">
                <a:latin typeface="Calibri" panose="020F0502020204030204" pitchFamily="34" charset="0"/>
              </a:rPr>
              <a:t>menjadi</a:t>
            </a:r>
            <a:r>
              <a:rPr lang="en-US" sz="1600" dirty="0">
                <a:latin typeface="Calibri" panose="020F0502020204030204" pitchFamily="34" charset="0"/>
              </a:rPr>
              <a:t> salah </a:t>
            </a:r>
            <a:r>
              <a:rPr lang="en-US" sz="1600" dirty="0" err="1">
                <a:latin typeface="Calibri" panose="020F0502020204030204" pitchFamily="34" charset="0"/>
              </a:rPr>
              <a:t>satu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pemicu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terjadinya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globalisasi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karena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telah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menghilangkan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batas-batas</a:t>
            </a:r>
            <a:r>
              <a:rPr lang="en-US" sz="1600" dirty="0">
                <a:latin typeface="Calibri" panose="020F0502020204030204" pitchFamily="34" charset="0"/>
              </a:rPr>
              <a:t> negara. </a:t>
            </a:r>
            <a:r>
              <a:rPr lang="en-US" sz="1600" dirty="0" err="1">
                <a:latin typeface="Calibri" panose="020F0502020204030204" pitchFamily="34" charset="0"/>
              </a:rPr>
              <a:t>Pengguna</a:t>
            </a:r>
            <a:r>
              <a:rPr lang="en-US" sz="1600" dirty="0">
                <a:latin typeface="Calibri" panose="020F0502020204030204" pitchFamily="34" charset="0"/>
              </a:rPr>
              <a:t> internet </a:t>
            </a:r>
            <a:r>
              <a:rPr lang="en-US" sz="1600" dirty="0" err="1">
                <a:latin typeface="Calibri" panose="020F0502020204030204" pitchFamily="34" charset="0"/>
              </a:rPr>
              <a:t>tidak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dibatasi</a:t>
            </a:r>
            <a:r>
              <a:rPr lang="en-US" sz="1600" dirty="0">
                <a:latin typeface="Calibri" panose="020F0502020204030204" pitchFamily="34" charset="0"/>
              </a:rPr>
              <a:t> oleh </a:t>
            </a:r>
            <a:r>
              <a:rPr lang="en-US" sz="1600" dirty="0" err="1">
                <a:latin typeface="Calibri" panose="020F0502020204030204" pitchFamily="34" charset="0"/>
              </a:rPr>
              <a:t>batas</a:t>
            </a:r>
            <a:r>
              <a:rPr lang="en-US" sz="1600" dirty="0">
                <a:latin typeface="Calibri" panose="020F0502020204030204" pitchFamily="34" charset="0"/>
              </a:rPr>
              <a:t> wilayah dan </a:t>
            </a:r>
            <a:r>
              <a:rPr lang="en-US" sz="1600" dirty="0" err="1">
                <a:latin typeface="Calibri" panose="020F0502020204030204" pitchFamily="34" charset="0"/>
              </a:rPr>
              <a:t>waktu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mengakses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informasi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melakukan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komunikasi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ID" sz="1600" dirty="0">
              <a:latin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02DD6A-B40D-4FF0-96B4-A192706E7E51}"/>
              </a:ext>
            </a:extLst>
          </p:cNvPr>
          <p:cNvGrpSpPr/>
          <p:nvPr/>
        </p:nvGrpSpPr>
        <p:grpSpPr>
          <a:xfrm>
            <a:off x="6348721" y="971550"/>
            <a:ext cx="3224783" cy="2043899"/>
            <a:chOff x="6348721" y="1271592"/>
            <a:chExt cx="3224783" cy="2043899"/>
          </a:xfrm>
        </p:grpSpPr>
        <p:grpSp>
          <p:nvGrpSpPr>
            <p:cNvPr id="6" name="Group 5"/>
            <p:cNvGrpSpPr/>
            <p:nvPr/>
          </p:nvGrpSpPr>
          <p:grpSpPr>
            <a:xfrm>
              <a:off x="6348721" y="1271592"/>
              <a:ext cx="2584006" cy="2043899"/>
              <a:chOff x="6162009" y="1095700"/>
              <a:chExt cx="2584006" cy="2043899"/>
            </a:xfrm>
          </p:grpSpPr>
          <p:pic>
            <p:nvPicPr>
              <p:cNvPr id="2050" name="Picture 2" descr="Internet Social Media Network - Free image on Pixabay">
                <a:extLst>
                  <a:ext uri="{FF2B5EF4-FFF2-40B4-BE49-F238E27FC236}">
                    <a16:creationId xmlns:a16="http://schemas.microsoft.com/office/drawing/2014/main" id="{597186CA-C7C4-4FF0-902D-1A630DFE2A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62009" y="1095700"/>
                <a:ext cx="2584006" cy="1676161"/>
              </a:xfrm>
              <a:prstGeom prst="round2SameRect">
                <a:avLst/>
              </a:prstGeom>
              <a:noFill/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B830A7E-C7FB-47F5-8FC2-70F4F05BE18E}"/>
                  </a:ext>
                </a:extLst>
              </p:cNvPr>
              <p:cNvSpPr txBox="1"/>
              <p:nvPr/>
            </p:nvSpPr>
            <p:spPr>
              <a:xfrm>
                <a:off x="6387948" y="2877989"/>
                <a:ext cx="22995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err="1">
                    <a:latin typeface="Calibri" panose="020F0502020204030204" pitchFamily="34" charset="0"/>
                  </a:rPr>
                  <a:t>Ilustrasi</a:t>
                </a:r>
                <a:r>
                  <a:rPr lang="en-US" sz="1100" b="1" dirty="0">
                    <a:latin typeface="Calibri" panose="020F0502020204030204" pitchFamily="34" charset="0"/>
                  </a:rPr>
                  <a:t> internet </a:t>
                </a:r>
                <a:r>
                  <a:rPr lang="en-US" sz="1100" b="1" dirty="0" err="1">
                    <a:latin typeface="Calibri" panose="020F0502020204030204" pitchFamily="34" charset="0"/>
                  </a:rPr>
                  <a:t>dalam</a:t>
                </a:r>
                <a:r>
                  <a:rPr lang="en-US" sz="1100" b="1" dirty="0">
                    <a:latin typeface="Calibri" panose="020F0502020204030204" pitchFamily="34" charset="0"/>
                  </a:rPr>
                  <a:t> </a:t>
                </a:r>
                <a:r>
                  <a:rPr lang="en-US" sz="1100" b="1" dirty="0" err="1">
                    <a:latin typeface="Calibri" panose="020F0502020204030204" pitchFamily="34" charset="0"/>
                  </a:rPr>
                  <a:t>kehidupan</a:t>
                </a:r>
                <a:r>
                  <a:rPr lang="en-US" sz="1100" b="1" dirty="0">
                    <a:latin typeface="Calibri" panose="020F0502020204030204" pitchFamily="34" charset="0"/>
                  </a:rPr>
                  <a:t>.</a:t>
                </a:r>
                <a:endParaRPr lang="en-ID" sz="1100" b="1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A06984E-A869-460B-A3B4-3C894A894039}"/>
                </a:ext>
              </a:extLst>
            </p:cNvPr>
            <p:cNvSpPr txBox="1"/>
            <p:nvPr/>
          </p:nvSpPr>
          <p:spPr>
            <a:xfrm>
              <a:off x="7687141" y="2877707"/>
              <a:ext cx="188636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/>
                <a:t>Sumber</a:t>
              </a:r>
              <a:r>
                <a:rPr lang="en-ID" sz="1000" dirty="0"/>
                <a:t>: </a:t>
              </a:r>
              <a:r>
                <a:rPr lang="en-ID" sz="1000" i="1" dirty="0"/>
                <a:t>pixabay.com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78633" y="931896"/>
            <a:ext cx="3378965" cy="525694"/>
            <a:chOff x="1550060" y="1069222"/>
            <a:chExt cx="1377589" cy="525694"/>
          </a:xfrm>
        </p:grpSpPr>
        <p:sp>
          <p:nvSpPr>
            <p:cNvPr id="25" name="Rectangle 24"/>
            <p:cNvSpPr/>
            <p:nvPr/>
          </p:nvSpPr>
          <p:spPr>
            <a:xfrm>
              <a:off x="1569285" y="1069222"/>
              <a:ext cx="135836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Mengenal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Internet</a:t>
              </a:r>
            </a:p>
          </p:txBody>
        </p:sp>
        <p:cxnSp>
          <p:nvCxnSpPr>
            <p:cNvPr id="26" name="Straight Connector 25"/>
            <p:cNvCxnSpPr>
              <a:cxnSpLocks/>
            </p:cNvCxnSpPr>
            <p:nvPr/>
          </p:nvCxnSpPr>
          <p:spPr>
            <a:xfrm>
              <a:off x="1550060" y="1594916"/>
              <a:ext cx="137393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2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33" name="テキスト プレースホルダー 6"/>
          <p:cNvSpPr txBox="1">
            <a:spLocks/>
          </p:cNvSpPr>
          <p:nvPr/>
        </p:nvSpPr>
        <p:spPr>
          <a:xfrm>
            <a:off x="927720" y="70783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Internet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dan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Jaringan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Komputer</a:t>
            </a:r>
            <a:endParaRPr lang="en-US" b="1" i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正方形/長方形 15"/>
          <p:cNvSpPr/>
          <p:nvPr/>
        </p:nvSpPr>
        <p:spPr>
          <a:xfrm>
            <a:off x="1005737" y="701030"/>
            <a:ext cx="5471263" cy="87089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8806" y="285750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00204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31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/>
      <p:bldP spid="34" grpId="0" animBg="1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5900D61-1299-476F-94D8-B401F68017F5}"/>
              </a:ext>
            </a:extLst>
          </p:cNvPr>
          <p:cNvSpPr txBox="1"/>
          <p:nvPr/>
        </p:nvSpPr>
        <p:spPr>
          <a:xfrm>
            <a:off x="142077" y="742950"/>
            <a:ext cx="3124200" cy="1492716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1958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, Uni Soviet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meluncurkan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satelit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pertama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Sputnik 1. Hal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ini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menimbulkan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kekhawatiran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Amerika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Serikat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akan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terjadinya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perang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nuklir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Diperlukan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suatu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memungkinkan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senjata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nuklir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dikendalikan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berbagai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tempat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FDED0B-ABBD-4D1E-A79B-BCD2C4A88751}"/>
              </a:ext>
            </a:extLst>
          </p:cNvPr>
          <p:cNvSpPr txBox="1"/>
          <p:nvPr/>
        </p:nvSpPr>
        <p:spPr>
          <a:xfrm>
            <a:off x="151885" y="2299670"/>
            <a:ext cx="3124200" cy="1692771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1962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 Joseph C.R. </a:t>
            </a:r>
            <a:r>
              <a:rPr lang="en-US" sz="1300" i="1" dirty="0" err="1">
                <a:latin typeface="Calibri" panose="020F0502020204030204" pitchFamily="34" charset="0"/>
                <a:cs typeface="Calibri" panose="020F0502020204030204" pitchFamily="34" charset="0"/>
              </a:rPr>
              <a:t>Licklider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mengembangkan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konsep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‘Galactic Network’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yaitu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visi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menghubungkan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global dan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saling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mengakses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data dan program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lokasi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manapun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Dibentuklah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ARPANET oleh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lembaga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riset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ARPA 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(Advanced Research Projects Agency).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76DE83-5D1E-4B35-ABD6-EE062754E188}"/>
              </a:ext>
            </a:extLst>
          </p:cNvPr>
          <p:cNvSpPr txBox="1"/>
          <p:nvPr/>
        </p:nvSpPr>
        <p:spPr>
          <a:xfrm>
            <a:off x="160184" y="4091285"/>
            <a:ext cx="3124200" cy="492443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1965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percobaan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pembuatan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koneksi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Wide Area Network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pertama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573B47-8EEE-44C6-8218-A0A0DB7B7F19}"/>
              </a:ext>
            </a:extLst>
          </p:cNvPr>
          <p:cNvSpPr txBox="1"/>
          <p:nvPr/>
        </p:nvSpPr>
        <p:spPr>
          <a:xfrm>
            <a:off x="3598237" y="2710864"/>
            <a:ext cx="2667000" cy="1092607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1972, 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Ray Tomlinson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menulis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program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mengirimkan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surat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elektronik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melalui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ARPANET,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saat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ini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dikenal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e-mail.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8EE190-5982-4140-B2C4-EBAE384CC684}"/>
              </a:ext>
            </a:extLst>
          </p:cNvPr>
          <p:cNvSpPr txBox="1"/>
          <p:nvPr/>
        </p:nvSpPr>
        <p:spPr>
          <a:xfrm>
            <a:off x="3606536" y="3850980"/>
            <a:ext cx="2667000" cy="692497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1973,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dikembangkan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protokol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TCP/IP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memungkinkan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dua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berinterkoneksi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95C8868C-76AE-4259-9DF0-F1A6873A796E}"/>
              </a:ext>
            </a:extLst>
          </p:cNvPr>
          <p:cNvCxnSpPr>
            <a:stCxn id="30" idx="3"/>
            <a:endCxn id="31" idx="1"/>
          </p:cNvCxnSpPr>
          <p:nvPr/>
        </p:nvCxnSpPr>
        <p:spPr>
          <a:xfrm flipV="1">
            <a:off x="3284384" y="3257168"/>
            <a:ext cx="313853" cy="1080339"/>
          </a:xfrm>
          <a:prstGeom prst="bentConnector3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DAEA4CC8-DAB2-4242-9C5D-64177601A090}"/>
              </a:ext>
            </a:extLst>
          </p:cNvPr>
          <p:cNvSpPr txBox="1"/>
          <p:nvPr/>
        </p:nvSpPr>
        <p:spPr>
          <a:xfrm>
            <a:off x="6553200" y="729369"/>
            <a:ext cx="2362200" cy="492443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1986,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internet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digunakan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terbuka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umum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500D4676-B585-4D9A-866C-13BF2F8F9C8F}"/>
              </a:ext>
            </a:extLst>
          </p:cNvPr>
          <p:cNvCxnSpPr>
            <a:cxnSpLocks/>
            <a:stCxn id="33" idx="3"/>
            <a:endCxn id="35" idx="1"/>
          </p:cNvCxnSpPr>
          <p:nvPr/>
        </p:nvCxnSpPr>
        <p:spPr>
          <a:xfrm flipV="1">
            <a:off x="6273536" y="975591"/>
            <a:ext cx="279664" cy="3221638"/>
          </a:xfrm>
          <a:prstGeom prst="bentConnector3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9ED1A5C-C092-488C-B292-9E6B8D1758B1}"/>
              </a:ext>
            </a:extLst>
          </p:cNvPr>
          <p:cNvSpPr txBox="1"/>
          <p:nvPr/>
        </p:nvSpPr>
        <p:spPr>
          <a:xfrm>
            <a:off x="6553200" y="1328080"/>
            <a:ext cx="2362200" cy="692497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1989,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jumlah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tergabung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ke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internet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berkembang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pesat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D78BC89-E731-4495-A68A-607487D8479C}"/>
              </a:ext>
            </a:extLst>
          </p:cNvPr>
          <p:cNvSpPr txBox="1"/>
          <p:nvPr/>
        </p:nvSpPr>
        <p:spPr>
          <a:xfrm>
            <a:off x="6579090" y="2111457"/>
            <a:ext cx="2362200" cy="892552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1990,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ARPANET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resmi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ditutup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digantikan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NSFNET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kecepatan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memadai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BD9499-2556-482D-BBF7-57B17441E732}"/>
              </a:ext>
            </a:extLst>
          </p:cNvPr>
          <p:cNvSpPr txBox="1"/>
          <p:nvPr/>
        </p:nvSpPr>
        <p:spPr>
          <a:xfrm>
            <a:off x="6602478" y="3084100"/>
            <a:ext cx="2362200" cy="692497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1993,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dikembangkan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aplikasi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i="1" dirty="0">
                <a:latin typeface="Calibri" panose="020F0502020204030204" pitchFamily="34" charset="0"/>
                <a:cs typeface="Calibri" panose="020F0502020204030204" pitchFamily="34" charset="0"/>
              </a:rPr>
              <a:t>browsing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yang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disebut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Mosaic. 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29E366-D9D0-4FD8-997A-7586CE2435F7}"/>
              </a:ext>
            </a:extLst>
          </p:cNvPr>
          <p:cNvSpPr txBox="1"/>
          <p:nvPr/>
        </p:nvSpPr>
        <p:spPr>
          <a:xfrm>
            <a:off x="6617051" y="3840821"/>
            <a:ext cx="2362200" cy="692497"/>
          </a:xfrm>
          <a:prstGeom prst="rect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3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1995,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pengguna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internet di Indonesia </a:t>
            </a:r>
            <a:r>
              <a:rPr lang="en-US" sz="1300" dirty="0" err="1">
                <a:latin typeface="Calibri" panose="020F0502020204030204" pitchFamily="34" charset="0"/>
                <a:cs typeface="Calibri" panose="020F0502020204030204" pitchFamily="34" charset="0"/>
              </a:rPr>
              <a:t>mencapai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10.000 orang.</a:t>
            </a:r>
            <a:endParaRPr lang="en-US" sz="13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72D4691-A333-46FC-ABEF-7CF97CC70C6F}"/>
              </a:ext>
            </a:extLst>
          </p:cNvPr>
          <p:cNvGrpSpPr/>
          <p:nvPr/>
        </p:nvGrpSpPr>
        <p:grpSpPr>
          <a:xfrm>
            <a:off x="3898728" y="643932"/>
            <a:ext cx="3295806" cy="2074885"/>
            <a:chOff x="3898728" y="643932"/>
            <a:chExt cx="3295806" cy="2074885"/>
          </a:xfrm>
        </p:grpSpPr>
        <p:pic>
          <p:nvPicPr>
            <p:cNvPr id="27" name="Picture 2" descr="Internet Social Media Network - Free image on Pixabay">
              <a:extLst>
                <a:ext uri="{FF2B5EF4-FFF2-40B4-BE49-F238E27FC236}">
                  <a16:creationId xmlns:a16="http://schemas.microsoft.com/office/drawing/2014/main" id="{CA8931F0-BBF3-433D-81B5-E5F5C95D2F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8728" y="643932"/>
              <a:ext cx="1913618" cy="191361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6D7BFC1-AF13-4775-BA03-F0EAEF85B55F}"/>
                </a:ext>
              </a:extLst>
            </p:cNvPr>
            <p:cNvSpPr txBox="1"/>
            <p:nvPr/>
          </p:nvSpPr>
          <p:spPr>
            <a:xfrm>
              <a:off x="4860909" y="2472596"/>
              <a:ext cx="233362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  <a:cs typeface="Calibri" panose="020F0502020204030204" pitchFamily="34" charset="0"/>
                </a:rPr>
                <a:t>pixabay.com</a:t>
              </a:r>
            </a:p>
          </p:txBody>
        </p:sp>
      </p:grpSp>
      <p:sp>
        <p:nvSpPr>
          <p:cNvPr id="42" name="Arrow: Down 41">
            <a:extLst>
              <a:ext uri="{FF2B5EF4-FFF2-40B4-BE49-F238E27FC236}">
                <a16:creationId xmlns:a16="http://schemas.microsoft.com/office/drawing/2014/main" id="{BDCDD65D-FD8E-4955-B757-F2D19268C359}"/>
              </a:ext>
            </a:extLst>
          </p:cNvPr>
          <p:cNvSpPr/>
          <p:nvPr/>
        </p:nvSpPr>
        <p:spPr>
          <a:xfrm>
            <a:off x="1637785" y="2114550"/>
            <a:ext cx="152400" cy="200347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Arrow: Down 42">
            <a:extLst>
              <a:ext uri="{FF2B5EF4-FFF2-40B4-BE49-F238E27FC236}">
                <a16:creationId xmlns:a16="http://schemas.microsoft.com/office/drawing/2014/main" id="{022CE18A-8F44-482D-A150-3B13A8458BF5}"/>
              </a:ext>
            </a:extLst>
          </p:cNvPr>
          <p:cNvSpPr/>
          <p:nvPr/>
        </p:nvSpPr>
        <p:spPr>
          <a:xfrm>
            <a:off x="1627977" y="3971603"/>
            <a:ext cx="152400" cy="20034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Arrow: Down 43">
            <a:extLst>
              <a:ext uri="{FF2B5EF4-FFF2-40B4-BE49-F238E27FC236}">
                <a16:creationId xmlns:a16="http://schemas.microsoft.com/office/drawing/2014/main" id="{E2FA32EC-9CDF-4D24-B918-7A11A79D5FF0}"/>
              </a:ext>
            </a:extLst>
          </p:cNvPr>
          <p:cNvSpPr/>
          <p:nvPr/>
        </p:nvSpPr>
        <p:spPr>
          <a:xfrm>
            <a:off x="4906601" y="3666803"/>
            <a:ext cx="152400" cy="200347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Arrow: Down 44">
            <a:extLst>
              <a:ext uri="{FF2B5EF4-FFF2-40B4-BE49-F238E27FC236}">
                <a16:creationId xmlns:a16="http://schemas.microsoft.com/office/drawing/2014/main" id="{04FF15C2-F9DA-418A-9C35-3B0C34683384}"/>
              </a:ext>
            </a:extLst>
          </p:cNvPr>
          <p:cNvSpPr/>
          <p:nvPr/>
        </p:nvSpPr>
        <p:spPr>
          <a:xfrm>
            <a:off x="7696200" y="1152203"/>
            <a:ext cx="152400" cy="200347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8422ABA3-88A1-4A11-ADE3-FE11BD219C5F}"/>
              </a:ext>
            </a:extLst>
          </p:cNvPr>
          <p:cNvSpPr/>
          <p:nvPr/>
        </p:nvSpPr>
        <p:spPr>
          <a:xfrm>
            <a:off x="7696200" y="1990403"/>
            <a:ext cx="152400" cy="200347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BF08936B-FEA0-4A39-A8BF-35AA3682C4ED}"/>
              </a:ext>
            </a:extLst>
          </p:cNvPr>
          <p:cNvSpPr/>
          <p:nvPr/>
        </p:nvSpPr>
        <p:spPr>
          <a:xfrm>
            <a:off x="7696200" y="2952750"/>
            <a:ext cx="152400" cy="200347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886E4E51-F6CB-4BDB-B396-4E3A30D8B08D}"/>
              </a:ext>
            </a:extLst>
          </p:cNvPr>
          <p:cNvSpPr/>
          <p:nvPr/>
        </p:nvSpPr>
        <p:spPr>
          <a:xfrm>
            <a:off x="7696200" y="3638550"/>
            <a:ext cx="152400" cy="200347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83014" y="49530"/>
            <a:ext cx="5950052" cy="525694"/>
            <a:chOff x="1550060" y="1069222"/>
            <a:chExt cx="2425810" cy="525694"/>
          </a:xfrm>
        </p:grpSpPr>
        <p:sp>
          <p:nvSpPr>
            <p:cNvPr id="47" name="Rectangle 46"/>
            <p:cNvSpPr/>
            <p:nvPr/>
          </p:nvSpPr>
          <p:spPr>
            <a:xfrm>
              <a:off x="1569285" y="1069222"/>
              <a:ext cx="24065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Sejarah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dan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Perkembangan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Internet</a:t>
              </a:r>
            </a:p>
          </p:txBody>
        </p:sp>
        <p:cxnSp>
          <p:nvCxnSpPr>
            <p:cNvPr id="50" name="Straight Connector 49"/>
            <p:cNvCxnSpPr>
              <a:cxnSpLocks/>
            </p:cNvCxnSpPr>
            <p:nvPr/>
          </p:nvCxnSpPr>
          <p:spPr>
            <a:xfrm>
              <a:off x="1550060" y="1594916"/>
              <a:ext cx="242581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394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1BC3354-ABAB-4007-BE2E-452612F8A914}"/>
              </a:ext>
            </a:extLst>
          </p:cNvPr>
          <p:cNvSpPr txBox="1"/>
          <p:nvPr/>
        </p:nvSpPr>
        <p:spPr>
          <a:xfrm>
            <a:off x="533400" y="438150"/>
            <a:ext cx="7924800" cy="923330"/>
          </a:xfrm>
          <a:prstGeom prst="rect">
            <a:avLst/>
          </a:prstGeom>
          <a:ln w="12700">
            <a:noFill/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Berdasarkan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data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dikeluarkan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oleh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Internet World Statistic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per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tanggal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30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Juni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2019,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jumlah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pengguna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internet di Indonesia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telah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mencapai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143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juta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orang, dan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terus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meningkat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setiap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tahunnya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F84981-9933-474A-9583-DBD9658F4D35}"/>
              </a:ext>
            </a:extLst>
          </p:cNvPr>
          <p:cNvSpPr txBox="1"/>
          <p:nvPr/>
        </p:nvSpPr>
        <p:spPr>
          <a:xfrm>
            <a:off x="4878359" y="1405861"/>
            <a:ext cx="35798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Perkembangan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teknologi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internet juga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ditandai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perkembangan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aplikasi-aplikasi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internet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Beberapa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aplikasi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internet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seperti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World Wide Web (www), E-mail, Mailing List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milis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 dan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Blog,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tetap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tetapi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mengalami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kemajuan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baik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dibanding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pendahulunya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ID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7A47FF-248C-4755-89D9-BB580C2F13C8}"/>
              </a:ext>
            </a:extLst>
          </p:cNvPr>
          <p:cNvGrpSpPr/>
          <p:nvPr/>
        </p:nvGrpSpPr>
        <p:grpSpPr>
          <a:xfrm>
            <a:off x="777953" y="1435439"/>
            <a:ext cx="3699918" cy="2845303"/>
            <a:chOff x="854153" y="1762453"/>
            <a:chExt cx="3699918" cy="2845303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950714F9-E58E-495B-9997-FFE3EF26EB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153" y="1762453"/>
              <a:ext cx="3699918" cy="25880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4BC43E-9844-439D-BFFA-0FFE12376D8E}"/>
                </a:ext>
              </a:extLst>
            </p:cNvPr>
            <p:cNvSpPr txBox="1"/>
            <p:nvPr/>
          </p:nvSpPr>
          <p:spPr>
            <a:xfrm>
              <a:off x="854153" y="4361535"/>
              <a:ext cx="233362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  <a:cs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62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613D5D1-4274-4342-8B7C-DFCDB48257F1}"/>
              </a:ext>
            </a:extLst>
          </p:cNvPr>
          <p:cNvSpPr/>
          <p:nvPr/>
        </p:nvSpPr>
        <p:spPr>
          <a:xfrm>
            <a:off x="228600" y="875131"/>
            <a:ext cx="4476725" cy="3505200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 err="1">
                <a:latin typeface="Calibri" panose="020F0502020204030204" pitchFamily="34" charset="0"/>
              </a:rPr>
              <a:t>Jaringan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kumpulan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komputer-komputer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saling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terhubung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satu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lainnya</a:t>
            </a:r>
            <a:r>
              <a:rPr lang="en-US" dirty="0">
                <a:latin typeface="Calibri" panose="020F0502020204030204" pitchFamily="34" charset="0"/>
              </a:rPr>
              <a:t>. 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terdapat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server dan </a:t>
            </a:r>
            <a:r>
              <a:rPr lang="en-US" dirty="0" err="1">
                <a:latin typeface="Calibri" panose="020F0502020204030204" pitchFamily="34" charset="0"/>
              </a:rPr>
              <a:t>beberapa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klien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 err="1">
                <a:latin typeface="Calibri" panose="020F0502020204030204" pitchFamily="34" charset="0"/>
              </a:rPr>
              <a:t>Komputer</a:t>
            </a:r>
            <a:r>
              <a:rPr lang="en-US" b="1" dirty="0">
                <a:latin typeface="Calibri" panose="020F0502020204030204" pitchFamily="34" charset="0"/>
              </a:rPr>
              <a:t> Server </a:t>
            </a:r>
            <a:r>
              <a:rPr lang="en-US" dirty="0" err="1">
                <a:latin typeface="Calibri" panose="020F0502020204030204" pitchFamily="34" charset="0"/>
              </a:rPr>
              <a:t>berfungsi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mengatur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aliran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seperti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melayani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pengiriman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penerimaan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serta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menyediakan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sumber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daya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dibutuhkan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komputer-komputer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klien</a:t>
            </a:r>
            <a:r>
              <a:rPr lang="en-US" dirty="0">
                <a:latin typeface="Calibri" panose="020F0502020204030204" pitchFamily="34" charset="0"/>
              </a:rPr>
              <a:t>.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 err="1">
                <a:latin typeface="Calibri" panose="020F0502020204030204" pitchFamily="34" charset="0"/>
              </a:rPr>
              <a:t>Komputer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Klien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menerima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pelayanan</a:t>
            </a:r>
            <a:r>
              <a:rPr lang="en-US" dirty="0">
                <a:latin typeface="Calibri" panose="020F0502020204030204" pitchFamily="34" charset="0"/>
              </a:rPr>
              <a:t>. </a:t>
            </a:r>
            <a:r>
              <a:rPr lang="en-US" b="1" dirty="0">
                <a:latin typeface="Calibri" panose="020F0502020204030204" pitchFamily="34" charset="0"/>
              </a:rPr>
              <a:t>  </a:t>
            </a:r>
            <a:endParaRPr lang="en-ID" dirty="0">
              <a:latin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322F108-65CE-4C58-9D3C-FE2B3F5F140C}"/>
              </a:ext>
            </a:extLst>
          </p:cNvPr>
          <p:cNvSpPr/>
          <p:nvPr/>
        </p:nvSpPr>
        <p:spPr>
          <a:xfrm>
            <a:off x="4953000" y="3028950"/>
            <a:ext cx="4204760" cy="1566371"/>
          </a:xfrm>
          <a:prstGeom prst="rect">
            <a:avLst/>
          </a:prstGeom>
          <a:ln>
            <a:solidFill>
              <a:srgbClr val="EBA3DD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600" b="1" dirty="0" err="1">
                <a:latin typeface="Calibri" panose="020F0502020204030204" pitchFamily="34" charset="0"/>
              </a:rPr>
              <a:t>Beberapa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manfaat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adanya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jaringan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komputer</a:t>
            </a:r>
            <a:r>
              <a:rPr lang="en-US" sz="1600" b="1" dirty="0">
                <a:latin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Membagi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sumber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daya</a:t>
            </a:r>
            <a:endParaRPr lang="en-US" sz="160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Reliabilitas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tinggi</a:t>
            </a:r>
            <a:endParaRPr lang="en-US" sz="160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Menghemat</a:t>
            </a:r>
            <a:r>
              <a:rPr lang="en-US" sz="1600" dirty="0">
                <a:latin typeface="Calibri" panose="020F0502020204030204" pitchFamily="34" charset="0"/>
              </a:rPr>
              <a:t> uang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Sebagai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sarana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komunikasi</a:t>
            </a:r>
            <a:endParaRPr lang="en-ID" sz="1600" dirty="0">
              <a:latin typeface="Calibri" panose="020F05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8660"/>
            <a:ext cx="9144000" cy="6248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2F21D76-A8F4-4C3E-BAD2-F2C5545DE981}"/>
              </a:ext>
            </a:extLst>
          </p:cNvPr>
          <p:cNvGrpSpPr/>
          <p:nvPr/>
        </p:nvGrpSpPr>
        <p:grpSpPr>
          <a:xfrm>
            <a:off x="5048572" y="915602"/>
            <a:ext cx="3532121" cy="2044184"/>
            <a:chOff x="5048572" y="915602"/>
            <a:chExt cx="3532121" cy="2044184"/>
          </a:xfrm>
        </p:grpSpPr>
        <p:pic>
          <p:nvPicPr>
            <p:cNvPr id="6148" name="Picture 4" descr="computer network, icon">
              <a:extLst>
                <a:ext uri="{FF2B5EF4-FFF2-40B4-BE49-F238E27FC236}">
                  <a16:creationId xmlns:a16="http://schemas.microsoft.com/office/drawing/2014/main" id="{E0CC4487-6732-44BB-A233-C6C1B952FC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64" t="4074" r="10524" b="5555"/>
            <a:stretch/>
          </p:blipFill>
          <p:spPr bwMode="auto">
            <a:xfrm>
              <a:off x="5567891" y="915602"/>
              <a:ext cx="2400300" cy="1566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2A1BB8D-C1F7-49D5-A37F-ABE27FE77E3D}"/>
                </a:ext>
              </a:extLst>
            </p:cNvPr>
            <p:cNvSpPr txBox="1"/>
            <p:nvPr/>
          </p:nvSpPr>
          <p:spPr>
            <a:xfrm>
              <a:off x="5048572" y="2436566"/>
              <a:ext cx="3532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Ilustrasi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jaringan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komputer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yang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terdiri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atas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komputer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server dan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komputer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klien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en-ID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C23D6CD-AEB2-4309-82DB-DF66CF5AD6D2}"/>
                </a:ext>
              </a:extLst>
            </p:cNvPr>
            <p:cNvSpPr txBox="1"/>
            <p:nvPr/>
          </p:nvSpPr>
          <p:spPr>
            <a:xfrm rot="16200000">
              <a:off x="7409936" y="1692714"/>
              <a:ext cx="149116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  <a:cs typeface="Calibri" panose="020F0502020204030204" pitchFamily="34" charset="0"/>
                </a:rPr>
                <a:t>pixy.org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1000" y="217256"/>
            <a:ext cx="3403907" cy="525694"/>
            <a:chOff x="1550060" y="1069222"/>
            <a:chExt cx="1387758" cy="525694"/>
          </a:xfrm>
        </p:grpSpPr>
        <p:sp>
          <p:nvSpPr>
            <p:cNvPr id="18" name="Rectangle 17"/>
            <p:cNvSpPr/>
            <p:nvPr/>
          </p:nvSpPr>
          <p:spPr>
            <a:xfrm>
              <a:off x="1569285" y="1069222"/>
              <a:ext cx="136853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Jaringan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Komputer</a:t>
              </a:r>
              <a:endParaRPr lang="en-US" sz="28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9" name="Straight Connector 18"/>
            <p:cNvCxnSpPr>
              <a:cxnSpLocks/>
            </p:cNvCxnSpPr>
            <p:nvPr/>
          </p:nvCxnSpPr>
          <p:spPr>
            <a:xfrm>
              <a:off x="1550060" y="1594916"/>
              <a:ext cx="138775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524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2742A74-C2F5-4D28-848E-94E7D525CD9A}"/>
              </a:ext>
            </a:extLst>
          </p:cNvPr>
          <p:cNvSpPr/>
          <p:nvPr/>
        </p:nvSpPr>
        <p:spPr>
          <a:xfrm>
            <a:off x="304800" y="472286"/>
            <a:ext cx="4695173" cy="3796868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Jika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dilihat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fisik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dibedakan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menjadi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dua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berikut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ID" b="1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ID" b="1" dirty="0">
                <a:latin typeface="Calibri" panose="020F0502020204030204" pitchFamily="34" charset="0"/>
                <a:cs typeface="Calibri" panose="020F0502020204030204" pitchFamily="34" charset="0"/>
              </a:rPr>
              <a:t> Kabel </a:t>
            </a:r>
            <a:r>
              <a:rPr lang="en-ID" b="1" i="1" dirty="0">
                <a:latin typeface="Calibri" panose="020F0502020204030204" pitchFamily="34" charset="0"/>
                <a:cs typeface="Calibri" panose="020F0502020204030204" pitchFamily="34" charset="0"/>
              </a:rPr>
              <a:t>(Wired Network)</a:t>
            </a:r>
          </a:p>
          <a:p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secara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fisik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dihubungkan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kabel-kabel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 startAt="2"/>
            </a:pPr>
            <a:r>
              <a:rPr lang="en-ID" b="1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ID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b="1" dirty="0" err="1">
                <a:latin typeface="Calibri" panose="020F0502020204030204" pitchFamily="34" charset="0"/>
                <a:cs typeface="Calibri" panose="020F0502020204030204" pitchFamily="34" charset="0"/>
              </a:rPr>
              <a:t>Nirkabel</a:t>
            </a:r>
            <a:r>
              <a:rPr lang="en-ID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b="1" i="1" dirty="0">
                <a:latin typeface="Calibri" panose="020F0502020204030204" pitchFamily="34" charset="0"/>
                <a:cs typeface="Calibri" panose="020F0502020204030204" pitchFamily="34" charset="0"/>
              </a:rPr>
              <a:t>(Wireless Network)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komputer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dihubungkan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menggunakan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gelombang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elektromagnetik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nirkabel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solusi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tepat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sarana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komunikasi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karena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mana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saja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mampu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mentransmisikan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data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cepat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, dan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mudah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  <a:cs typeface="Calibri" panose="020F0502020204030204" pitchFamily="34" charset="0"/>
              </a:rPr>
              <a:t>instalasinya</a:t>
            </a:r>
            <a:r>
              <a:rPr lang="en-ID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endParaRPr lang="en-ID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2E57F9B-BC34-4793-8293-22652E936236}"/>
              </a:ext>
            </a:extLst>
          </p:cNvPr>
          <p:cNvGrpSpPr/>
          <p:nvPr/>
        </p:nvGrpSpPr>
        <p:grpSpPr>
          <a:xfrm>
            <a:off x="5239958" y="742950"/>
            <a:ext cx="3609594" cy="2918043"/>
            <a:chOff x="5403244" y="634127"/>
            <a:chExt cx="3609594" cy="2918043"/>
          </a:xfrm>
        </p:grpSpPr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FF30B59D-DA18-44FA-96F0-38F0BCA690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3244" y="634127"/>
              <a:ext cx="3448050" cy="23336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83BFC0-9118-43E6-9BB5-908AFACD30BB}"/>
                </a:ext>
              </a:extLst>
            </p:cNvPr>
            <p:cNvSpPr txBox="1"/>
            <p:nvPr/>
          </p:nvSpPr>
          <p:spPr>
            <a:xfrm>
              <a:off x="6955438" y="2721531"/>
              <a:ext cx="20574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/>
                <a:t>Sumber</a:t>
              </a:r>
              <a:r>
                <a:rPr lang="en-ID" sz="1000" dirty="0"/>
                <a:t>:</a:t>
              </a:r>
              <a:r>
                <a:rPr lang="id-ID" sz="1000" dirty="0"/>
                <a:t> </a:t>
              </a:r>
              <a:r>
                <a:rPr lang="en-ID" sz="1000" i="1" dirty="0"/>
                <a:t>commons.wikimedia.org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F1278E8-FE42-4374-AD22-F779067ED5C5}"/>
                </a:ext>
              </a:extLst>
            </p:cNvPr>
            <p:cNvSpPr txBox="1"/>
            <p:nvPr/>
          </p:nvSpPr>
          <p:spPr>
            <a:xfrm>
              <a:off x="5540828" y="3028950"/>
              <a:ext cx="31728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Ilustrasi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jaringan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komputer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dengan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jaringan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kabel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dan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jaringan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nirkabel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en-ID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909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2609" y="361950"/>
            <a:ext cx="9038781" cy="4073483"/>
            <a:chOff x="52609" y="361950"/>
            <a:chExt cx="9038781" cy="407348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EF0E097-0DA7-42A2-82D1-E1C42B464E51}"/>
                </a:ext>
              </a:extLst>
            </p:cNvPr>
            <p:cNvSpPr txBox="1"/>
            <p:nvPr/>
          </p:nvSpPr>
          <p:spPr>
            <a:xfrm>
              <a:off x="52609" y="361950"/>
              <a:ext cx="90387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erdasarkan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luas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area yang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dicakup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jaringan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komputer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dapat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dibedakan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seperti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berikut</a:t>
              </a:r>
              <a:r>
                <a:rPr lang="en-US" b="1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  <a:p>
              <a:pPr algn="ctr"/>
              <a:endParaRPr lang="en-ID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626B957-E0C3-418E-A846-CDF999A85322}"/>
                </a:ext>
              </a:extLst>
            </p:cNvPr>
            <p:cNvGrpSpPr/>
            <p:nvPr/>
          </p:nvGrpSpPr>
          <p:grpSpPr>
            <a:xfrm>
              <a:off x="228600" y="796443"/>
              <a:ext cx="1676400" cy="3594510"/>
              <a:chOff x="228600" y="1032605"/>
              <a:chExt cx="1676400" cy="3594510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19E01E2-1742-4C63-83D7-C07E6E1367D1}"/>
                  </a:ext>
                </a:extLst>
              </p:cNvPr>
              <p:cNvSpPr/>
              <p:nvPr/>
            </p:nvSpPr>
            <p:spPr>
              <a:xfrm>
                <a:off x="228600" y="1032605"/>
                <a:ext cx="1676400" cy="3594510"/>
              </a:xfrm>
              <a:prstGeom prst="rect">
                <a:avLst/>
              </a:prstGeom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1600" b="1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Local Area Network (LAN)</a:t>
                </a:r>
              </a:p>
              <a:p>
                <a:pPr algn="ctr"/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Jaringan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menghubungkan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komputer-komputer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terdapat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dalam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satu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lokasi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misalnya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gedung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atau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perkantoran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pic>
            <p:nvPicPr>
              <p:cNvPr id="33" name="Picture 2">
                <a:extLst>
                  <a:ext uri="{FF2B5EF4-FFF2-40B4-BE49-F238E27FC236}">
                    <a16:creationId xmlns:a16="http://schemas.microsoft.com/office/drawing/2014/main" id="{7527B69E-D015-4F04-B8C4-A57955A090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91" r="9091"/>
              <a:stretch/>
            </p:blipFill>
            <p:spPr bwMode="auto">
              <a:xfrm>
                <a:off x="381000" y="3218347"/>
                <a:ext cx="1371600" cy="116825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C83E8E1-0966-44F0-9171-47619FCA6FE0}"/>
                  </a:ext>
                </a:extLst>
              </p:cNvPr>
              <p:cNvSpPr txBox="1"/>
              <p:nvPr/>
            </p:nvSpPr>
            <p:spPr>
              <a:xfrm>
                <a:off x="228600" y="4227005"/>
                <a:ext cx="16764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r>
                  <a:rPr lang="id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ID" sz="10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commons.wikimedia.org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A9DC81B-460C-4910-9C50-9FB28507F1F5}"/>
                </a:ext>
              </a:extLst>
            </p:cNvPr>
            <p:cNvGrpSpPr/>
            <p:nvPr/>
          </p:nvGrpSpPr>
          <p:grpSpPr>
            <a:xfrm>
              <a:off x="1981200" y="787998"/>
              <a:ext cx="1711848" cy="3647435"/>
              <a:chOff x="1981200" y="1024160"/>
              <a:chExt cx="1711848" cy="364743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A85CA70-FB2D-47D5-9DD6-68F3B3EFA0C7}"/>
                  </a:ext>
                </a:extLst>
              </p:cNvPr>
              <p:cNvSpPr/>
              <p:nvPr/>
            </p:nvSpPr>
            <p:spPr>
              <a:xfrm>
                <a:off x="1981200" y="1024160"/>
                <a:ext cx="1676400" cy="3602955"/>
              </a:xfrm>
              <a:prstGeom prst="rect">
                <a:avLst/>
              </a:prstGeom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1600" b="1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Metropolitan Area Network (MAN)</a:t>
                </a:r>
              </a:p>
              <a:p>
                <a:pPr algn="ctr"/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Jaringan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LAN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dalam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versi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lebih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besar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Misalnya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menghubungkan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beberapa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kantor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letaknya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berdekatan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 algn="ctr"/>
                <a:endParaRPr lang="en-US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just"/>
                <a:endParaRPr lang="en-US" sz="16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pic>
            <p:nvPicPr>
              <p:cNvPr id="35" name="Picture 4">
                <a:extLst>
                  <a:ext uri="{FF2B5EF4-FFF2-40B4-BE49-F238E27FC236}">
                    <a16:creationId xmlns:a16="http://schemas.microsoft.com/office/drawing/2014/main" id="{25FF96BB-950B-49E6-BBEA-10C4F52146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628" y="3323396"/>
                <a:ext cx="1490774" cy="106971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18772B1-96E6-466F-9354-5AE87DC2555B}"/>
                  </a:ext>
                </a:extLst>
              </p:cNvPr>
              <p:cNvSpPr txBox="1"/>
              <p:nvPr/>
            </p:nvSpPr>
            <p:spPr>
              <a:xfrm>
                <a:off x="2016648" y="4271485"/>
                <a:ext cx="16764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r>
                  <a:rPr lang="id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ID" sz="10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commons.wikimedia.org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1EE7D13-99E0-4F5D-9BA8-CD1CB435425A}"/>
                </a:ext>
              </a:extLst>
            </p:cNvPr>
            <p:cNvGrpSpPr/>
            <p:nvPr/>
          </p:nvGrpSpPr>
          <p:grpSpPr>
            <a:xfrm>
              <a:off x="3720957" y="787997"/>
              <a:ext cx="1676838" cy="3602955"/>
              <a:chOff x="3720957" y="1024159"/>
              <a:chExt cx="1676838" cy="3602955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33FD8AE-DD71-41DF-A024-1FBDFDCFD364}"/>
                  </a:ext>
                </a:extLst>
              </p:cNvPr>
              <p:cNvSpPr/>
              <p:nvPr/>
            </p:nvSpPr>
            <p:spPr>
              <a:xfrm>
                <a:off x="3721395" y="1024159"/>
                <a:ext cx="1676400" cy="3602955"/>
              </a:xfrm>
              <a:prstGeom prst="rect">
                <a:avLst/>
              </a:prstGeom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1600" b="1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Wide Area Network (WAN)</a:t>
                </a:r>
              </a:p>
              <a:p>
                <a:pPr algn="ctr"/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Jaringan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komputer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dengan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area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cakupan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sangat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luas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dapat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mencakup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satu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negara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atau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benua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pic>
            <p:nvPicPr>
              <p:cNvPr id="36" name="Picture 6">
                <a:extLst>
                  <a:ext uri="{FF2B5EF4-FFF2-40B4-BE49-F238E27FC236}">
                    <a16:creationId xmlns:a16="http://schemas.microsoft.com/office/drawing/2014/main" id="{0AAC10F9-5F2A-4D1B-A7DE-2CF9959A88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0000" y="2952750"/>
                <a:ext cx="1550143" cy="117103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CA275D2-9A02-464C-8F99-73FFE22733F6}"/>
                  </a:ext>
                </a:extLst>
              </p:cNvPr>
              <p:cNvSpPr txBox="1"/>
              <p:nvPr/>
            </p:nvSpPr>
            <p:spPr>
              <a:xfrm>
                <a:off x="3720957" y="4123781"/>
                <a:ext cx="16764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r>
                  <a:rPr lang="id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ID" sz="10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commons.wikimedia.org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BD8F257-AD7B-4DFB-84E8-43FF9E5696D4}"/>
                </a:ext>
              </a:extLst>
            </p:cNvPr>
            <p:cNvGrpSpPr/>
            <p:nvPr/>
          </p:nvGrpSpPr>
          <p:grpSpPr>
            <a:xfrm>
              <a:off x="5486402" y="787996"/>
              <a:ext cx="1788044" cy="3602955"/>
              <a:chOff x="5486402" y="1024158"/>
              <a:chExt cx="1788044" cy="3602955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435A471-316B-4F18-BBC1-E9F94D44CD01}"/>
                  </a:ext>
                </a:extLst>
              </p:cNvPr>
              <p:cNvSpPr/>
              <p:nvPr/>
            </p:nvSpPr>
            <p:spPr>
              <a:xfrm>
                <a:off x="5486402" y="1024158"/>
                <a:ext cx="1676400" cy="3602955"/>
              </a:xfrm>
              <a:prstGeom prst="rect">
                <a:avLst/>
              </a:prstGeom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Internet</a:t>
                </a:r>
              </a:p>
              <a:p>
                <a:pPr algn="ctr"/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Jaringan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sangat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besar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mencakup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seluruh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dunia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 algn="just"/>
                <a:endParaRPr lang="en-US" sz="16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pic>
            <p:nvPicPr>
              <p:cNvPr id="37" name="Picture 8">
                <a:extLst>
                  <a:ext uri="{FF2B5EF4-FFF2-40B4-BE49-F238E27FC236}">
                    <a16:creationId xmlns:a16="http://schemas.microsoft.com/office/drawing/2014/main" id="{5FFA82F7-ECA9-452B-AC6F-92AC8BE9C0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46" t="13659" r="11963" b="9629"/>
              <a:stretch/>
            </p:blipFill>
            <p:spPr bwMode="auto">
              <a:xfrm>
                <a:off x="5836278" y="2265899"/>
                <a:ext cx="1061358" cy="990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16">
                <a:extLst>
                  <a:ext uri="{FF2B5EF4-FFF2-40B4-BE49-F238E27FC236}">
                    <a16:creationId xmlns:a16="http://schemas.microsoft.com/office/drawing/2014/main" id="{F9527057-9C0D-4609-BAFC-51F24EBBD6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87717" y="3316109"/>
                <a:ext cx="1158479" cy="8718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D07BDB8-9BA2-465E-AA18-8DA9CB369963}"/>
                  </a:ext>
                </a:extLst>
              </p:cNvPr>
              <p:cNvSpPr txBox="1"/>
              <p:nvPr/>
            </p:nvSpPr>
            <p:spPr>
              <a:xfrm>
                <a:off x="5598046" y="4113894"/>
                <a:ext cx="16764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r>
                  <a:rPr lang="id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ID" sz="10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commons.wikimedia.org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A0C47A0-7CAA-419A-AA28-28E5BDDD2E67}"/>
                </a:ext>
              </a:extLst>
            </p:cNvPr>
            <p:cNvGrpSpPr/>
            <p:nvPr/>
          </p:nvGrpSpPr>
          <p:grpSpPr>
            <a:xfrm>
              <a:off x="7226597" y="787995"/>
              <a:ext cx="1688801" cy="3602956"/>
              <a:chOff x="7226597" y="1024157"/>
              <a:chExt cx="1688801" cy="3602956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D9D0EBC-1211-4F91-883B-20C2AF21949D}"/>
                  </a:ext>
                </a:extLst>
              </p:cNvPr>
              <p:cNvSpPr/>
              <p:nvPr/>
            </p:nvSpPr>
            <p:spPr>
              <a:xfrm>
                <a:off x="7238998" y="1024157"/>
                <a:ext cx="1676400" cy="3602956"/>
              </a:xfrm>
              <a:prstGeom prst="rect">
                <a:avLst/>
              </a:prstGeom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US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Intranet</a:t>
                </a:r>
              </a:p>
              <a:p>
                <a:pPr algn="ctr"/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Jaringan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komputer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pribadi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menggunakan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teknologi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sama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4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dengan</a:t>
                </a:r>
                <a:r>
                  <a:rPr lang="en-US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internet.</a:t>
                </a:r>
              </a:p>
              <a:p>
                <a:pPr algn="just"/>
                <a:endParaRPr 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pic>
            <p:nvPicPr>
              <p:cNvPr id="42" name="Picture 2">
                <a:extLst>
                  <a:ext uri="{FF2B5EF4-FFF2-40B4-BE49-F238E27FC236}">
                    <a16:creationId xmlns:a16="http://schemas.microsoft.com/office/drawing/2014/main" id="{39F3F65E-5A30-43F8-AC81-1098E10F42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13813" y="2753588"/>
                <a:ext cx="1526769" cy="9233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9DA452B-4392-407D-9BA0-3D90C281B6F2}"/>
                  </a:ext>
                </a:extLst>
              </p:cNvPr>
              <p:cNvSpPr txBox="1"/>
              <p:nvPr/>
            </p:nvSpPr>
            <p:spPr>
              <a:xfrm>
                <a:off x="7226597" y="3603313"/>
                <a:ext cx="167640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r>
                  <a:rPr lang="id-ID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ID" sz="1000" i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commons.wikimedia.org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113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701C44D-D0B9-4137-98F6-1B8B11FD74D0}"/>
              </a:ext>
            </a:extLst>
          </p:cNvPr>
          <p:cNvSpPr/>
          <p:nvPr/>
        </p:nvSpPr>
        <p:spPr>
          <a:xfrm>
            <a:off x="184791" y="1657350"/>
            <a:ext cx="6858001" cy="2748530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Dikenal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juga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istilah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kecepatan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transfer data,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kecepatan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koneksi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lebar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i="1" dirty="0">
                <a:latin typeface="Calibri" panose="020F0502020204030204" pitchFamily="34" charset="0"/>
                <a:cs typeface="Calibri" panose="020F0502020204030204" pitchFamily="34" charset="0"/>
              </a:rPr>
              <a:t>bandwidth.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Besar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data yang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dilewatkan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melalui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jaringan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diukur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satuan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bit </a:t>
            </a:r>
            <a:r>
              <a:rPr lang="en-US" sz="1700" i="1" dirty="0">
                <a:latin typeface="Calibri" panose="020F0502020204030204" pitchFamily="34" charset="0"/>
                <a:cs typeface="Calibri" panose="020F0502020204030204" pitchFamily="34" charset="0"/>
              </a:rPr>
              <a:t>(binary digits)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. Bit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satuan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terkecil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sistem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angka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biner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penyimpanan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data.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Satuan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kecepatan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akses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diukur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bit per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sekon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(bps).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Jika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mengenai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besarnya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data,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terdapat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istilah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TB (Terabyte), GB (Gigabyte), MB (Megabyte), dan kB (kilobyte). 1 byte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terdiri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8 bit.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Jika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mengenai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kecepatan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transfer data,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terdapat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istilah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 Gbps (Gigabit per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sekon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), Mbps (Megabit per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sekon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), dan kbps (kilobit per </a:t>
            </a:r>
            <a:r>
              <a:rPr lang="en-US" sz="1700" dirty="0" err="1">
                <a:latin typeface="Calibri" panose="020F0502020204030204" pitchFamily="34" charset="0"/>
                <a:cs typeface="Calibri" panose="020F0502020204030204" pitchFamily="34" charset="0"/>
              </a:rPr>
              <a:t>sekon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52233CC-0F98-40B3-B690-06952D4EAB1E}"/>
              </a:ext>
            </a:extLst>
          </p:cNvPr>
          <p:cNvGrpSpPr/>
          <p:nvPr/>
        </p:nvGrpSpPr>
        <p:grpSpPr>
          <a:xfrm>
            <a:off x="6974647" y="1815080"/>
            <a:ext cx="2070046" cy="2419959"/>
            <a:chOff x="6446189" y="1552030"/>
            <a:chExt cx="2388314" cy="2456353"/>
          </a:xfrm>
        </p:grpSpPr>
        <p:pic>
          <p:nvPicPr>
            <p:cNvPr id="16" name="Picture 4" descr="Network speed testing apps on Windows 10: Ookla or Microsoft?">
              <a:extLst>
                <a:ext uri="{FF2B5EF4-FFF2-40B4-BE49-F238E27FC236}">
                  <a16:creationId xmlns:a16="http://schemas.microsoft.com/office/drawing/2014/main" id="{BB303482-AFA1-4A4F-BD0F-149FE7BC264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00" t="20089" r="9167" b="15204"/>
            <a:stretch/>
          </p:blipFill>
          <p:spPr bwMode="auto">
            <a:xfrm>
              <a:off x="6446189" y="1552030"/>
              <a:ext cx="2388312" cy="2244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1D2782A-67B3-4281-AE84-4A0D913ABA87}"/>
                </a:ext>
              </a:extLst>
            </p:cNvPr>
            <p:cNvSpPr txBox="1"/>
            <p:nvPr/>
          </p:nvSpPr>
          <p:spPr>
            <a:xfrm>
              <a:off x="6576022" y="3695977"/>
              <a:ext cx="2258481" cy="312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U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ji </a:t>
              </a:r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kecepatan</a:t>
              </a:r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internet.</a:t>
              </a:r>
              <a:endParaRPr lang="en-ID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53429" y="979256"/>
            <a:ext cx="4384433" cy="525694"/>
            <a:chOff x="1550060" y="1069222"/>
            <a:chExt cx="1787514" cy="525694"/>
          </a:xfrm>
        </p:grpSpPr>
        <p:sp>
          <p:nvSpPr>
            <p:cNvPr id="29" name="Rectangle 28"/>
            <p:cNvSpPr/>
            <p:nvPr/>
          </p:nvSpPr>
          <p:spPr>
            <a:xfrm>
              <a:off x="1569285" y="1069222"/>
              <a:ext cx="176828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Kecepatan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Akses</a:t>
              </a:r>
              <a:r>
                <a:rPr lang="en-US" sz="28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Internet</a:t>
              </a:r>
            </a:p>
          </p:txBody>
        </p:sp>
        <p:cxnSp>
          <p:nvCxnSpPr>
            <p:cNvPr id="30" name="Straight Connector 29"/>
            <p:cNvCxnSpPr>
              <a:cxnSpLocks/>
            </p:cNvCxnSpPr>
            <p:nvPr/>
          </p:nvCxnSpPr>
          <p:spPr>
            <a:xfrm>
              <a:off x="1550060" y="1594916"/>
              <a:ext cx="1787514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22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23" name="テキスト プレースホルダー 6"/>
          <p:cNvSpPr txBox="1">
            <a:spLocks/>
          </p:cNvSpPr>
          <p:nvPr/>
        </p:nvSpPr>
        <p:spPr>
          <a:xfrm>
            <a:off x="927720" y="70783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Menghubungkan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Komputer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ke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Internet</a:t>
            </a:r>
            <a:endParaRPr lang="en-US" b="1" i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正方形/長方形 15"/>
          <p:cNvSpPr/>
          <p:nvPr/>
        </p:nvSpPr>
        <p:spPr>
          <a:xfrm>
            <a:off x="1005737" y="701030"/>
            <a:ext cx="6690463" cy="69485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8806" y="285750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6977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/>
      <p:bldP spid="24" grpId="0" animBg="1"/>
      <p:bldP spid="3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Berlin Sans FB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</TotalTime>
  <Words>1305</Words>
  <Application>Microsoft Office PowerPoint</Application>
  <PresentationFormat>On-screen Show (16:9)</PresentationFormat>
  <Paragraphs>109</Paragraphs>
  <Slides>13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Open Sans</vt:lpstr>
      <vt:lpstr>Wingdings</vt:lpstr>
      <vt:lpstr>Office Theme</vt:lpstr>
      <vt:lpstr>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Elisa Putri Andini</dc:creator>
  <cp:lastModifiedBy>Ganendrajati Widagdo</cp:lastModifiedBy>
  <cp:revision>200</cp:revision>
  <dcterms:created xsi:type="dcterms:W3CDTF">2016-06-25T05:09:46Z</dcterms:created>
  <dcterms:modified xsi:type="dcterms:W3CDTF">2022-07-25T15:48:13Z</dcterms:modified>
</cp:coreProperties>
</file>