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0" r:id="rId2"/>
    <p:sldId id="259" r:id="rId3"/>
    <p:sldId id="263" r:id="rId4"/>
    <p:sldId id="264" r:id="rId5"/>
    <p:sldId id="265" r:id="rId6"/>
    <p:sldId id="266" r:id="rId7"/>
    <p:sldId id="270" r:id="rId8"/>
    <p:sldId id="267" r:id="rId9"/>
    <p:sldId id="269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9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9C7C2"/>
    <a:srgbClr val="FFFF66"/>
    <a:srgbClr val="FFFF99"/>
    <a:srgbClr val="CCFF66"/>
    <a:srgbClr val="2C987E"/>
    <a:srgbClr val="1777B9"/>
    <a:srgbClr val="1A86D0"/>
    <a:srgbClr val="0077D0"/>
    <a:srgbClr val="D788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355" autoAdjust="0"/>
  </p:normalViewPr>
  <p:slideViewPr>
    <p:cSldViewPr>
      <p:cViewPr varScale="1">
        <p:scale>
          <a:sx n="85" d="100"/>
          <a:sy n="85" d="100"/>
        </p:scale>
        <p:origin x="966" y="72"/>
      </p:cViewPr>
      <p:guideLst>
        <p:guide orient="horz" pos="1620"/>
        <p:guide pos="29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66D27-DE06-40B4-BEBB-99905555E75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B1283-1CAC-4C22-AE27-57A3D2458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37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dirty="0" smtClean="0"/>
              <a:t> </a:t>
            </a:r>
            <a:br>
              <a:rPr lang="id-ID" dirty="0" smtClean="0"/>
            </a:br>
            <a:r>
              <a:rPr lang="id-ID" dirty="0" smtClean="0"/>
              <a:t>  </a:t>
            </a:r>
            <a:br>
              <a:rPr lang="id-ID" dirty="0" smtClean="0"/>
            </a:br>
            <a:r>
              <a:rPr lang="id-ID" dirty="0" smtClean="0"/>
              <a:t/>
            </a:r>
            <a:br>
              <a:rPr lang="id-ID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073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14451"/>
            <a:ext cx="8229600" cy="339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EE17-CFAB-4D26-B63C-0014F2997EC4}" type="datetimeFigureOut">
              <a:rPr lang="en-US" smtClean="0"/>
              <a:pPr/>
              <a:t>6/3/2022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4992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19737" y="1733550"/>
            <a:ext cx="4907096" cy="738656"/>
          </a:xfrm>
          <a:prstGeom prst="rect">
            <a:avLst/>
          </a:prstGeom>
          <a:noFill/>
        </p:spPr>
        <p:txBody>
          <a:bodyPr wrap="none" lIns="91432" tIns="45716" rIns="91432" bIns="45716">
            <a:spAutoFit/>
          </a:bodyPr>
          <a:lstStyle/>
          <a:p>
            <a:pPr algn="ctr"/>
            <a:r>
              <a:rPr lang="id-ID" sz="4200" b="1" noProof="1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Media Pembelajaran</a:t>
            </a:r>
            <a:endParaRPr lang="id-ID" sz="4200" b="1" noProof="1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Cambria" pitchFamily="18" charset="0"/>
              <a:cs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8645" y="2522494"/>
            <a:ext cx="5669280" cy="1015655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 algn="ctr"/>
            <a:r>
              <a:rPr lang="id-ID" sz="36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Pendidikan Pancasila</a:t>
            </a:r>
            <a:endParaRPr lang="id-ID" sz="6000" b="1" noProof="1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  <a:p>
            <a:pPr algn="ctr"/>
            <a:r>
              <a:rPr lang="id-ID" sz="24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untuk SMA/MA Kelas X</a:t>
            </a:r>
            <a:endParaRPr lang="id-ID" sz="24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67245" y="2533650"/>
            <a:ext cx="521208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10003" y="366730"/>
            <a:ext cx="2743200" cy="3957620"/>
          </a:xfrm>
          <a:prstGeom prst="rect">
            <a:avLst/>
          </a:prstGeom>
          <a:noFill/>
          <a:effectLst>
            <a:outerShdw dist="152400" dir="18900000" algn="bl" rotWithShape="0">
              <a:schemeClr val="tx1">
                <a:lumMod val="65000"/>
                <a:lumOff val="3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" name="Group 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2" name="Picture 1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288235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8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762425" y="133350"/>
            <a:ext cx="1619150" cy="457200"/>
            <a:chOff x="3762425" y="133350"/>
            <a:chExt cx="1619150" cy="457200"/>
          </a:xfrm>
        </p:grpSpPr>
        <p:sp>
          <p:nvSpPr>
            <p:cNvPr id="12" name="Parallelogram 11"/>
            <p:cNvSpPr/>
            <p:nvPr/>
          </p:nvSpPr>
          <p:spPr>
            <a:xfrm>
              <a:off x="3762425" y="133350"/>
              <a:ext cx="1619150" cy="457200"/>
            </a:xfrm>
            <a:prstGeom prst="parallelogram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57840" y="161895"/>
              <a:ext cx="122832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BAB </a:t>
              </a:r>
              <a:r>
                <a:rPr lang="en-US" sz="2000" b="1" dirty="0" smtClean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1</a:t>
              </a:r>
              <a:endParaRPr lang="en-US" sz="2000" b="1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Calibri" pitchFamily="34" charset="0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191505" y="666750"/>
            <a:ext cx="6760990" cy="408739"/>
          </a:xfrm>
          <a:prstGeom prst="rect">
            <a:avLst/>
          </a:prstGeom>
        </p:spPr>
        <p:txBody>
          <a:bodyPr wrap="square" lIns="39027" tIns="19513" rIns="39027" bIns="19513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PANCASILA</a:t>
            </a:r>
            <a:endParaRPr lang="en-US" sz="2400" b="1" dirty="0">
              <a:solidFill>
                <a:srgbClr val="002060"/>
              </a:solidFill>
              <a:latin typeface="Candara" pitchFamily="34" charset="0"/>
              <a:cs typeface="Calibri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2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8" name="Picture 2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pic>
        <p:nvPicPr>
          <p:cNvPr id="2050" name="Picture 2" descr="D:\Kurikulum Merdeka\PP\PP SMP 7\Bab 2\Gambar Bab 2\Lambang Pancasila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151" y="1422168"/>
            <a:ext cx="2627328" cy="321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0" y="1413510"/>
            <a:ext cx="4542830" cy="2890183"/>
            <a:chOff x="0" y="1413510"/>
            <a:chExt cx="4542830" cy="2890183"/>
          </a:xfrm>
        </p:grpSpPr>
        <p:sp>
          <p:nvSpPr>
            <p:cNvPr id="17" name="TextBox 16"/>
            <p:cNvSpPr txBox="1"/>
            <p:nvPr/>
          </p:nvSpPr>
          <p:spPr>
            <a:xfrm>
              <a:off x="0" y="1779051"/>
              <a:ext cx="4542830" cy="2524642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80000"/>
              </a:schemeClr>
            </a:solidFill>
          </p:spPr>
          <p:txBody>
            <a:bodyPr wrap="square" lIns="214226" tIns="107113" rIns="214226" bIns="107113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id-ID" sz="1400" noProof="1" smtClean="0">
                  <a:latin typeface="Candara" panose="020E0502030303020204" pitchFamily="34" charset="0"/>
                  <a:cs typeface="Calibri" pitchFamily="34" charset="0"/>
                </a:rPr>
                <a:t>Peserta didik diharapkan mampu: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dirty="0" smtClean="0">
                  <a:latin typeface="Candara" panose="020E0502030303020204" pitchFamily="34" charset="0"/>
                </a:rPr>
                <a:t>menganalisis </a:t>
              </a:r>
              <a:r>
                <a:rPr lang="id-ID" sz="1400" dirty="0">
                  <a:latin typeface="Candara" panose="020E0502030303020204" pitchFamily="34" charset="0"/>
                </a:rPr>
                <a:t>pandangan para pendiri negara mengenai rumusan Pancasila sebagai</a:t>
              </a:r>
              <a:br>
                <a:rPr lang="id-ID" sz="1400" dirty="0">
                  <a:latin typeface="Candara" panose="020E0502030303020204" pitchFamily="34" charset="0"/>
                </a:rPr>
              </a:br>
              <a:r>
                <a:rPr lang="id-ID" sz="1400" dirty="0">
                  <a:latin typeface="Candara" panose="020E0502030303020204" pitchFamily="34" charset="0"/>
                </a:rPr>
                <a:t>dasar </a:t>
              </a:r>
              <a:r>
                <a:rPr lang="id-ID" sz="1400" dirty="0" smtClean="0">
                  <a:latin typeface="Candara" panose="020E0502030303020204" pitchFamily="34" charset="0"/>
                </a:rPr>
                <a:t>negara;</a:t>
              </a:r>
              <a:endParaRPr lang="id-ID" sz="1400" noProof="1" smtClean="0">
                <a:latin typeface="Candara" panose="020E0502030303020204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dirty="0">
                  <a:latin typeface="Candara" panose="020E0502030303020204" pitchFamily="34" charset="0"/>
                </a:rPr>
                <a:t>menguraikan kedudukan dan fungsi Pancasila bagi bangsa dan Negara </a:t>
              </a:r>
              <a:r>
                <a:rPr lang="id-ID" sz="1400" dirty="0" smtClean="0">
                  <a:latin typeface="Candara" panose="020E0502030303020204" pitchFamily="34" charset="0"/>
                </a:rPr>
                <a:t>Indonesia;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dirty="0">
                  <a:latin typeface="Candara" panose="020E0502030303020204" pitchFamily="34" charset="0"/>
                </a:rPr>
                <a:t>menjelaskan nilai-nilai Pancasila dalam kehidupan sehari-hari; </a:t>
              </a:r>
              <a:r>
                <a:rPr lang="id-ID" sz="1400" dirty="0" smtClean="0">
                  <a:latin typeface="Candara" panose="020E0502030303020204" pitchFamily="34" charset="0"/>
                </a:rPr>
                <a:t>dan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dirty="0">
                  <a:latin typeface="Candara" panose="020E0502030303020204" pitchFamily="34" charset="0"/>
                </a:rPr>
                <a:t>memberikan contoh penggunaan produk dalam </a:t>
              </a:r>
              <a:r>
                <a:rPr lang="id-ID" sz="1400" dirty="0" smtClean="0">
                  <a:latin typeface="Candara" panose="020E0502030303020204" pitchFamily="34" charset="0"/>
                </a:rPr>
                <a:t>negeri.</a:t>
              </a:r>
              <a:endParaRPr lang="id-ID" sz="1400" noProof="1" smtClean="0">
                <a:latin typeface="Candara" panose="020E0502030303020204" pitchFamily="34" charset="0"/>
                <a:cs typeface="Calibri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1413510"/>
              <a:ext cx="4542830" cy="369332"/>
            </a:xfrm>
            <a:prstGeom prst="rect">
              <a:avLst/>
            </a:prstGeom>
            <a:solidFill>
              <a:srgbClr val="2C987E">
                <a:alpha val="80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d-ID" b="1" noProof="1" smtClean="0">
                  <a:solidFill>
                    <a:schemeClr val="bg1"/>
                  </a:solidFill>
                  <a:latin typeface="Candara" pitchFamily="34" charset="0"/>
                  <a:ea typeface="Tahoma" pitchFamily="34" charset="0"/>
                  <a:cs typeface="Calibri" pitchFamily="34" charset="0"/>
                </a:rPr>
                <a:t>Tujuan Pembelajaran</a:t>
              </a:r>
              <a:endParaRPr lang="id-ID" noProof="1">
                <a:solidFill>
                  <a:schemeClr val="bg1"/>
                </a:solidFill>
                <a:latin typeface="Candar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62638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d-ID" sz="2000" b="1" dirty="0" smtClean="0">
                <a:latin typeface="Candara" panose="020E0502030303020204" pitchFamily="34" charset="0"/>
              </a:rPr>
              <a:t>C. </a:t>
            </a:r>
            <a:r>
              <a:rPr lang="id-ID" sz="2000" b="1" dirty="0">
                <a:latin typeface="Candara" panose="020E0502030303020204" pitchFamily="34" charset="0"/>
              </a:rPr>
              <a:t>Nilai-Nilai Pancasila dalam Kehidupan </a:t>
            </a:r>
            <a:r>
              <a:rPr lang="id-ID" sz="2000" b="1" dirty="0" smtClean="0">
                <a:latin typeface="Candara" panose="020E0502030303020204" pitchFamily="34" charset="0"/>
              </a:rPr>
              <a:t>Sehari-Hari</a:t>
            </a:r>
            <a:r>
              <a:rPr lang="id-ID" sz="2000" dirty="0" smtClean="0">
                <a:latin typeface="Candara" panose="020E0502030303020204" pitchFamily="34" charset="0"/>
              </a:rPr>
              <a:t> 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304800" y="3924993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noProof="1" smtClean="0"/>
              <a:t>Sumber: </a:t>
            </a:r>
            <a:r>
              <a:rPr lang="id-ID" sz="1400" i="1" noProof="1" smtClean="0"/>
              <a:t>wikipedia commons</a:t>
            </a:r>
            <a:endParaRPr lang="id-ID" sz="1400" i="1" noProof="1"/>
          </a:p>
        </p:txBody>
      </p:sp>
      <p:sp>
        <p:nvSpPr>
          <p:cNvPr id="17" name="TextBox 16"/>
          <p:cNvSpPr txBox="1"/>
          <p:nvPr/>
        </p:nvSpPr>
        <p:spPr>
          <a:xfrm>
            <a:off x="3047999" y="1230749"/>
            <a:ext cx="6096000" cy="2407801"/>
          </a:xfrm>
          <a:prstGeom prst="flowChartManualInpu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id-ID" sz="2000" dirty="0">
                <a:latin typeface="Abadi MT"/>
              </a:rPr>
              <a:t>Pancasila yang telah diterima dan </a:t>
            </a:r>
            <a:r>
              <a:rPr lang="id-ID" sz="2000" dirty="0" smtClean="0">
                <a:latin typeface="Abadi MT"/>
              </a:rPr>
              <a:t>ditetapkan sebagai</a:t>
            </a:r>
            <a:r>
              <a:rPr lang="id-ID" sz="2000" dirty="0">
                <a:latin typeface="Abadi MT"/>
              </a:rPr>
              <a:t> </a:t>
            </a:r>
            <a:r>
              <a:rPr lang="id-ID" sz="2000" dirty="0" smtClean="0">
                <a:latin typeface="Abadi MT"/>
              </a:rPr>
              <a:t>dasar </a:t>
            </a:r>
            <a:r>
              <a:rPr lang="id-ID" sz="2000" dirty="0">
                <a:latin typeface="Abadi MT"/>
              </a:rPr>
              <a:t>negara, seperti tercantum </a:t>
            </a:r>
            <a:r>
              <a:rPr lang="id-ID" sz="2000" dirty="0" smtClean="0">
                <a:latin typeface="Abadi MT"/>
              </a:rPr>
              <a:t>dalam Pembukaan </a:t>
            </a:r>
            <a:r>
              <a:rPr lang="id-ID" sz="2000" dirty="0">
                <a:latin typeface="Abadi MT"/>
              </a:rPr>
              <a:t>UUD </a:t>
            </a:r>
            <a:r>
              <a:rPr lang="id-ID" sz="2000" dirty="0" smtClean="0">
                <a:latin typeface="Abadi MT"/>
              </a:rPr>
              <a:t>NRI Tahun </a:t>
            </a:r>
            <a:r>
              <a:rPr lang="id-ID" sz="2000" dirty="0">
                <a:latin typeface="Abadi MT"/>
              </a:rPr>
              <a:t>1945 adalah </a:t>
            </a:r>
            <a:r>
              <a:rPr lang="id-ID" sz="2000" dirty="0" smtClean="0">
                <a:latin typeface="Abadi MT"/>
              </a:rPr>
              <a:t>jiwa seluruh </a:t>
            </a:r>
            <a:r>
              <a:rPr lang="id-ID" sz="2000" dirty="0">
                <a:latin typeface="Abadi MT"/>
              </a:rPr>
              <a:t>rakyat Indonesia. Di </a:t>
            </a:r>
            <a:r>
              <a:rPr lang="id-ID" sz="2000" dirty="0" smtClean="0">
                <a:latin typeface="Abadi MT"/>
              </a:rPr>
              <a:t>dalam Pancasila, termuat </a:t>
            </a:r>
            <a:r>
              <a:rPr lang="id-ID" sz="2000" dirty="0">
                <a:latin typeface="Abadi MT"/>
              </a:rPr>
              <a:t>nilai-nilai luhur yang harus </a:t>
            </a:r>
            <a:r>
              <a:rPr lang="id-ID" sz="2000" dirty="0" smtClean="0">
                <a:latin typeface="Abadi MT"/>
              </a:rPr>
              <a:t>diwujudkan secara </a:t>
            </a:r>
            <a:r>
              <a:rPr lang="id-ID" sz="2000" dirty="0">
                <a:latin typeface="Abadi MT"/>
              </a:rPr>
              <a:t>nyata dalam kehidupan </a:t>
            </a:r>
            <a:r>
              <a:rPr lang="id-ID" sz="2000" dirty="0" smtClean="0">
                <a:latin typeface="Abadi MT"/>
              </a:rPr>
              <a:t>sehari-hari. </a:t>
            </a:r>
            <a:endParaRPr lang="id-ID" sz="2000" noProof="1">
              <a:latin typeface="Abadi MT"/>
              <a:cs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955853"/>
            <a:ext cx="2743200" cy="2987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6522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d-ID" sz="2000" b="1" dirty="0" smtClean="0">
                <a:latin typeface="Candara" panose="020E0502030303020204" pitchFamily="34" charset="0"/>
              </a:rPr>
              <a:t>C. </a:t>
            </a:r>
            <a:r>
              <a:rPr lang="id-ID" sz="2000" b="1" dirty="0">
                <a:latin typeface="Candara" panose="020E0502030303020204" pitchFamily="34" charset="0"/>
              </a:rPr>
              <a:t>Nilai-Nilai Pancasila dalam Kehidupan </a:t>
            </a:r>
            <a:r>
              <a:rPr lang="id-ID" sz="2000" b="1" dirty="0" smtClean="0">
                <a:latin typeface="Candara" panose="020E0502030303020204" pitchFamily="34" charset="0"/>
              </a:rPr>
              <a:t>Sehari-Hari</a:t>
            </a:r>
            <a:r>
              <a:rPr lang="id-ID" sz="2000" dirty="0" smtClean="0">
                <a:latin typeface="Candara" panose="020E0502030303020204" pitchFamily="34" charset="0"/>
              </a:rPr>
              <a:t> 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22578" y="596822"/>
            <a:ext cx="4778022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fi-FI" sz="2000" dirty="0">
                <a:latin typeface="Abadi MT"/>
              </a:rPr>
              <a:t>Nilai-Nilai Ketuhanan Yang Maha Esa </a:t>
            </a:r>
            <a:endParaRPr lang="id-ID" sz="2000" dirty="0">
              <a:latin typeface="Abadi MT"/>
            </a:endParaRPr>
          </a:p>
        </p:txBody>
      </p:sp>
      <p:pic>
        <p:nvPicPr>
          <p:cNvPr id="12" name="Google Shape;151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22037" y="1252318"/>
            <a:ext cx="2406863" cy="2332654"/>
          </a:xfrm>
          <a:prstGeom prst="ellipse">
            <a:avLst/>
          </a:prstGeom>
          <a:noFill/>
          <a:ln>
            <a:noFill/>
          </a:ln>
        </p:spPr>
      </p:pic>
      <p:sp>
        <p:nvSpPr>
          <p:cNvPr id="15" name="Rounded Rectangle 14"/>
          <p:cNvSpPr/>
          <p:nvPr/>
        </p:nvSpPr>
        <p:spPr>
          <a:xfrm>
            <a:off x="3200400" y="1091706"/>
            <a:ext cx="5562600" cy="113941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2000" dirty="0">
                <a:solidFill>
                  <a:schemeClr val="tx1"/>
                </a:solidFill>
                <a:latin typeface="Abadi MT"/>
              </a:rPr>
              <a:t>Bangsa Indonesia 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menyatakan kepercayaannya dan ketakwaannya </a:t>
            </a:r>
            <a:r>
              <a:rPr lang="id-ID" sz="2000" dirty="0">
                <a:solidFill>
                  <a:schemeClr val="tx1"/>
                </a:solidFill>
                <a:latin typeface="Abadi MT"/>
              </a:rPr>
              <a:t>terhadap Tuhan Yang Maha 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Esa.</a:t>
            </a:r>
            <a:endParaRPr lang="id-ID" sz="2000" dirty="0">
              <a:solidFill>
                <a:schemeClr val="tx1"/>
              </a:solidFill>
              <a:latin typeface="Abadi MT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819400" y="1244106"/>
            <a:ext cx="420511" cy="398403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latin typeface="Abadi MT"/>
              </a:rPr>
              <a:t>1.</a:t>
            </a:r>
            <a:endParaRPr lang="id-ID" dirty="0">
              <a:latin typeface="Abadi MT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00400" y="2417487"/>
            <a:ext cx="5523089" cy="182567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000" dirty="0" err="1">
                <a:solidFill>
                  <a:schemeClr val="tx1"/>
                </a:solidFill>
                <a:latin typeface="Abadi MT"/>
              </a:rPr>
              <a:t>Manusia</a:t>
            </a:r>
            <a:r>
              <a:rPr lang="es-ES" sz="2000" dirty="0">
                <a:solidFill>
                  <a:schemeClr val="tx1"/>
                </a:solidFill>
                <a:latin typeface="Abadi MT"/>
              </a:rPr>
              <a:t> Indonesia </a:t>
            </a:r>
            <a:r>
              <a:rPr lang="es-ES" sz="2000" dirty="0" err="1">
                <a:solidFill>
                  <a:schemeClr val="tx1"/>
                </a:solidFill>
                <a:latin typeface="Abadi MT"/>
              </a:rPr>
              <a:t>percaya</a:t>
            </a:r>
            <a:r>
              <a:rPr lang="es-ES" sz="2000" dirty="0">
                <a:solidFill>
                  <a:schemeClr val="tx1"/>
                </a:solidFill>
                <a:latin typeface="Abadi MT"/>
              </a:rPr>
              <a:t> dan </a:t>
            </a:r>
            <a:r>
              <a:rPr lang="es-ES" sz="2000" dirty="0" err="1">
                <a:solidFill>
                  <a:schemeClr val="tx1"/>
                </a:solidFill>
                <a:latin typeface="Abadi MT"/>
              </a:rPr>
              <a:t>takwa</a:t>
            </a:r>
            <a:r>
              <a:rPr lang="es-ES" sz="2000" dirty="0">
                <a:solidFill>
                  <a:schemeClr val="tx1"/>
                </a:solidFill>
                <a:latin typeface="Abadi MT"/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  <a:latin typeface="Abadi MT"/>
              </a:rPr>
              <a:t>terhadap</a:t>
            </a:r>
            <a:r>
              <a:rPr lang="id-ID" sz="2000" dirty="0">
                <a:solidFill>
                  <a:schemeClr val="tx1"/>
                </a:solidFill>
                <a:latin typeface="Abadi MT"/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  <a:latin typeface="Abadi MT"/>
              </a:rPr>
              <a:t>Tuhan</a:t>
            </a:r>
            <a:r>
              <a:rPr lang="id-ID" sz="2000" dirty="0">
                <a:solidFill>
                  <a:schemeClr val="tx1"/>
                </a:solidFill>
                <a:latin typeface="Abadi MT"/>
              </a:rPr>
              <a:t> </a:t>
            </a:r>
            <a:r>
              <a:rPr lang="es-ES" sz="2000" dirty="0" smtClean="0">
                <a:solidFill>
                  <a:schemeClr val="tx1"/>
                </a:solidFill>
                <a:latin typeface="Abadi MT"/>
              </a:rPr>
              <a:t>Yang </a:t>
            </a:r>
            <a:r>
              <a:rPr lang="es-ES" sz="2000" dirty="0" err="1">
                <a:solidFill>
                  <a:schemeClr val="tx1"/>
                </a:solidFill>
                <a:latin typeface="Abadi MT"/>
              </a:rPr>
              <a:t>Maha</a:t>
            </a:r>
            <a:r>
              <a:rPr lang="es-ES" sz="2000" dirty="0">
                <a:solidFill>
                  <a:schemeClr val="tx1"/>
                </a:solidFill>
                <a:latin typeface="Abadi MT"/>
              </a:rPr>
              <a:t> Esa </a:t>
            </a:r>
            <a:r>
              <a:rPr lang="es-ES" sz="2000" dirty="0" err="1" smtClean="0">
                <a:solidFill>
                  <a:schemeClr val="tx1"/>
                </a:solidFill>
                <a:latin typeface="Abadi MT"/>
              </a:rPr>
              <a:t>sesuai</a:t>
            </a:r>
            <a:r>
              <a:rPr lang="id-ID" sz="2000" dirty="0">
                <a:solidFill>
                  <a:schemeClr val="tx1"/>
                </a:solidFill>
                <a:latin typeface="Abadi MT"/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  <a:latin typeface="Abadi MT"/>
              </a:rPr>
              <a:t>dengan</a:t>
            </a:r>
            <a:r>
              <a:rPr lang="es-ES" sz="2000" dirty="0" smtClean="0">
                <a:solidFill>
                  <a:schemeClr val="tx1"/>
                </a:solidFill>
                <a:latin typeface="Abadi MT"/>
              </a:rPr>
              <a:t> </a:t>
            </a:r>
            <a:r>
              <a:rPr lang="es-ES" sz="2000" dirty="0">
                <a:solidFill>
                  <a:schemeClr val="tx1"/>
                </a:solidFill>
                <a:latin typeface="Abadi MT"/>
              </a:rPr>
              <a:t>agama dan </a:t>
            </a:r>
            <a:r>
              <a:rPr lang="es-ES" sz="2000" dirty="0" err="1" smtClean="0">
                <a:solidFill>
                  <a:schemeClr val="tx1"/>
                </a:solidFill>
                <a:latin typeface="Abadi MT"/>
              </a:rPr>
              <a:t>kepercayaannya</a:t>
            </a:r>
            <a:r>
              <a:rPr lang="id-ID" sz="2000" dirty="0">
                <a:solidFill>
                  <a:schemeClr val="tx1"/>
                </a:solidFill>
                <a:latin typeface="Abadi MT"/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  <a:latin typeface="Abadi MT"/>
              </a:rPr>
              <a:t>masing-masing</a:t>
            </a:r>
            <a:r>
              <a:rPr lang="es-ES" sz="2000" dirty="0" smtClean="0">
                <a:solidFill>
                  <a:schemeClr val="tx1"/>
                </a:solidFill>
                <a:latin typeface="Abadi MT"/>
              </a:rPr>
              <a:t> </a:t>
            </a:r>
            <a:r>
              <a:rPr lang="es-ES" sz="2000" dirty="0" err="1">
                <a:solidFill>
                  <a:schemeClr val="tx1"/>
                </a:solidFill>
                <a:latin typeface="Abadi MT"/>
              </a:rPr>
              <a:t>menurut</a:t>
            </a:r>
            <a:r>
              <a:rPr lang="es-ES" sz="2000" dirty="0">
                <a:solidFill>
                  <a:schemeClr val="tx1"/>
                </a:solidFill>
                <a:latin typeface="Abadi MT"/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  <a:latin typeface="Abadi MT"/>
              </a:rPr>
              <a:t>dasar</a:t>
            </a:r>
            <a:r>
              <a:rPr lang="id-ID" sz="2000" dirty="0">
                <a:solidFill>
                  <a:schemeClr val="tx1"/>
                </a:solidFill>
                <a:latin typeface="Abadi MT"/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  <a:latin typeface="Abadi MT"/>
              </a:rPr>
              <a:t>kemanusiaan</a:t>
            </a:r>
            <a:r>
              <a:rPr lang="es-ES" sz="2000" dirty="0" smtClean="0">
                <a:solidFill>
                  <a:schemeClr val="tx1"/>
                </a:solidFill>
                <a:latin typeface="Abadi MT"/>
              </a:rPr>
              <a:t> </a:t>
            </a:r>
            <a:r>
              <a:rPr lang="es-ES" sz="2000" dirty="0">
                <a:solidFill>
                  <a:schemeClr val="tx1"/>
                </a:solidFill>
                <a:latin typeface="Abadi MT"/>
              </a:rPr>
              <a:t>yang </a:t>
            </a:r>
            <a:r>
              <a:rPr lang="es-ES" sz="2000" dirty="0" err="1">
                <a:solidFill>
                  <a:schemeClr val="tx1"/>
                </a:solidFill>
                <a:latin typeface="Abadi MT"/>
              </a:rPr>
              <a:t>adil</a:t>
            </a:r>
            <a:r>
              <a:rPr lang="es-ES" sz="2000" dirty="0">
                <a:solidFill>
                  <a:schemeClr val="tx1"/>
                </a:solidFill>
                <a:latin typeface="Abadi MT"/>
              </a:rPr>
              <a:t> </a:t>
            </a:r>
            <a:r>
              <a:rPr lang="es-ES" sz="2000" dirty="0" smtClean="0">
                <a:solidFill>
                  <a:schemeClr val="tx1"/>
                </a:solidFill>
                <a:latin typeface="Abadi MT"/>
              </a:rPr>
              <a:t>dan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  <a:latin typeface="Abadi MT"/>
              </a:rPr>
              <a:t>beradab</a:t>
            </a:r>
            <a:r>
              <a:rPr lang="id-ID" sz="2000" dirty="0">
                <a:solidFill>
                  <a:schemeClr val="tx1"/>
                </a:solidFill>
                <a:latin typeface="Abadi MT"/>
              </a:rPr>
              <a:t>.</a:t>
            </a:r>
            <a:endParaRPr lang="id-ID" sz="2000" dirty="0">
              <a:solidFill>
                <a:schemeClr val="tx1"/>
              </a:solidFill>
              <a:latin typeface="Abadi MT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819400" y="2569887"/>
            <a:ext cx="420511" cy="398403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latin typeface="Abadi MT"/>
              </a:rPr>
              <a:t>2.</a:t>
            </a:r>
            <a:endParaRPr lang="id-ID" dirty="0">
              <a:latin typeface="Abadi M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4368" y="3584972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noProof="1" smtClean="0"/>
              <a:t>Sumber: </a:t>
            </a:r>
            <a:r>
              <a:rPr lang="id-ID" sz="1400" i="1" noProof="1" smtClean="0"/>
              <a:t>wikipedia commons</a:t>
            </a:r>
            <a:endParaRPr lang="id-ID" sz="1400" i="1" noProof="1"/>
          </a:p>
        </p:txBody>
      </p:sp>
    </p:spTree>
    <p:extLst>
      <p:ext uri="{BB962C8B-B14F-4D97-AF65-F5344CB8AC3E}">
        <p14:creationId xmlns:p14="http://schemas.microsoft.com/office/powerpoint/2010/main" val="5614273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 animBg="1"/>
      <p:bldP spid="17" grpId="0" animBg="1"/>
      <p:bldP spid="18" grpId="0" animBg="1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d-ID" sz="2000" b="1" dirty="0" smtClean="0">
                <a:latin typeface="Candara" panose="020E0502030303020204" pitchFamily="34" charset="0"/>
              </a:rPr>
              <a:t>C. </a:t>
            </a:r>
            <a:r>
              <a:rPr lang="id-ID" sz="2000" b="1" dirty="0">
                <a:latin typeface="Candara" panose="020E0502030303020204" pitchFamily="34" charset="0"/>
              </a:rPr>
              <a:t>Nilai-Nilai Pancasila dalam Kehidupan </a:t>
            </a:r>
            <a:r>
              <a:rPr lang="id-ID" sz="2000" b="1" dirty="0" smtClean="0">
                <a:latin typeface="Candara" panose="020E0502030303020204" pitchFamily="34" charset="0"/>
              </a:rPr>
              <a:t>Sehari-Hari</a:t>
            </a:r>
            <a:r>
              <a:rPr lang="id-ID" sz="2000" dirty="0" smtClean="0">
                <a:latin typeface="Candara" panose="020E0502030303020204" pitchFamily="34" charset="0"/>
              </a:rPr>
              <a:t> 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22578" y="596822"/>
            <a:ext cx="5616222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fi-FI" sz="2000" dirty="0">
                <a:latin typeface="Abadi MT"/>
              </a:rPr>
              <a:t>Nilai-Nilai </a:t>
            </a:r>
            <a:r>
              <a:rPr lang="id-ID" sz="2000" dirty="0">
                <a:latin typeface="Abadi MT"/>
              </a:rPr>
              <a:t>Kemanusiaan yang Adil </a:t>
            </a:r>
            <a:r>
              <a:rPr lang="id-ID" sz="2000" dirty="0" smtClean="0">
                <a:latin typeface="Abadi MT"/>
              </a:rPr>
              <a:t>dan Beradab </a:t>
            </a:r>
            <a:endParaRPr lang="id-ID" sz="2000" dirty="0">
              <a:latin typeface="Abadi MT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136417" y="1157024"/>
            <a:ext cx="5474183" cy="1139416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2000" dirty="0">
                <a:solidFill>
                  <a:schemeClr val="tx1"/>
                </a:solidFill>
                <a:latin typeface="Abadi MT"/>
              </a:rPr>
              <a:t>Mengakui dan memperlakukan manusia </a:t>
            </a:r>
            <a:r>
              <a:rPr lang="sv-SE" sz="2000" dirty="0" smtClean="0">
                <a:solidFill>
                  <a:schemeClr val="tx1"/>
                </a:solidFill>
                <a:latin typeface="Abadi MT"/>
              </a:rPr>
              <a:t>sesuai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 </a:t>
            </a:r>
            <a:r>
              <a:rPr lang="sv-SE" sz="2000" dirty="0" smtClean="0">
                <a:solidFill>
                  <a:schemeClr val="tx1"/>
                </a:solidFill>
                <a:latin typeface="Abadi MT"/>
              </a:rPr>
              <a:t>dengan</a:t>
            </a:r>
            <a:r>
              <a:rPr lang="id-ID" sz="2000" dirty="0">
                <a:solidFill>
                  <a:schemeClr val="tx1"/>
                </a:solidFill>
                <a:latin typeface="Abadi MT"/>
              </a:rPr>
              <a:t> </a:t>
            </a:r>
            <a:r>
              <a:rPr lang="sv-SE" sz="2000" dirty="0" smtClean="0">
                <a:solidFill>
                  <a:schemeClr val="tx1"/>
                </a:solidFill>
                <a:latin typeface="Abadi MT"/>
              </a:rPr>
              <a:t>harkat </a:t>
            </a:r>
            <a:r>
              <a:rPr lang="sv-SE" sz="2000" dirty="0">
                <a:solidFill>
                  <a:schemeClr val="tx1"/>
                </a:solidFill>
                <a:latin typeface="Abadi MT"/>
              </a:rPr>
              <a:t>dan martabatnya sebagai </a:t>
            </a:r>
            <a:r>
              <a:rPr lang="sv-SE" sz="2000" dirty="0" smtClean="0">
                <a:solidFill>
                  <a:schemeClr val="tx1"/>
                </a:solidFill>
                <a:latin typeface="Abadi MT"/>
              </a:rPr>
              <a:t>makhluk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 </a:t>
            </a:r>
            <a:r>
              <a:rPr lang="sv-SE" sz="2000" dirty="0" smtClean="0">
                <a:solidFill>
                  <a:schemeClr val="tx1"/>
                </a:solidFill>
                <a:latin typeface="Abadi MT"/>
              </a:rPr>
              <a:t>Tuhan Yang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 </a:t>
            </a:r>
            <a:r>
              <a:rPr lang="sv-SE" sz="2000" dirty="0" smtClean="0">
                <a:solidFill>
                  <a:schemeClr val="tx1"/>
                </a:solidFill>
                <a:latin typeface="Abadi MT"/>
              </a:rPr>
              <a:t>Maha Esa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.</a:t>
            </a:r>
            <a:endParaRPr lang="id-ID" sz="2000" dirty="0">
              <a:solidFill>
                <a:schemeClr val="tx1"/>
              </a:solidFill>
              <a:latin typeface="Abadi MT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755417" y="1309424"/>
            <a:ext cx="420511" cy="398403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latin typeface="Abadi MT"/>
              </a:rPr>
              <a:t>1.</a:t>
            </a:r>
            <a:endParaRPr lang="id-ID" dirty="0">
              <a:latin typeface="Abadi MT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136418" y="2482805"/>
            <a:ext cx="5435300" cy="1825670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2000" dirty="0">
                <a:solidFill>
                  <a:schemeClr val="tx1"/>
                </a:solidFill>
                <a:latin typeface="Abadi MT"/>
              </a:rPr>
              <a:t>Mengakui persamaan derajat, hak, dan 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kewajiban asasi </a:t>
            </a:r>
            <a:r>
              <a:rPr lang="id-ID" sz="2000" dirty="0">
                <a:solidFill>
                  <a:schemeClr val="tx1"/>
                </a:solidFill>
                <a:latin typeface="Abadi MT"/>
              </a:rPr>
              <a:t>setiap manusia, tanpa 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membeda-bedakan suku, keturunan</a:t>
            </a:r>
            <a:r>
              <a:rPr lang="id-ID" sz="2000" dirty="0">
                <a:solidFill>
                  <a:schemeClr val="tx1"/>
                </a:solidFill>
                <a:latin typeface="Abadi MT"/>
              </a:rPr>
              <a:t>, agama, kepercayaan, 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jenis kelamin</a:t>
            </a:r>
            <a:r>
              <a:rPr lang="id-ID" sz="2000" dirty="0">
                <a:solidFill>
                  <a:schemeClr val="tx1"/>
                </a:solidFill>
                <a:latin typeface="Abadi MT"/>
              </a:rPr>
              <a:t>, 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kedudukan sosial</a:t>
            </a:r>
            <a:r>
              <a:rPr lang="id-ID" sz="2000" dirty="0">
                <a:solidFill>
                  <a:schemeClr val="tx1"/>
                </a:solidFill>
                <a:latin typeface="Abadi MT"/>
              </a:rPr>
              <a:t>, warna kulit, dan 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sebagainya.</a:t>
            </a:r>
            <a:endParaRPr lang="id-ID" sz="2000" dirty="0">
              <a:solidFill>
                <a:schemeClr val="tx1"/>
              </a:solidFill>
              <a:latin typeface="Abadi MT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2755417" y="2635205"/>
            <a:ext cx="420511" cy="398403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latin typeface="Abadi MT"/>
              </a:rPr>
              <a:t>2.</a:t>
            </a:r>
            <a:endParaRPr lang="id-ID" dirty="0">
              <a:latin typeface="Abadi MT"/>
            </a:endParaRPr>
          </a:p>
        </p:txBody>
      </p:sp>
      <p:sp>
        <p:nvSpPr>
          <p:cNvPr id="20" name="Google Shape;165;p6"/>
          <p:cNvSpPr/>
          <p:nvPr/>
        </p:nvSpPr>
        <p:spPr>
          <a:xfrm>
            <a:off x="138733" y="1419364"/>
            <a:ext cx="2528267" cy="2371586"/>
          </a:xfrm>
          <a:prstGeom prst="ellipse">
            <a:avLst/>
          </a:prstGeom>
          <a:solidFill>
            <a:schemeClr val="dk1"/>
          </a:solidFill>
          <a:ln w="12700" cap="flat" cmpd="sng">
            <a:solidFill>
              <a:srgbClr val="59595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166;p6"/>
          <p:cNvSpPr/>
          <p:nvPr/>
        </p:nvSpPr>
        <p:spPr>
          <a:xfrm>
            <a:off x="217134" y="1539870"/>
            <a:ext cx="2373666" cy="2174880"/>
          </a:xfrm>
          <a:prstGeom prst="ellipse">
            <a:avLst/>
          </a:prstGeom>
          <a:blipFill rotWithShape="1">
            <a:blip r:embed="rId5">
              <a:alphaModFix/>
            </a:blip>
            <a:stretch>
              <a:fillRect/>
            </a:stretch>
          </a:blip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TextBox 21"/>
          <p:cNvSpPr txBox="1"/>
          <p:nvPr/>
        </p:nvSpPr>
        <p:spPr>
          <a:xfrm>
            <a:off x="276578" y="3827660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noProof="1" smtClean="0"/>
              <a:t>Sumber: </a:t>
            </a:r>
            <a:r>
              <a:rPr lang="id-ID" sz="1400" i="1" noProof="1" smtClean="0"/>
              <a:t>wikipedia commons</a:t>
            </a:r>
            <a:endParaRPr lang="id-ID" sz="1400" i="1" noProof="1"/>
          </a:p>
        </p:txBody>
      </p:sp>
    </p:spTree>
    <p:extLst>
      <p:ext uri="{BB962C8B-B14F-4D97-AF65-F5344CB8AC3E}">
        <p14:creationId xmlns:p14="http://schemas.microsoft.com/office/powerpoint/2010/main" val="2384621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2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d-ID" sz="2000" b="1" dirty="0" smtClean="0">
                <a:latin typeface="Candara" panose="020E0502030303020204" pitchFamily="34" charset="0"/>
              </a:rPr>
              <a:t>C. </a:t>
            </a:r>
            <a:r>
              <a:rPr lang="id-ID" sz="2000" b="1" dirty="0">
                <a:latin typeface="Candara" panose="020E0502030303020204" pitchFamily="34" charset="0"/>
              </a:rPr>
              <a:t>Nilai-Nilai Pancasila dalam Kehidupan </a:t>
            </a:r>
            <a:r>
              <a:rPr lang="id-ID" sz="2000" b="1" dirty="0" smtClean="0">
                <a:latin typeface="Candara" panose="020E0502030303020204" pitchFamily="34" charset="0"/>
              </a:rPr>
              <a:t>Sehari-Hari</a:t>
            </a:r>
            <a:r>
              <a:rPr lang="id-ID" sz="2000" dirty="0" smtClean="0">
                <a:latin typeface="Candara" panose="020E0502030303020204" pitchFamily="34" charset="0"/>
              </a:rPr>
              <a:t> 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22578" y="596822"/>
            <a:ext cx="3711222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fi-FI" sz="2000" dirty="0">
                <a:latin typeface="Abadi MT"/>
              </a:rPr>
              <a:t>Nilai-Nilai </a:t>
            </a:r>
            <a:r>
              <a:rPr lang="id-ID" sz="2000" dirty="0">
                <a:latin typeface="Abadi MT"/>
              </a:rPr>
              <a:t>Persatuan Indonesia</a:t>
            </a:r>
            <a:r>
              <a:rPr lang="id-ID" sz="2000" dirty="0">
                <a:latin typeface="Abadi MT"/>
              </a:rPr>
              <a:t> </a:t>
            </a:r>
            <a:r>
              <a:rPr lang="id-ID" sz="2000" dirty="0" smtClean="0">
                <a:latin typeface="Abadi MT"/>
              </a:rPr>
              <a:t> </a:t>
            </a:r>
            <a:endParaRPr lang="id-ID" sz="2000" dirty="0">
              <a:latin typeface="Abadi MT"/>
            </a:endParaRPr>
          </a:p>
        </p:txBody>
      </p:sp>
      <p:sp>
        <p:nvSpPr>
          <p:cNvPr id="12" name="Google Shape;177;p7"/>
          <p:cNvSpPr/>
          <p:nvPr/>
        </p:nvSpPr>
        <p:spPr>
          <a:xfrm>
            <a:off x="76200" y="1358428"/>
            <a:ext cx="2971800" cy="2647447"/>
          </a:xfrm>
          <a:prstGeom prst="ellipse">
            <a:avLst/>
          </a:prstGeom>
          <a:solidFill>
            <a:schemeClr val="dk1"/>
          </a:solidFill>
          <a:ln w="12700" cap="flat" cmpd="sng">
            <a:solidFill>
              <a:srgbClr val="59595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78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0866" y="1404459"/>
            <a:ext cx="2824058" cy="2526534"/>
          </a:xfrm>
          <a:prstGeom prst="ellipse">
            <a:avLst/>
          </a:prstGeom>
          <a:noFill/>
          <a:ln>
            <a:noFill/>
          </a:ln>
        </p:spPr>
      </p:pic>
      <p:sp>
        <p:nvSpPr>
          <p:cNvPr id="14" name="Rounded Rectangle 13"/>
          <p:cNvSpPr/>
          <p:nvPr/>
        </p:nvSpPr>
        <p:spPr>
          <a:xfrm>
            <a:off x="3517417" y="1045588"/>
            <a:ext cx="4635983" cy="183096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2000" dirty="0">
                <a:solidFill>
                  <a:schemeClr val="tx1"/>
                </a:solidFill>
                <a:latin typeface="Abadi MT"/>
              </a:rPr>
              <a:t>Mampu menempatkan persatuan, kesatuan, 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serta kepentingan </a:t>
            </a:r>
            <a:r>
              <a:rPr lang="id-ID" sz="2000" dirty="0">
                <a:solidFill>
                  <a:schemeClr val="tx1"/>
                </a:solidFill>
                <a:latin typeface="Abadi MT"/>
              </a:rPr>
              <a:t>dan keselamatan bangsa dan negara 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sebagai kepentingan </a:t>
            </a:r>
            <a:r>
              <a:rPr lang="id-ID" sz="2000" dirty="0">
                <a:solidFill>
                  <a:schemeClr val="tx1"/>
                </a:solidFill>
                <a:latin typeface="Abadi MT"/>
              </a:rPr>
              <a:t>bersama di atas kepentingan pribadi 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dan golongan.</a:t>
            </a:r>
            <a:endParaRPr lang="id-ID" sz="2000" dirty="0">
              <a:solidFill>
                <a:schemeClr val="tx1"/>
              </a:solidFill>
              <a:latin typeface="Abadi MT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136417" y="1197989"/>
            <a:ext cx="420511" cy="398403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latin typeface="Abadi MT"/>
              </a:rPr>
              <a:t>1.</a:t>
            </a:r>
            <a:endParaRPr lang="id-ID" dirty="0">
              <a:latin typeface="Abadi MT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454550" y="3043760"/>
            <a:ext cx="4698850" cy="1253497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2000" dirty="0">
                <a:solidFill>
                  <a:schemeClr val="tx1"/>
                </a:solidFill>
                <a:latin typeface="Abadi MT"/>
              </a:rPr>
              <a:t>Sanggup dan rela berkorban </a:t>
            </a:r>
            <a:r>
              <a:rPr lang="sv-SE" sz="2000" dirty="0" smtClean="0">
                <a:solidFill>
                  <a:schemeClr val="tx1"/>
                </a:solidFill>
                <a:latin typeface="Abadi MT"/>
              </a:rPr>
              <a:t>untuk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 </a:t>
            </a:r>
            <a:r>
              <a:rPr lang="sv-SE" sz="2000" dirty="0" smtClean="0">
                <a:solidFill>
                  <a:schemeClr val="tx1"/>
                </a:solidFill>
                <a:latin typeface="Abadi MT"/>
              </a:rPr>
              <a:t>kepentingan negara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 </a:t>
            </a:r>
            <a:r>
              <a:rPr lang="sv-SE" sz="2000" dirty="0" smtClean="0">
                <a:solidFill>
                  <a:schemeClr val="tx1"/>
                </a:solidFill>
                <a:latin typeface="Abadi MT"/>
              </a:rPr>
              <a:t>dan </a:t>
            </a:r>
            <a:r>
              <a:rPr lang="sv-SE" sz="2000" dirty="0">
                <a:solidFill>
                  <a:schemeClr val="tx1"/>
                </a:solidFill>
                <a:latin typeface="Abadi MT"/>
              </a:rPr>
              <a:t>bangsa apabila </a:t>
            </a:r>
            <a:r>
              <a:rPr lang="sv-SE" sz="2000" dirty="0" smtClean="0">
                <a:solidFill>
                  <a:schemeClr val="tx1"/>
                </a:solidFill>
                <a:latin typeface="Abadi MT"/>
              </a:rPr>
              <a:t>diperlukan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.</a:t>
            </a:r>
            <a:endParaRPr lang="id-ID" sz="2000" dirty="0">
              <a:solidFill>
                <a:schemeClr val="tx1"/>
              </a:solidFill>
              <a:latin typeface="Abadi MT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073549" y="3196160"/>
            <a:ext cx="420511" cy="398403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latin typeface="Abadi MT"/>
              </a:rPr>
              <a:t>2.</a:t>
            </a:r>
            <a:endParaRPr lang="id-ID" dirty="0">
              <a:latin typeface="Abadi M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000" y="4036214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noProof="1" smtClean="0"/>
              <a:t>Sumber: </a:t>
            </a:r>
            <a:r>
              <a:rPr lang="id-ID" sz="1400" i="1" noProof="1" smtClean="0"/>
              <a:t>wikipedia commons</a:t>
            </a:r>
            <a:endParaRPr lang="id-ID" sz="1400" i="1" noProof="1"/>
          </a:p>
        </p:txBody>
      </p:sp>
    </p:spTree>
    <p:extLst>
      <p:ext uri="{BB962C8B-B14F-4D97-AF65-F5344CB8AC3E}">
        <p14:creationId xmlns:p14="http://schemas.microsoft.com/office/powerpoint/2010/main" val="3105441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2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384;p16"/>
          <p:cNvSpPr/>
          <p:nvPr/>
        </p:nvSpPr>
        <p:spPr>
          <a:xfrm flipH="1">
            <a:off x="3809996" y="742950"/>
            <a:ext cx="5334003" cy="3951436"/>
          </a:xfrm>
          <a:prstGeom prst="horizontalScroll">
            <a:avLst>
              <a:gd name="adj" fmla="val 12500"/>
            </a:avLst>
          </a:prstGeom>
          <a:solidFill>
            <a:schemeClr val="accent5">
              <a:lumMod val="20000"/>
              <a:lumOff val="80000"/>
              <a:alpha val="87451"/>
            </a:schemeClr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lvl="0"/>
            <a:r>
              <a:rPr lang="id-ID" sz="2000" dirty="0">
                <a:latin typeface="Abadi MT"/>
              </a:rPr>
              <a:t>Salah </a:t>
            </a:r>
            <a:r>
              <a:rPr lang="id-ID" sz="2000" dirty="0" smtClean="0">
                <a:latin typeface="Abadi MT"/>
              </a:rPr>
              <a:t>satu nilai </a:t>
            </a:r>
            <a:r>
              <a:rPr lang="id-ID" sz="2000" dirty="0">
                <a:latin typeface="Abadi MT"/>
              </a:rPr>
              <a:t>sila ketiga Pancasila </a:t>
            </a:r>
            <a:r>
              <a:rPr lang="id-ID" sz="2000" dirty="0" smtClean="0">
                <a:latin typeface="Abadi MT"/>
              </a:rPr>
              <a:t>dalam kehidupan </a:t>
            </a:r>
            <a:r>
              <a:rPr lang="id-ID" sz="2000" dirty="0">
                <a:latin typeface="Abadi MT"/>
              </a:rPr>
              <a:t>sehari-hari </a:t>
            </a:r>
            <a:r>
              <a:rPr lang="id-ID" sz="2000" dirty="0" smtClean="0">
                <a:latin typeface="Abadi MT"/>
              </a:rPr>
              <a:t>adalah mengembangkan rasa cinta </a:t>
            </a:r>
            <a:r>
              <a:rPr lang="id-ID" sz="2000" dirty="0">
                <a:latin typeface="Abadi MT"/>
              </a:rPr>
              <a:t>kepada tanah air dan bangsa. Hal ini dapat dilakukan </a:t>
            </a:r>
            <a:r>
              <a:rPr lang="id-ID" sz="2000" dirty="0" smtClean="0">
                <a:latin typeface="Abadi MT"/>
              </a:rPr>
              <a:t>dengan menjaga budaya daerah </a:t>
            </a:r>
            <a:r>
              <a:rPr lang="id-ID" sz="2000" dirty="0">
                <a:latin typeface="Abadi MT"/>
              </a:rPr>
              <a:t>di Indonesia, </a:t>
            </a:r>
            <a:r>
              <a:rPr lang="id-ID" sz="2000" dirty="0" smtClean="0">
                <a:latin typeface="Abadi MT"/>
              </a:rPr>
              <a:t>seperti menggunakan </a:t>
            </a:r>
            <a:r>
              <a:rPr lang="id-ID" sz="2000" dirty="0">
                <a:latin typeface="Abadi MT"/>
              </a:rPr>
              <a:t>pakaian pengantin dari daerah </a:t>
            </a:r>
            <a:r>
              <a:rPr lang="id-ID" sz="2000" dirty="0" smtClean="0">
                <a:latin typeface="Abadi MT"/>
              </a:rPr>
              <a:t>masing-masing</a:t>
            </a:r>
            <a:r>
              <a:rPr lang="id-ID" sz="2000" dirty="0" smtClean="0">
                <a:latin typeface="Abadi MT"/>
              </a:rPr>
              <a:t>.</a:t>
            </a:r>
            <a:endParaRPr sz="2000" dirty="0">
              <a:solidFill>
                <a:schemeClr val="lt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573661" cy="5143500"/>
          </a:xfrm>
          <a:prstGeom prst="rect">
            <a:avLst/>
          </a:prstGeom>
        </p:spPr>
      </p:pic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d-ID" sz="2000" b="1" dirty="0" smtClean="0">
                <a:latin typeface="Candara" panose="020E0502030303020204" pitchFamily="34" charset="0"/>
              </a:rPr>
              <a:t>C. </a:t>
            </a:r>
            <a:r>
              <a:rPr lang="id-ID" sz="2000" b="1" dirty="0">
                <a:latin typeface="Candara" panose="020E0502030303020204" pitchFamily="34" charset="0"/>
              </a:rPr>
              <a:t>Nilai-Nilai Pancasila dalam Kehidupan </a:t>
            </a:r>
            <a:r>
              <a:rPr lang="id-ID" sz="2000" b="1" dirty="0" smtClean="0">
                <a:latin typeface="Candara" panose="020E0502030303020204" pitchFamily="34" charset="0"/>
              </a:rPr>
              <a:t>Sehari-Hari</a:t>
            </a:r>
            <a:r>
              <a:rPr lang="id-ID" sz="2000" dirty="0" smtClean="0">
                <a:latin typeface="Candara" panose="020E0502030303020204" pitchFamily="34" charset="0"/>
              </a:rPr>
              <a:t> 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786830" y="4367480"/>
            <a:ext cx="1786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noProof="1" smtClean="0"/>
              <a:t>Sumber: </a:t>
            </a:r>
            <a:r>
              <a:rPr lang="id-ID" sz="1400" i="1" noProof="1" smtClean="0"/>
              <a:t>pixabay.com</a:t>
            </a:r>
            <a:endParaRPr lang="id-ID" sz="1400" i="1" noProof="1"/>
          </a:p>
        </p:txBody>
      </p:sp>
    </p:spTree>
    <p:extLst>
      <p:ext uri="{BB962C8B-B14F-4D97-AF65-F5344CB8AC3E}">
        <p14:creationId xmlns:p14="http://schemas.microsoft.com/office/powerpoint/2010/main" val="14113585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d-ID" sz="2000" b="1" dirty="0" smtClean="0">
                <a:latin typeface="Candara" panose="020E0502030303020204" pitchFamily="34" charset="0"/>
              </a:rPr>
              <a:t>C. </a:t>
            </a:r>
            <a:r>
              <a:rPr lang="id-ID" sz="2000" b="1" dirty="0">
                <a:latin typeface="Candara" panose="020E0502030303020204" pitchFamily="34" charset="0"/>
              </a:rPr>
              <a:t>Nilai-Nilai Pancasila dalam Kehidupan </a:t>
            </a:r>
            <a:r>
              <a:rPr lang="id-ID" sz="2000" b="1" dirty="0" smtClean="0">
                <a:latin typeface="Candara" panose="020E0502030303020204" pitchFamily="34" charset="0"/>
              </a:rPr>
              <a:t>Sehari-Hari</a:t>
            </a:r>
            <a:r>
              <a:rPr lang="id-ID" sz="2000" dirty="0" smtClean="0">
                <a:latin typeface="Candara" panose="020E0502030303020204" pitchFamily="34" charset="0"/>
              </a:rPr>
              <a:t> 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22578" y="596822"/>
            <a:ext cx="7978422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fi-FI" sz="2000" dirty="0">
                <a:latin typeface="Abadi MT"/>
              </a:rPr>
              <a:t>Nilai-Nilai </a:t>
            </a:r>
            <a:r>
              <a:rPr lang="id-ID" sz="2000" dirty="0">
                <a:latin typeface="Abadi MT"/>
              </a:rPr>
              <a:t>Kerakyatan </a:t>
            </a:r>
            <a:r>
              <a:rPr lang="id-ID" sz="2000" dirty="0" smtClean="0">
                <a:latin typeface="Abadi MT"/>
              </a:rPr>
              <a:t>yang Dipimpin </a:t>
            </a:r>
            <a:r>
              <a:rPr lang="id-ID" sz="2000" dirty="0">
                <a:latin typeface="Abadi MT"/>
              </a:rPr>
              <a:t>oleh </a:t>
            </a:r>
            <a:r>
              <a:rPr lang="id-ID" sz="2000" dirty="0" smtClean="0">
                <a:latin typeface="Abadi MT"/>
              </a:rPr>
              <a:t>Hikmat Kebijaksaan dalam Permusyawaratan </a:t>
            </a:r>
            <a:r>
              <a:rPr lang="id-ID" sz="2000" dirty="0">
                <a:latin typeface="Abadi MT"/>
              </a:rPr>
              <a:t>Perwakilan</a:t>
            </a:r>
            <a:r>
              <a:rPr lang="id-ID" sz="2000" dirty="0">
                <a:latin typeface="Abadi MT"/>
              </a:rPr>
              <a:t> </a:t>
            </a:r>
          </a:p>
        </p:txBody>
      </p:sp>
      <p:sp>
        <p:nvSpPr>
          <p:cNvPr id="12" name="Google Shape;186;p8"/>
          <p:cNvSpPr/>
          <p:nvPr/>
        </p:nvSpPr>
        <p:spPr>
          <a:xfrm>
            <a:off x="184702" y="1540675"/>
            <a:ext cx="2634698" cy="2555076"/>
          </a:xfrm>
          <a:prstGeom prst="ellipse">
            <a:avLst/>
          </a:prstGeom>
          <a:solidFill>
            <a:schemeClr val="dk1"/>
          </a:solidFill>
          <a:ln w="12700" cap="flat" cmpd="sng">
            <a:solidFill>
              <a:srgbClr val="59595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90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04801" y="1617580"/>
            <a:ext cx="2419218" cy="2456667"/>
          </a:xfrm>
          <a:prstGeom prst="ellipse">
            <a:avLst/>
          </a:prstGeom>
          <a:noFill/>
          <a:ln>
            <a:noFill/>
          </a:ln>
        </p:spPr>
      </p:pic>
      <p:sp>
        <p:nvSpPr>
          <p:cNvPr id="14" name="Rounded Rectangle 13"/>
          <p:cNvSpPr/>
          <p:nvPr/>
        </p:nvSpPr>
        <p:spPr>
          <a:xfrm>
            <a:off x="3485116" y="1494070"/>
            <a:ext cx="4635983" cy="161108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2000" dirty="0">
                <a:solidFill>
                  <a:schemeClr val="tx1"/>
                </a:solidFill>
                <a:latin typeface="Abadi MT"/>
              </a:rPr>
              <a:t>Sebagai warga negara dan 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warga masyarakat</a:t>
            </a:r>
            <a:r>
              <a:rPr lang="id-ID" sz="2000" dirty="0">
                <a:solidFill>
                  <a:schemeClr val="tx1"/>
                </a:solidFill>
                <a:latin typeface="Abadi MT"/>
              </a:rPr>
              <a:t>, 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setiap manusia Indonesia mempunyai </a:t>
            </a:r>
            <a:r>
              <a:rPr lang="id-ID" sz="2000" dirty="0">
                <a:solidFill>
                  <a:schemeClr val="tx1"/>
                </a:solidFill>
                <a:latin typeface="Abadi MT"/>
              </a:rPr>
              <a:t>kedudukan, hak, 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dan kewajiban </a:t>
            </a:r>
            <a:r>
              <a:rPr lang="id-ID" sz="2000" dirty="0">
                <a:solidFill>
                  <a:schemeClr val="tx1"/>
                </a:solidFill>
                <a:latin typeface="Abadi MT"/>
              </a:rPr>
              <a:t>yang 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sama.</a:t>
            </a:r>
            <a:endParaRPr lang="id-ID" sz="2000" dirty="0">
              <a:solidFill>
                <a:schemeClr val="tx1"/>
              </a:solidFill>
              <a:latin typeface="Abadi MT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104116" y="1646471"/>
            <a:ext cx="420511" cy="398403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latin typeface="Abadi MT"/>
              </a:rPr>
              <a:t>1.</a:t>
            </a:r>
            <a:endParaRPr lang="id-ID" dirty="0">
              <a:latin typeface="Abadi MT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504873" y="3223253"/>
            <a:ext cx="4698850" cy="1253497"/>
          </a:xfrm>
          <a:prstGeom prst="roundRect">
            <a:avLst/>
          </a:prstGeom>
          <a:solidFill>
            <a:schemeClr val="bg1"/>
          </a:solidFill>
          <a:ln>
            <a:solidFill>
              <a:srgbClr val="09C7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2000" dirty="0">
                <a:solidFill>
                  <a:schemeClr val="tx1"/>
                </a:solidFill>
                <a:latin typeface="Abadi MT"/>
              </a:rPr>
              <a:t>Mengutamakan musyawarah dalam mengambil 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keputusan</a:t>
            </a:r>
            <a:r>
              <a:rPr lang="id-ID" sz="2000" dirty="0">
                <a:solidFill>
                  <a:schemeClr val="tx1"/>
                </a:solidFill>
                <a:latin typeface="Abadi MT"/>
              </a:rPr>
              <a:t> 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untuk </a:t>
            </a:r>
            <a:r>
              <a:rPr lang="id-ID" sz="2000" dirty="0">
                <a:solidFill>
                  <a:schemeClr val="tx1"/>
                </a:solidFill>
                <a:latin typeface="Abadi MT"/>
              </a:rPr>
              <a:t>kepentingan 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bersama.</a:t>
            </a:r>
            <a:endParaRPr lang="id-ID" sz="2000" dirty="0">
              <a:solidFill>
                <a:schemeClr val="tx1"/>
              </a:solidFill>
              <a:latin typeface="Abadi MT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123872" y="3375653"/>
            <a:ext cx="420511" cy="398403"/>
          </a:xfrm>
          <a:prstGeom prst="roundRect">
            <a:avLst/>
          </a:prstGeom>
          <a:solidFill>
            <a:srgbClr val="09C7C2"/>
          </a:solidFill>
          <a:ln>
            <a:solidFill>
              <a:srgbClr val="09C7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latin typeface="Abadi MT"/>
              </a:rPr>
              <a:t>2.</a:t>
            </a:r>
            <a:endParaRPr lang="id-ID" dirty="0">
              <a:latin typeface="Abadi M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000" y="4036214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noProof="1" smtClean="0"/>
              <a:t>Sumber: </a:t>
            </a:r>
            <a:r>
              <a:rPr lang="id-ID" sz="1400" i="1" noProof="1" smtClean="0"/>
              <a:t>wikipedia commons</a:t>
            </a:r>
            <a:endParaRPr lang="id-ID" sz="1400" i="1" noProof="1"/>
          </a:p>
        </p:txBody>
      </p:sp>
    </p:spTree>
    <p:extLst>
      <p:ext uri="{BB962C8B-B14F-4D97-AF65-F5344CB8AC3E}">
        <p14:creationId xmlns:p14="http://schemas.microsoft.com/office/powerpoint/2010/main" val="37642813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2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d-ID" sz="2000" b="1" dirty="0" smtClean="0">
                <a:latin typeface="Candara" panose="020E0502030303020204" pitchFamily="34" charset="0"/>
              </a:rPr>
              <a:t>C. </a:t>
            </a:r>
            <a:r>
              <a:rPr lang="id-ID" sz="2000" b="1" dirty="0">
                <a:latin typeface="Candara" panose="020E0502030303020204" pitchFamily="34" charset="0"/>
              </a:rPr>
              <a:t>Nilai-Nilai Pancasila dalam Kehidupan </a:t>
            </a:r>
            <a:r>
              <a:rPr lang="id-ID" sz="2000" b="1" dirty="0" smtClean="0">
                <a:latin typeface="Candara" panose="020E0502030303020204" pitchFamily="34" charset="0"/>
              </a:rPr>
              <a:t>Sehari-Hari</a:t>
            </a:r>
            <a:r>
              <a:rPr lang="id-ID" sz="2000" dirty="0" smtClean="0">
                <a:latin typeface="Candara" panose="020E0502030303020204" pitchFamily="34" charset="0"/>
              </a:rPr>
              <a:t> 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22578" y="596822"/>
            <a:ext cx="6759222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fi-FI" sz="2000" dirty="0">
                <a:latin typeface="Abadi MT"/>
              </a:rPr>
              <a:t>Nilai-Nilai </a:t>
            </a:r>
            <a:r>
              <a:rPr lang="id-ID" sz="2000" dirty="0">
                <a:latin typeface="Abadi MT"/>
              </a:rPr>
              <a:t>Keadilan Sosial bagi Seluruh </a:t>
            </a:r>
            <a:r>
              <a:rPr lang="id-ID" sz="2000" dirty="0" smtClean="0">
                <a:latin typeface="Abadi MT"/>
              </a:rPr>
              <a:t>Rakyat</a:t>
            </a:r>
            <a:r>
              <a:rPr lang="id-ID" sz="2000" dirty="0">
                <a:latin typeface="Abadi MT"/>
              </a:rPr>
              <a:t> </a:t>
            </a:r>
            <a:r>
              <a:rPr lang="id-ID" sz="2000" dirty="0" smtClean="0">
                <a:latin typeface="Abadi MT"/>
              </a:rPr>
              <a:t>Indonesia</a:t>
            </a:r>
            <a:endParaRPr lang="id-ID" sz="2000" dirty="0">
              <a:latin typeface="Abadi MT"/>
            </a:endParaRPr>
          </a:p>
        </p:txBody>
      </p:sp>
      <p:sp>
        <p:nvSpPr>
          <p:cNvPr id="12" name="Google Shape;199;p9"/>
          <p:cNvSpPr/>
          <p:nvPr/>
        </p:nvSpPr>
        <p:spPr>
          <a:xfrm>
            <a:off x="191259" y="1490526"/>
            <a:ext cx="2673145" cy="2400853"/>
          </a:xfrm>
          <a:prstGeom prst="ellipse">
            <a:avLst/>
          </a:prstGeom>
          <a:solidFill>
            <a:schemeClr val="dk1"/>
          </a:solidFill>
          <a:ln w="12700" cap="flat" cmpd="sng">
            <a:solidFill>
              <a:srgbClr val="59595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202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1832" y="1565343"/>
            <a:ext cx="2538190" cy="2251758"/>
          </a:xfrm>
          <a:prstGeom prst="ellipse">
            <a:avLst/>
          </a:prstGeom>
          <a:noFill/>
          <a:ln>
            <a:noFill/>
          </a:ln>
        </p:spPr>
      </p:pic>
      <p:sp>
        <p:nvSpPr>
          <p:cNvPr id="14" name="Rounded Rectangle 13"/>
          <p:cNvSpPr/>
          <p:nvPr/>
        </p:nvSpPr>
        <p:spPr>
          <a:xfrm>
            <a:off x="3479651" y="1123950"/>
            <a:ext cx="4635983" cy="1438782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2000" dirty="0">
                <a:solidFill>
                  <a:schemeClr val="tx1"/>
                </a:solidFill>
                <a:latin typeface="Abadi MT"/>
              </a:rPr>
              <a:t>Mengembangkan perbuatan yang 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luhur, yang</a:t>
            </a:r>
            <a:r>
              <a:rPr lang="id-ID" sz="2000" dirty="0">
                <a:solidFill>
                  <a:schemeClr val="tx1"/>
                </a:solidFill>
                <a:latin typeface="Abadi MT"/>
              </a:rPr>
              <a:t> 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mencerminkan </a:t>
            </a:r>
            <a:r>
              <a:rPr lang="id-ID" sz="2000" dirty="0">
                <a:solidFill>
                  <a:schemeClr val="tx1"/>
                </a:solidFill>
                <a:latin typeface="Abadi MT"/>
              </a:rPr>
              <a:t>sikap dan suasana kekeluargaan 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dan</a:t>
            </a:r>
            <a:r>
              <a:rPr lang="id-ID" sz="2000" dirty="0">
                <a:solidFill>
                  <a:schemeClr val="tx1"/>
                </a:solidFill>
                <a:latin typeface="Abadi MT"/>
              </a:rPr>
              <a:t> 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kegotongroyongan.</a:t>
            </a:r>
            <a:endParaRPr lang="id-ID" sz="2000" dirty="0">
              <a:solidFill>
                <a:schemeClr val="tx1"/>
              </a:solidFill>
              <a:latin typeface="Abadi MT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098651" y="1276351"/>
            <a:ext cx="420511" cy="398403"/>
          </a:xfrm>
          <a:prstGeom prst="roundRect">
            <a:avLst/>
          </a:prstGeom>
          <a:solidFill>
            <a:srgbClr val="FF006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latin typeface="Abadi MT"/>
              </a:rPr>
              <a:t>1.</a:t>
            </a:r>
            <a:endParaRPr lang="id-ID" dirty="0">
              <a:latin typeface="Abadi MT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429001" y="2721146"/>
            <a:ext cx="4698850" cy="8412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2000" dirty="0">
                <a:solidFill>
                  <a:schemeClr val="tx1"/>
                </a:solidFill>
                <a:latin typeface="Abadi MT"/>
              </a:rPr>
              <a:t>Mengembangkan sikap adil terhadap 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sesama.</a:t>
            </a:r>
            <a:endParaRPr lang="id-ID" sz="2000" dirty="0">
              <a:solidFill>
                <a:schemeClr val="tx1"/>
              </a:solidFill>
              <a:latin typeface="Abadi MT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048000" y="2873545"/>
            <a:ext cx="420511" cy="398403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latin typeface="Abadi MT"/>
              </a:rPr>
              <a:t>2.</a:t>
            </a:r>
            <a:endParaRPr lang="id-ID" dirty="0">
              <a:latin typeface="Abadi M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6731" y="3908139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noProof="1" smtClean="0"/>
              <a:t>Sumber: </a:t>
            </a:r>
            <a:r>
              <a:rPr lang="id-ID" sz="1400" i="1" noProof="1" smtClean="0"/>
              <a:t>wikipedia commons</a:t>
            </a:r>
            <a:endParaRPr lang="id-ID" sz="1400" i="1" noProof="1"/>
          </a:p>
        </p:txBody>
      </p:sp>
      <p:sp>
        <p:nvSpPr>
          <p:cNvPr id="19" name="Rounded Rectangle 18"/>
          <p:cNvSpPr/>
          <p:nvPr/>
        </p:nvSpPr>
        <p:spPr>
          <a:xfrm>
            <a:off x="3429001" y="3714749"/>
            <a:ext cx="4698850" cy="8412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2000" dirty="0">
                <a:solidFill>
                  <a:schemeClr val="tx1"/>
                </a:solidFill>
                <a:latin typeface="Abadi MT"/>
              </a:rPr>
              <a:t>Menjaga keseimbangan antara hak dan </a:t>
            </a:r>
            <a:r>
              <a:rPr lang="id-ID" sz="2000" dirty="0" smtClean="0">
                <a:solidFill>
                  <a:schemeClr val="tx1"/>
                </a:solidFill>
                <a:latin typeface="Abadi MT"/>
              </a:rPr>
              <a:t>kewajiban.</a:t>
            </a:r>
            <a:endParaRPr lang="id-ID" sz="2000" dirty="0">
              <a:solidFill>
                <a:schemeClr val="tx1"/>
              </a:solidFill>
              <a:latin typeface="Abadi MT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048000" y="3867148"/>
            <a:ext cx="420511" cy="398403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latin typeface="Abadi MT"/>
              </a:rPr>
              <a:t>3.</a:t>
            </a:r>
            <a:endParaRPr lang="id-ID" dirty="0">
              <a:latin typeface="Abadi MT"/>
            </a:endParaRPr>
          </a:p>
        </p:txBody>
      </p:sp>
    </p:spTree>
    <p:extLst>
      <p:ext uri="{BB962C8B-B14F-4D97-AF65-F5344CB8AC3E}">
        <p14:creationId xmlns:p14="http://schemas.microsoft.com/office/powerpoint/2010/main" val="35130666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2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7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1176</TotalTime>
  <Words>442</Words>
  <Application>Microsoft Office PowerPoint</Application>
  <PresentationFormat>On-screen Show (16:9)</PresentationFormat>
  <Paragraphs>76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Batang</vt:lpstr>
      <vt:lpstr>Abadi MT</vt:lpstr>
      <vt:lpstr>Arial</vt:lpstr>
      <vt:lpstr>Calibri</vt:lpstr>
      <vt:lpstr>Cambria</vt:lpstr>
      <vt:lpstr>Candara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Marsella Putri</dc:creator>
  <cp:lastModifiedBy>galacitagie</cp:lastModifiedBy>
  <cp:revision>70</cp:revision>
  <dcterms:created xsi:type="dcterms:W3CDTF">2006-08-16T00:00:00Z</dcterms:created>
  <dcterms:modified xsi:type="dcterms:W3CDTF">2022-06-03T17:50:06Z</dcterms:modified>
</cp:coreProperties>
</file>