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8" r:id="rId3"/>
    <p:sldId id="283" r:id="rId4"/>
    <p:sldId id="302" r:id="rId5"/>
    <p:sldId id="308" r:id="rId6"/>
    <p:sldId id="309" r:id="rId7"/>
    <p:sldId id="310" r:id="rId8"/>
    <p:sldId id="312" r:id="rId9"/>
    <p:sldId id="287" r:id="rId10"/>
    <p:sldId id="313" r:id="rId11"/>
    <p:sldId id="311" r:id="rId12"/>
    <p:sldId id="314" r:id="rId13"/>
    <p:sldId id="315" r:id="rId14"/>
    <p:sldId id="303" r:id="rId15"/>
    <p:sldId id="305" r:id="rId16"/>
    <p:sldId id="316" r:id="rId17"/>
    <p:sldId id="317" r:id="rId18"/>
    <p:sldId id="318" r:id="rId19"/>
    <p:sldId id="319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ka Nabhan" initials="SN" lastIdx="1" clrIdx="0">
    <p:extLst>
      <p:ext uri="{19B8F6BF-5375-455C-9EA6-DF929625EA0E}">
        <p15:presenceInfo xmlns="" xmlns:p15="http://schemas.microsoft.com/office/powerpoint/2012/main" userId="31ff30e9b9db0e1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CA353C"/>
    <a:srgbClr val="F05120"/>
    <a:srgbClr val="005C4A"/>
    <a:srgbClr val="EFCACA"/>
    <a:srgbClr val="579488"/>
    <a:srgbClr val="9DD526"/>
    <a:srgbClr val="FB3803"/>
    <a:srgbClr val="EF536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36" autoAdjust="0"/>
    <p:restoredTop sz="88856" autoAdjust="0"/>
  </p:normalViewPr>
  <p:slideViewPr>
    <p:cSldViewPr>
      <p:cViewPr varScale="1">
        <p:scale>
          <a:sx n="94" d="100"/>
          <a:sy n="94" d="100"/>
        </p:scale>
        <p:origin x="-75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Teks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“MTK” </a:t>
            </a:r>
            <a:r>
              <a:rPr lang="en-US" dirty="0" err="1"/>
              <a:t>diubah</a:t>
            </a:r>
            <a:r>
              <a:rPr lang="en-US" baseline="0" dirty="0"/>
              <a:t> </a:t>
            </a:r>
            <a:r>
              <a:rPr lang="en-US" baseline="0" dirty="0" err="1"/>
              <a:t>sesuai</a:t>
            </a:r>
            <a:r>
              <a:rPr lang="en-US" baseline="0" dirty="0"/>
              <a:t> cover </a:t>
            </a:r>
            <a:r>
              <a:rPr lang="en-US" baseline="0" dirty="0" err="1"/>
              <a:t>dan</a:t>
            </a:r>
            <a:r>
              <a:rPr lang="en-US" baseline="0" dirty="0"/>
              <a:t> </a:t>
            </a:r>
            <a:r>
              <a:rPr lang="en-US" baseline="0" dirty="0" err="1"/>
              <a:t>tingkat</a:t>
            </a:r>
            <a:r>
              <a:rPr lang="en-US" baseline="0" dirty="0"/>
              <a:t> </a:t>
            </a:r>
            <a:r>
              <a:rPr lang="en-US" baseline="0" dirty="0" err="1"/>
              <a:t>kelas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7/12/2022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"/>
            <a:ext cx="9144000" cy="5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3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18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25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95416" y="2977351"/>
            <a:ext cx="2324995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SMA/MA KELAS 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CA353C"/>
                </a:solidFill>
                <a:cs typeface="Arial" pitchFamily="34" charset="0"/>
              </a:rPr>
              <a:t>MATEMATIKA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251549" y="895351"/>
            <a:ext cx="2269429" cy="2971800"/>
            <a:chOff x="1251549" y="895351"/>
            <a:chExt cx="2269429" cy="2971800"/>
          </a:xfrm>
        </p:grpSpPr>
        <p:sp>
          <p:nvSpPr>
            <p:cNvPr id="13" name="Cube 12"/>
            <p:cNvSpPr/>
            <p:nvPr/>
          </p:nvSpPr>
          <p:spPr>
            <a:xfrm>
              <a:off x="1251549" y="895351"/>
              <a:ext cx="2269429" cy="2971800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6707" y="1047750"/>
              <a:ext cx="2085663" cy="28194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5AC60A54-4F70-2837-A716-3ADC82EBF7C7}"/>
              </a:ext>
            </a:extLst>
          </p:cNvPr>
          <p:cNvGrpSpPr/>
          <p:nvPr/>
        </p:nvGrpSpPr>
        <p:grpSpPr>
          <a:xfrm>
            <a:off x="152400" y="133350"/>
            <a:ext cx="2291673" cy="535384"/>
            <a:chOff x="179109" y="31359"/>
            <a:chExt cx="2564091" cy="535384"/>
          </a:xfrm>
        </p:grpSpPr>
        <p:sp>
          <p:nvSpPr>
            <p:cNvPr id="5" name="Round Same Side Corner Rectangle 1">
              <a:extLst>
                <a:ext uri="{FF2B5EF4-FFF2-40B4-BE49-F238E27FC236}">
                  <a16:creationId xmlns="" xmlns:a16="http://schemas.microsoft.com/office/drawing/2014/main" id="{B34C5329-CAD1-AF0F-1FD8-8FA84BD42289}"/>
                </a:ext>
              </a:extLst>
            </p:cNvPr>
            <p:cNvSpPr/>
            <p:nvPr/>
          </p:nvSpPr>
          <p:spPr>
            <a:xfrm flipV="1">
              <a:off x="179109" y="31359"/>
              <a:ext cx="2564091" cy="535384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848ACDBD-435D-31D9-E020-67DBD55F8044}"/>
                </a:ext>
              </a:extLst>
            </p:cNvPr>
            <p:cNvSpPr txBox="1"/>
            <p:nvPr/>
          </p:nvSpPr>
          <p:spPr>
            <a:xfrm>
              <a:off x="381000" y="109904"/>
              <a:ext cx="2362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Deret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id-ID" sz="2000" b="1" dirty="0">
                  <a:solidFill>
                    <a:schemeClr val="bg1"/>
                  </a:solidFill>
                </a:rPr>
                <a:t>Geometri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47850AC8-802B-2C45-4116-5F52D11E4CA4}"/>
                  </a:ext>
                </a:extLst>
              </p:cNvPr>
              <p:cNvSpPr txBox="1"/>
              <p:nvPr/>
            </p:nvSpPr>
            <p:spPr>
              <a:xfrm>
                <a:off x="152400" y="747279"/>
                <a:ext cx="7467600" cy="852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Definisi: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…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suku-suku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barisan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d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geometri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id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+ …. +</m:t>
                    </m:r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id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disebut deret geometri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ID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id-ID" sz="16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id-ID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id-ID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7850AC8-802B-2C45-4116-5F52D11E4C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47279"/>
                <a:ext cx="7467600" cy="852093"/>
              </a:xfrm>
              <a:prstGeom prst="rect">
                <a:avLst/>
              </a:prstGeom>
              <a:blipFill>
                <a:blip r:embed="rId2"/>
                <a:stretch>
                  <a:fillRect l="-408" t="-2158" r="-408" b="-6475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="" xmlns:a16="http://schemas.microsoft.com/office/drawing/2014/main" id="{634BE16F-D8CF-E5D4-CD5E-5A76387CF195}"/>
                  </a:ext>
                </a:extLst>
              </p:cNvPr>
              <p:cNvSpPr txBox="1"/>
              <p:nvPr/>
            </p:nvSpPr>
            <p:spPr>
              <a:xfrm>
                <a:off x="152400" y="1664729"/>
                <a:ext cx="73152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id-ID" sz="16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id-ID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id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merupakan jumlah </a:t>
                </a:r>
                <a:r>
                  <a:rPr lang="id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id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suku pertama dari deret geometri maka rumus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id-ID" sz="16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id-ID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id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adalah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34BE16F-D8CF-E5D4-CD5E-5A76387CF1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664729"/>
                <a:ext cx="7315200" cy="338554"/>
              </a:xfrm>
              <a:prstGeom prst="rect">
                <a:avLst/>
              </a:prstGeom>
              <a:blipFill>
                <a:blip r:embed="rId3"/>
                <a:stretch>
                  <a:fillRect l="-417" t="-5357" b="-21429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4B744BDF-F429-D2F5-489B-4EAE37ED6D33}"/>
              </a:ext>
            </a:extLst>
          </p:cNvPr>
          <p:cNvSpPr txBox="1"/>
          <p:nvPr/>
        </p:nvSpPr>
        <p:spPr>
          <a:xfrm>
            <a:off x="152400" y="2091793"/>
            <a:ext cx="6934200" cy="1447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D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id="{0B20A926-CAD0-F447-D613-861CE38FA0D0}"/>
                  </a:ext>
                </a:extLst>
              </p:cNvPr>
              <p:cNvSpPr txBox="1"/>
              <p:nvPr/>
            </p:nvSpPr>
            <p:spPr>
              <a:xfrm>
                <a:off x="2971800" y="2101568"/>
                <a:ext cx="3862339" cy="1616853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id-ID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d-ID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id-ID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id-ID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id-ID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id-ID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m:rPr>
                          <m:sty m:val="p"/>
                        </m:rPr>
                        <a:rPr lang="id-ID" b="0" i="0" smtClean="0">
                          <a:latin typeface="Cambria Math" panose="02040503050406030204" pitchFamily="18" charset="0"/>
                        </a:rPr>
                        <m:t>untuk</m:t>
                      </m:r>
                      <m:r>
                        <a:rPr lang="id-ID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d-ID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id-ID" b="0" i="1" smtClean="0">
                          <a:latin typeface="Cambria Math" panose="02040503050406030204" pitchFamily="18" charset="0"/>
                        </a:rPr>
                        <m:t>&lt;1</m:t>
                      </m:r>
                    </m:oMath>
                  </m:oMathPara>
                </a14:m>
                <a:endParaRPr lang="id-ID" b="0" dirty="0"/>
              </a:p>
              <a:p>
                <a:r>
                  <a:rPr lang="id-ID" dirty="0"/>
                  <a:t>atau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id-ID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d-ID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id-ID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id-ID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id-ID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−1)</m:t>
                          </m:r>
                        </m:num>
                        <m:den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id-ID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m:rPr>
                          <m:sty m:val="p"/>
                        </m:rPr>
                        <a:rPr lang="id-ID" b="0" i="0" smtClean="0">
                          <a:latin typeface="Cambria Math" panose="02040503050406030204" pitchFamily="18" charset="0"/>
                        </a:rPr>
                        <m:t>untuk</m:t>
                      </m:r>
                      <m:r>
                        <a:rPr lang="id-ID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d-ID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id-ID" b="0" i="1" smtClean="0">
                          <a:latin typeface="Cambria Math" panose="02040503050406030204" pitchFamily="18" charset="0"/>
                        </a:rPr>
                        <m:t>&gt;1</m:t>
                      </m:r>
                    </m:oMath>
                  </m:oMathPara>
                </a14:m>
                <a:endParaRPr lang="id-ID" b="0" dirty="0"/>
              </a:p>
              <a:p>
                <a:r>
                  <a:rPr lang="id-ID" i="1" dirty="0"/>
                  <a:t>a </a:t>
                </a:r>
                <a:r>
                  <a:rPr lang="id-ID" dirty="0"/>
                  <a:t>adalah suku pertama dan r adalah rasio</a:t>
                </a:r>
                <a:endParaRPr lang="en-ID" i="1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B20A926-CAD0-F447-D613-861CE38FA0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2101568"/>
                <a:ext cx="3862339" cy="1616853"/>
              </a:xfrm>
              <a:prstGeom prst="rect">
                <a:avLst/>
              </a:prstGeom>
              <a:blipFill rotWithShape="1">
                <a:blip r:embed="rId4"/>
                <a:stretch>
                  <a:fillRect l="-3791" r="-2844" b="-79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90744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5068967B-DF3F-52EF-B597-5B1F1B1C42E3}"/>
              </a:ext>
            </a:extLst>
          </p:cNvPr>
          <p:cNvGrpSpPr/>
          <p:nvPr/>
        </p:nvGrpSpPr>
        <p:grpSpPr>
          <a:xfrm>
            <a:off x="9378" y="133350"/>
            <a:ext cx="1428605" cy="481122"/>
            <a:chOff x="228600" y="1557228"/>
            <a:chExt cx="1428605" cy="481122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492E13CB-5EF7-10D9-84BD-8BB8FE0EC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1557228"/>
              <a:ext cx="1428605" cy="48112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C20B4068-D0C8-6DB8-209B-385CC0238644}"/>
                </a:ext>
              </a:extLst>
            </p:cNvPr>
            <p:cNvSpPr/>
            <p:nvPr/>
          </p:nvSpPr>
          <p:spPr>
            <a:xfrm>
              <a:off x="514205" y="1590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75F15896-E901-04DA-74B7-E471402AFDC4}"/>
                  </a:ext>
                </a:extLst>
              </p:cNvPr>
              <p:cNvSpPr txBox="1"/>
              <p:nvPr/>
            </p:nvSpPr>
            <p:spPr>
              <a:xfrm>
                <a:off x="152400" y="647717"/>
                <a:ext cx="6400800" cy="357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 jumlah deret geometri </a:t>
                </a:r>
                <a14:m>
                  <m:oMath xmlns:m="http://schemas.openxmlformats.org/officeDocument/2006/math">
                    <m:r>
                      <a:rPr lang="id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5+1+</m:t>
                    </m:r>
                    <m:f>
                      <m:fPr>
                        <m:ctrlPr>
                          <a:rPr lang="id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id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id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id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 …</m:t>
                    </m:r>
                    <m:r>
                      <a:rPr lang="id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d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hingga suku kelima.</a:t>
                </a:r>
              </a:p>
              <a:p>
                <a:r>
                  <a:rPr lang="id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14:m>
                  <m:oMath xmlns:m="http://schemas.openxmlformats.org/officeDocument/2006/math">
                    <m:r>
                      <a:rPr lang="id-ID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id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=5, </m:t>
                    </m:r>
                    <m:r>
                      <a:rPr lang="id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id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=5, </m:t>
                    </m:r>
                    <m:r>
                      <m:rPr>
                        <m:sty m:val="p"/>
                      </m:rPr>
                      <a:rPr lang="id-ID" sz="160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dan</m:t>
                    </m:r>
                    <m:r>
                      <a:rPr lang="id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id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id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id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id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id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id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karena </a:t>
                </a:r>
                <a14:m>
                  <m:oMath xmlns:m="http://schemas.openxmlformats.org/officeDocument/2006/math">
                    <m:r>
                      <a:rPr lang="id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id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&lt;1</m:t>
                    </m:r>
                  </m:oMath>
                </a14:m>
                <a:endParaRPr lang="id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d-ID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id-ID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id-ID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d-ID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d-ID" sz="1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id-ID" sz="1600" b="0" i="1" smtClean="0">
                              <a:latin typeface="Cambria Math" panose="020405030504060302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id-ID" sz="1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id-ID" sz="1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id-ID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id-ID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id-ID" sz="16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id-ID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id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ID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d-ID" sz="16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id-ID" sz="16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id-ID" sz="16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d-ID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d-ID" sz="16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id-ID" sz="1600" i="1">
                              <a:latin typeface="Cambria Math" panose="020405030504060302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id-ID" sz="16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d-ID" sz="16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d-ID" sz="16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d-ID" sz="16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id-ID" sz="1600" b="0" i="1" smtClean="0">
                                          <a:latin typeface="Cambria Math" panose="02040503050406030204" pitchFamily="18" charset="0"/>
                                        </a:rPr>
                                        <m:t>5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id-ID" sz="16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  <m:r>
                            <a:rPr lang="id-ID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id-ID" sz="160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id-ID" sz="16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d-ID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d-ID" sz="16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id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884363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d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id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d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  <m:d>
                            <m:dPr>
                              <m:ctrlPr>
                                <a:rPr lang="id-ID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d-ID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id-ID" sz="1600" i="1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d-ID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id-ID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3.125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f>
                            <m:fPr>
                              <m:ctrlPr>
                                <a:rPr lang="id-ID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id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id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5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id-ID" sz="1600" b="0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1884363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d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id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d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781</m:t>
                          </m:r>
                        </m:num>
                        <m:den>
                          <m:r>
                            <a:rPr lang="id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125</m:t>
                          </m:r>
                        </m:den>
                      </m:f>
                    </m:oMath>
                  </m:oMathPara>
                </a14:m>
                <a:endParaRPr lang="id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617663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d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d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id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sub>
                      </m:sSub>
                      <m:r>
                        <a:rPr lang="id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=6,248</m:t>
                      </m:r>
                    </m:oMath>
                  </m:oMathPara>
                </a14:m>
                <a:endParaRPr lang="id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75F15896-E901-04DA-74B7-E471402AFD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47717"/>
                <a:ext cx="6400800" cy="3579441"/>
              </a:xfrm>
              <a:prstGeom prst="rect">
                <a:avLst/>
              </a:prstGeom>
              <a:blipFill rotWithShape="1">
                <a:blip r:embed="rId3"/>
                <a:stretch>
                  <a:fillRect l="-4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A3ACFFFF-689F-4079-6894-C6B7A49C9E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2038350"/>
            <a:ext cx="3220952" cy="26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0051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6502D703-4DDB-2BA2-F3FA-3B3B6B043CEF}"/>
              </a:ext>
            </a:extLst>
          </p:cNvPr>
          <p:cNvGrpSpPr/>
          <p:nvPr/>
        </p:nvGrpSpPr>
        <p:grpSpPr>
          <a:xfrm>
            <a:off x="152400" y="133351"/>
            <a:ext cx="3505200" cy="762000"/>
            <a:chOff x="179109" y="31359"/>
            <a:chExt cx="2564091" cy="786431"/>
          </a:xfrm>
        </p:grpSpPr>
        <p:sp>
          <p:nvSpPr>
            <p:cNvPr id="3" name="Round Same Side Corner Rectangle 1">
              <a:extLst>
                <a:ext uri="{FF2B5EF4-FFF2-40B4-BE49-F238E27FC236}">
                  <a16:creationId xmlns="" xmlns:a16="http://schemas.microsoft.com/office/drawing/2014/main" id="{2694205C-8ABA-FAB5-54F3-C26E7787F856}"/>
                </a:ext>
              </a:extLst>
            </p:cNvPr>
            <p:cNvSpPr/>
            <p:nvPr/>
          </p:nvSpPr>
          <p:spPr>
            <a:xfrm flipV="1">
              <a:off x="179109" y="31359"/>
              <a:ext cx="2564091" cy="535384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7270F872-1C2E-82A8-2B6D-0741DCA377D9}"/>
                </a:ext>
              </a:extLst>
            </p:cNvPr>
            <p:cNvSpPr txBox="1"/>
            <p:nvPr/>
          </p:nvSpPr>
          <p:spPr>
            <a:xfrm>
              <a:off x="381000" y="109904"/>
              <a:ext cx="2362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Deret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id-ID" sz="2000" b="1" dirty="0">
                  <a:solidFill>
                    <a:schemeClr val="bg1"/>
                  </a:solidFill>
                </a:rPr>
                <a:t>Geometri Tak HIngga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14C6F77D-1145-FA7E-8932-DCC4ED335487}"/>
                  </a:ext>
                </a:extLst>
              </p:cNvPr>
              <p:cNvSpPr txBox="1"/>
              <p:nvPr/>
            </p:nvSpPr>
            <p:spPr>
              <a:xfrm>
                <a:off x="152400" y="749413"/>
                <a:ext cx="6172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Apabila </a:t>
                </a:r>
                <a:r>
                  <a:rPr lang="id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id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mendekati “tak hingga”, yaitu </a:t>
                </a:r>
                <a14:m>
                  <m:oMath xmlns:m="http://schemas.openxmlformats.org/officeDocument/2006/math">
                    <m:r>
                      <a:rPr lang="id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id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→∞</m:t>
                    </m:r>
                  </m:oMath>
                </a14:m>
                <a:r>
                  <a:rPr lang="id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maka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d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d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p>
                        <m:r>
                          <a:rPr lang="id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p>
                    </m:sSup>
                    <m:r>
                      <a:rPr lang="id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⟶</m:t>
                    </m:r>
                    <m:r>
                      <a:rPr lang="id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</m:oMath>
                </a14:m>
                <a:r>
                  <a:rPr lang="id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sehingga:</a:t>
                </a:r>
              </a:p>
              <a:p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14C6F77D-1145-FA7E-8932-DCC4ED3354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49413"/>
                <a:ext cx="6172200" cy="584775"/>
              </a:xfrm>
              <a:prstGeom prst="rect">
                <a:avLst/>
              </a:prstGeom>
              <a:blipFill rotWithShape="1">
                <a:blip r:embed="rId2"/>
                <a:stretch>
                  <a:fillRect l="-494" t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id="{CA543AE2-FB53-7CC6-6265-5267076D383A}"/>
                  </a:ext>
                </a:extLst>
              </p:cNvPr>
              <p:cNvSpPr txBox="1"/>
              <p:nvPr/>
            </p:nvSpPr>
            <p:spPr>
              <a:xfrm>
                <a:off x="2498772" y="1158285"/>
                <a:ext cx="4146456" cy="74956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ID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  <m:r>
                        <a:rPr lang="id-ID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d-ID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id-ID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id-ID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m:rPr>
                          <m:sty m:val="p"/>
                        </m:rPr>
                        <a:rPr lang="id-ID" b="0" i="0" smtClean="0">
                          <a:latin typeface="Cambria Math" panose="02040503050406030204" pitchFamily="18" charset="0"/>
                        </a:rPr>
                        <m:t>untuk</m:t>
                      </m:r>
                      <m:r>
                        <a:rPr lang="id-ID" b="0" i="1" smtClean="0">
                          <a:latin typeface="Cambria Math" panose="02040503050406030204" pitchFamily="18" charset="0"/>
                        </a:rPr>
                        <m:t> −1&lt;</m:t>
                      </m:r>
                      <m:r>
                        <a:rPr lang="id-ID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id-ID" b="0" i="1" smtClean="0">
                          <a:latin typeface="Cambria Math" panose="02040503050406030204" pitchFamily="18" charset="0"/>
                        </a:rPr>
                        <m:t>&lt;1</m:t>
                      </m:r>
                    </m:oMath>
                  </m:oMathPara>
                </a14:m>
                <a:endParaRPr lang="id-ID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ID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id-ID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ID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r>
                  <a:rPr lang="id-ID" dirty="0"/>
                  <a:t> disebut “jumlah sampai tak hingga suku”</a:t>
                </a:r>
                <a:endParaRPr lang="en-ID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A543AE2-FB53-7CC6-6265-5267076D38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8772" y="1158285"/>
                <a:ext cx="4146456" cy="749564"/>
              </a:xfrm>
              <a:prstGeom prst="rect">
                <a:avLst/>
              </a:prstGeom>
              <a:blipFill rotWithShape="1">
                <a:blip r:embed="rId3"/>
                <a:stretch>
                  <a:fillRect l="-2059" r="-2794" b="-186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id="{9C703CB0-2088-1CCE-9FD1-A1DAB2FC513B}"/>
                  </a:ext>
                </a:extLst>
              </p:cNvPr>
              <p:cNvSpPr txBox="1"/>
              <p:nvPr/>
            </p:nvSpPr>
            <p:spPr>
              <a:xfrm>
                <a:off x="623667" y="2086460"/>
                <a:ext cx="7896665" cy="124649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deret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geometri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hingga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mempunyai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id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tertentu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konvergen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rasio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deret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terletak</a:t>
                </a:r>
                <a:r>
                  <a:rPr lang="id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pada interval</a:t>
                </a:r>
                <a:endParaRPr lang="id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d-ID" b="1" i="1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d-ID" b="1" i="1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id-ID" b="1" i="1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id-ID" b="1" i="1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id-ID" b="1" i="1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id-ID" b="1" i="1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id-ID" b="1" i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d-ID" b="1" i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𝐚𝐭𝐚𝐮</m:t>
                      </m:r>
                      <m:r>
                        <a:rPr lang="id-ID" b="1" i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|"/>
                          <m:endChr m:val="|"/>
                          <m:ctrlPr>
                            <a:rPr lang="id-ID" b="1" i="1" smtClean="0">
                              <a:solidFill>
                                <a:schemeClr val="accent4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id-ID" b="1" i="1" smtClean="0">
                              <a:solidFill>
                                <a:schemeClr val="accent4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  <m:r>
                        <a:rPr lang="id-ID" b="1" i="1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id-ID" b="1" i="1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ID" b="1" dirty="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C703CB0-2088-1CCE-9FD1-A1DAB2FC51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67" y="2086460"/>
                <a:ext cx="7896665" cy="124649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82767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8903" y="133350"/>
            <a:ext cx="1428605" cy="481122"/>
            <a:chOff x="400195" y="2319228"/>
            <a:chExt cx="1428605" cy="48112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id="{9AAEA007-5A63-580E-5641-C5B2F1ED0D72}"/>
                  </a:ext>
                </a:extLst>
              </p:cNvPr>
              <p:cNvSpPr txBox="1"/>
              <p:nvPr/>
            </p:nvSpPr>
            <p:spPr>
              <a:xfrm>
                <a:off x="46320" y="647717"/>
                <a:ext cx="8581697" cy="686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deret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geometri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hingga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36−12+4−</m:t>
                    </m:r>
                    <m:f>
                      <m:f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 …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AAEA007-5A63-580E-5641-C5B2F1ED0D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20" y="647717"/>
                <a:ext cx="8581697" cy="686983"/>
              </a:xfrm>
              <a:prstGeom prst="rect">
                <a:avLst/>
              </a:prstGeom>
              <a:blipFill>
                <a:blip r:embed="rId3"/>
                <a:stretch>
                  <a:fillRect l="-426" b="-10619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id="{E5F40820-3B67-EBCA-07A5-0D2175E83267}"/>
                  </a:ext>
                </a:extLst>
              </p:cNvPr>
              <p:cNvSpPr txBox="1"/>
              <p:nvPr/>
            </p:nvSpPr>
            <p:spPr>
              <a:xfrm>
                <a:off x="46320" y="1385906"/>
                <a:ext cx="4572000" cy="11295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id-ID" sz="16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ID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  <m:r>
                      <a:rPr lang="id-ID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d-ID" sz="1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id-ID" sz="16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id-ID" sz="16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id-ID" sz="16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mana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=36 </m:t>
                    </m:r>
                    <m:r>
                      <m:rPr>
                        <m:sty m:val="p"/>
                      </m:rPr>
                      <a:rPr lang="en-ID" sz="1600" i="0" dirty="0" smtClean="0">
                        <a:latin typeface="Cambria Math" panose="02040503050406030204" pitchFamily="18" charset="0"/>
                      </a:rPr>
                      <m:t>dan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ID" sz="1600" b="0" i="0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ID" sz="1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d-ID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ID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  <m:r>
                        <a:rPr lang="id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d-ID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36</m:t>
                          </m:r>
                        </m:num>
                        <m:den>
                          <m:r>
                            <a:rPr lang="id-ID" sz="16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d>
                            <m:dPr>
                              <m:ctrlPr>
                                <a:rPr lang="id-ID" sz="1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ID" sz="16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36</m:t>
                          </m:r>
                        </m:num>
                        <m:den>
                          <m:f>
                            <m:fPr>
                              <m:ctrlPr>
                                <a:rPr lang="en-ID" sz="16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=27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E5F40820-3B67-EBCA-07A5-0D2175E832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20" y="1385906"/>
                <a:ext cx="4572000" cy="112954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D9295B3A-A73D-F1EB-7832-2570DFF5A4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877" y="1739451"/>
            <a:ext cx="3220952" cy="26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6781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F74C6982-2481-9AC2-76EE-4241CC4B4D3D}"/>
              </a:ext>
            </a:extLst>
          </p:cNvPr>
          <p:cNvGrpSpPr/>
          <p:nvPr/>
        </p:nvGrpSpPr>
        <p:grpSpPr>
          <a:xfrm>
            <a:off x="0" y="126369"/>
            <a:ext cx="6477000" cy="692781"/>
            <a:chOff x="0" y="126369"/>
            <a:chExt cx="4593102" cy="707886"/>
          </a:xfrm>
        </p:grpSpPr>
        <p:pic>
          <p:nvPicPr>
            <p:cNvPr id="19" name="Picture 18">
              <a:extLst>
                <a:ext uri="{FF2B5EF4-FFF2-40B4-BE49-F238E27FC236}">
                  <a16:creationId xmlns="" xmlns:a16="http://schemas.microsoft.com/office/drawing/2014/main" id="{D44F55AF-1B08-4E7C-B286-1380FF56F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4495800" cy="456803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6EEC50E4-CE33-7BAF-4C06-BF473C898513}"/>
                </a:ext>
              </a:extLst>
            </p:cNvPr>
            <p:cNvSpPr txBox="1"/>
            <p:nvPr/>
          </p:nvSpPr>
          <p:spPr>
            <a:xfrm>
              <a:off x="554502" y="126369"/>
              <a:ext cx="4038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>
                  <a:solidFill>
                    <a:schemeClr val="bg1"/>
                  </a:solidFill>
                </a:rPr>
                <a:t>2.3 </a:t>
              </a:r>
              <a:r>
                <a:rPr lang="en-ID" sz="2000" b="1" dirty="0" err="1">
                  <a:solidFill>
                    <a:schemeClr val="bg1"/>
                  </a:solidFill>
                </a:rPr>
                <a:t>Masalah</a:t>
              </a:r>
              <a:r>
                <a:rPr lang="en-ID" sz="2000" b="1" dirty="0">
                  <a:solidFill>
                    <a:schemeClr val="bg1"/>
                  </a:solidFill>
                </a:rPr>
                <a:t> yang </a:t>
              </a:r>
              <a:r>
                <a:rPr lang="en-ID" sz="2000" b="1" dirty="0" err="1">
                  <a:solidFill>
                    <a:schemeClr val="bg1"/>
                  </a:solidFill>
                </a:rPr>
                <a:t>Melibatkan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Barisan</a:t>
              </a:r>
              <a:r>
                <a:rPr lang="en-ID" sz="2000" b="1" dirty="0">
                  <a:solidFill>
                    <a:schemeClr val="bg1"/>
                  </a:solidFill>
                </a:rPr>
                <a:t> dan </a:t>
              </a:r>
              <a:r>
                <a:rPr lang="en-ID" sz="2000" b="1" dirty="0" err="1">
                  <a:solidFill>
                    <a:schemeClr val="bg1"/>
                  </a:solidFill>
                </a:rPr>
                <a:t>deret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632D7D27-D06D-8894-3C36-7080458A7433}"/>
              </a:ext>
            </a:extLst>
          </p:cNvPr>
          <p:cNvGrpSpPr/>
          <p:nvPr/>
        </p:nvGrpSpPr>
        <p:grpSpPr>
          <a:xfrm>
            <a:off x="0" y="639744"/>
            <a:ext cx="3707092" cy="786431"/>
            <a:chOff x="26708" y="727090"/>
            <a:chExt cx="2659487" cy="786431"/>
          </a:xfrm>
        </p:grpSpPr>
        <p:sp>
          <p:nvSpPr>
            <p:cNvPr id="22" name="Round Same Side Corner Rectangle 1">
              <a:extLst>
                <a:ext uri="{FF2B5EF4-FFF2-40B4-BE49-F238E27FC236}">
                  <a16:creationId xmlns="" xmlns:a16="http://schemas.microsoft.com/office/drawing/2014/main" id="{E14451E4-3281-CB89-61D6-6832D4ADB987}"/>
                </a:ext>
              </a:extLst>
            </p:cNvPr>
            <p:cNvSpPr/>
            <p:nvPr/>
          </p:nvSpPr>
          <p:spPr>
            <a:xfrm flipV="1">
              <a:off x="26708" y="727090"/>
              <a:ext cx="2659487" cy="535384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CBD48BDE-000E-FD9F-092F-AE021E1C8362}"/>
                </a:ext>
              </a:extLst>
            </p:cNvPr>
            <p:cNvSpPr txBox="1"/>
            <p:nvPr/>
          </p:nvSpPr>
          <p:spPr>
            <a:xfrm>
              <a:off x="228600" y="805635"/>
              <a:ext cx="21948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Pertumbuhan</a:t>
              </a:r>
              <a:r>
                <a:rPr lang="en-ID" sz="2000" b="1" dirty="0">
                  <a:solidFill>
                    <a:schemeClr val="bg1"/>
                  </a:solidFill>
                </a:rPr>
                <a:t> &amp; </a:t>
              </a:r>
              <a:r>
                <a:rPr lang="en-ID" sz="2000" b="1" dirty="0" err="1">
                  <a:solidFill>
                    <a:schemeClr val="bg1"/>
                  </a:solidFill>
                </a:rPr>
                <a:t>Peluruhan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="" xmlns:a16="http://schemas.microsoft.com/office/drawing/2014/main" id="{DE373E51-7083-A719-9F5D-458C3789C3A2}"/>
                  </a:ext>
                </a:extLst>
              </p:cNvPr>
              <p:cNvSpPr txBox="1"/>
              <p:nvPr/>
            </p:nvSpPr>
            <p:spPr>
              <a:xfrm>
                <a:off x="147061" y="1666026"/>
                <a:ext cx="3554692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…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0" smtClean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0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ID" sz="1600" b="0" i="0" smtClean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…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ID" sz="16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E373E51-7083-A719-9F5D-458C3789C3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061" y="1666026"/>
                <a:ext cx="3554692" cy="584775"/>
              </a:xfrm>
              <a:prstGeom prst="rect">
                <a:avLst/>
              </a:prstGeom>
              <a:blipFill>
                <a:blip r:embed="rId3"/>
                <a:stretch>
                  <a:fillRect t="-3125" b="-11458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Speech Bubble: Oval 26">
            <a:extLst>
              <a:ext uri="{FF2B5EF4-FFF2-40B4-BE49-F238E27FC236}">
                <a16:creationId xmlns="" xmlns:a16="http://schemas.microsoft.com/office/drawing/2014/main" id="{B3D06159-DA33-BDEC-4768-3E6CB3DF6F84}"/>
              </a:ext>
            </a:extLst>
          </p:cNvPr>
          <p:cNvSpPr/>
          <p:nvPr/>
        </p:nvSpPr>
        <p:spPr>
          <a:xfrm>
            <a:off x="4696854" y="668538"/>
            <a:ext cx="4300085" cy="1718882"/>
          </a:xfrm>
          <a:prstGeom prst="wedgeEllipseCallout">
            <a:avLst>
              <a:gd name="adj1" fmla="val -80332"/>
              <a:gd name="adj2" fmla="val 30307"/>
            </a:avLst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D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Pertumbuhan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perubahan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secara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kuantitas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sebuah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objek</a:t>
            </a:r>
            <a:r>
              <a:rPr lang="es-E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s-E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rentang</a:t>
            </a:r>
            <a:r>
              <a:rPr lang="es-E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waktu</a:t>
            </a:r>
            <a:r>
              <a:rPr lang="es-E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tertentu</a:t>
            </a:r>
            <a:r>
              <a:rPr lang="es-E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s-E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perubahan</a:t>
            </a:r>
            <a:r>
              <a:rPr lang="es-E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naik</a:t>
            </a:r>
            <a:r>
              <a:rPr lang="es-E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t-BR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artinya kuantitas objek tersebut bertambah.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="" xmlns:a16="http://schemas.microsoft.com/office/drawing/2014/main" id="{80E45124-2384-AA52-BD2E-9EE51E68454E}"/>
                  </a:ext>
                </a:extLst>
              </p:cNvPr>
              <p:cNvSpPr txBox="1"/>
              <p:nvPr/>
            </p:nvSpPr>
            <p:spPr>
              <a:xfrm>
                <a:off x="240233" y="2865870"/>
                <a:ext cx="3490808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…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0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0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ID" sz="1600" b="0" i="0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…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ID" sz="16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0E45124-2384-AA52-BD2E-9EE51E6845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233" y="2865870"/>
                <a:ext cx="3490808" cy="584775"/>
              </a:xfrm>
              <a:prstGeom prst="rect">
                <a:avLst/>
              </a:prstGeom>
              <a:blipFill>
                <a:blip r:embed="rId4"/>
                <a:stretch>
                  <a:fillRect t="-3125" b="-11458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Speech Bubble: Oval 29">
            <a:extLst>
              <a:ext uri="{FF2B5EF4-FFF2-40B4-BE49-F238E27FC236}">
                <a16:creationId xmlns="" xmlns:a16="http://schemas.microsoft.com/office/drawing/2014/main" id="{3149D688-3BAF-4543-24DD-82AC4D7B0C83}"/>
              </a:ext>
            </a:extLst>
          </p:cNvPr>
          <p:cNvSpPr/>
          <p:nvPr/>
        </p:nvSpPr>
        <p:spPr>
          <a:xfrm>
            <a:off x="4843915" y="2744991"/>
            <a:ext cx="4283642" cy="1884160"/>
          </a:xfrm>
          <a:prstGeom prst="wedgeEllipseCallout">
            <a:avLst>
              <a:gd name="adj1" fmla="val -81802"/>
              <a:gd name="adj2" fmla="val -17544"/>
            </a:avLst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D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Peluruhan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perubahan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secara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kuantitas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sebuah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E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objek</a:t>
            </a:r>
            <a:r>
              <a:rPr lang="es-E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s-E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rentang</a:t>
            </a:r>
            <a:r>
              <a:rPr lang="es-E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waktu</a:t>
            </a:r>
            <a:r>
              <a:rPr lang="es-E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tertentu</a:t>
            </a:r>
            <a:r>
              <a:rPr lang="es-E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s-E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perubahan</a:t>
            </a:r>
            <a:r>
              <a:rPr lang="es-E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turun</a:t>
            </a:r>
            <a:r>
              <a:rPr lang="es-E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sv-S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artinya kuantitas objek tersebut berkurang.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9905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 animBg="1"/>
      <p:bldP spid="29" grpId="0"/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A11C1C7D-79A5-7BBB-453E-607EBA141373}"/>
              </a:ext>
            </a:extLst>
          </p:cNvPr>
          <p:cNvGrpSpPr/>
          <p:nvPr/>
        </p:nvGrpSpPr>
        <p:grpSpPr>
          <a:xfrm>
            <a:off x="13063" y="57150"/>
            <a:ext cx="1428605" cy="481122"/>
            <a:chOff x="228600" y="1557228"/>
            <a:chExt cx="1428605" cy="481122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B51D6611-03B0-6ADA-DCFF-6B1B04078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1557228"/>
              <a:ext cx="1428605" cy="48112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0443DF04-7434-6863-000A-8B608EE89500}"/>
                </a:ext>
              </a:extLst>
            </p:cNvPr>
            <p:cNvSpPr/>
            <p:nvPr/>
          </p:nvSpPr>
          <p:spPr>
            <a:xfrm>
              <a:off x="514205" y="1590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id="{1C77B10E-A750-ADE2-0CE1-991810B3E9E3}"/>
                  </a:ext>
                </a:extLst>
              </p:cNvPr>
              <p:cNvSpPr txBox="1"/>
              <p:nvPr/>
            </p:nvSpPr>
            <p:spPr>
              <a:xfrm>
                <a:off x="152400" y="571517"/>
                <a:ext cx="7924800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 algn="just">
                  <a:buFont typeface="+mj-lt"/>
                  <a:buAutoNum type="arabicPeriod"/>
                </a:pP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penduduk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sebuah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kota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mengalami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peningkatan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sebesar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2%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tiap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tahun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tahun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sebelumnya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Berdasarkan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sensus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penduduk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tahun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2015,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penduduk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kota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900.000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jiwa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penduduk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kota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tahun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2022.</a:t>
                </a:r>
              </a:p>
              <a:p>
                <a:pPr marL="274638" algn="just"/>
                <a:r>
                  <a:rPr lang="en-ID" sz="1600" b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C77B10E-A750-ADE2-0CE1-991810B3E9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571517"/>
                <a:ext cx="7924800" cy="1077218"/>
              </a:xfrm>
              <a:prstGeom prst="rect">
                <a:avLst/>
              </a:prstGeom>
              <a:blipFill>
                <a:blip r:embed="rId3"/>
                <a:stretch>
                  <a:fillRect l="-231" t="-1705" r="-385" b="-6818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D20A1997-F19E-58CF-AD59-D0557A3DB8B9}"/>
                  </a:ext>
                </a:extLst>
              </p:cNvPr>
              <p:cNvSpPr txBox="1"/>
              <p:nvPr/>
            </p:nvSpPr>
            <p:spPr>
              <a:xfrm>
                <a:off x="416034" y="1535490"/>
                <a:ext cx="7245132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Berdasarkan persoalan tersebut merupakan masalah 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pertumbuhan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gunakan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deret geometri sehingga: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=900.000 </m:t>
                      </m:r>
                      <m:r>
                        <m:rPr>
                          <m:sty m:val="p"/>
                        </m:rPr>
                        <a:rPr lang="en-ID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jiwa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𝑖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=2%=0,02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=1+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𝑖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=1+0,02=1,02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=2022−2015+1=8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20A1997-F19E-58CF-AD59-D0557A3DB8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034" y="1535490"/>
                <a:ext cx="7245132" cy="1569660"/>
              </a:xfrm>
              <a:prstGeom prst="rect">
                <a:avLst/>
              </a:prstGeom>
              <a:blipFill rotWithShape="1">
                <a:blip r:embed="rId4"/>
                <a:stretch>
                  <a:fillRect l="-421" t="-1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229747E2-6FD1-8A0E-F1C2-73084340A671}"/>
                  </a:ext>
                </a:extLst>
              </p:cNvPr>
              <p:cNvSpPr txBox="1"/>
              <p:nvPr/>
            </p:nvSpPr>
            <p:spPr>
              <a:xfrm>
                <a:off x="488079" y="3105150"/>
                <a:ext cx="3550521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ID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ID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id-ID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id-ID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id-ID" sz="16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ID" sz="16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=900.000 </m:t>
                      </m:r>
                      <m:sSup>
                        <m:sSup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1,02</m:t>
                          </m:r>
                        </m:e>
                        <m:sup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8−1</m:t>
                          </m:r>
                        </m:sup>
                      </m:sSup>
                    </m:oMath>
                  </m:oMathPara>
                </a14:m>
                <a:endParaRPr lang="en-ID" sz="1600" b="0" dirty="0"/>
              </a:p>
              <a:p>
                <a:pPr marL="274638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=900.000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ID" sz="16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ID" sz="1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1,02</m:t>
                              </m:r>
                            </m:e>
                          </m:d>
                        </m:e>
                        <m:sup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</m:oMath>
                  </m:oMathPara>
                </a14:m>
                <a:endParaRPr lang="en-ID" sz="16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74638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=1.033.817</m:t>
                      </m:r>
                    </m:oMath>
                  </m:oMathPara>
                </a14:m>
                <a:endParaRPr lang="en-ID" sz="1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29747E2-6FD1-8A0E-F1C2-73084340A6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079" y="3105150"/>
                <a:ext cx="3550521" cy="107721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rrow: Right 9">
            <a:extLst>
              <a:ext uri="{FF2B5EF4-FFF2-40B4-BE49-F238E27FC236}">
                <a16:creationId xmlns="" xmlns:a16="http://schemas.microsoft.com/office/drawing/2014/main" id="{A56B3FBD-ACD1-9C77-80A1-C1D61785181E}"/>
              </a:ext>
            </a:extLst>
          </p:cNvPr>
          <p:cNvSpPr/>
          <p:nvPr/>
        </p:nvSpPr>
        <p:spPr>
          <a:xfrm>
            <a:off x="2895600" y="3471061"/>
            <a:ext cx="1066800" cy="212468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6CC2BA41-565D-EE7D-D720-02C60F96639B}"/>
              </a:ext>
            </a:extLst>
          </p:cNvPr>
          <p:cNvSpPr txBox="1"/>
          <p:nvPr/>
        </p:nvSpPr>
        <p:spPr>
          <a:xfrm>
            <a:off x="4114800" y="3240242"/>
            <a:ext cx="47418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Jadi,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jumlah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penduduk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kota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tahun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2022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1.033.817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jiwa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169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 animBg="1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="" xmlns:a16="http://schemas.microsoft.com/office/drawing/2014/main" id="{D443A4E4-1169-7EA7-8629-42C9411C23C1}"/>
                  </a:ext>
                </a:extLst>
              </p:cNvPr>
              <p:cNvSpPr txBox="1"/>
              <p:nvPr/>
            </p:nvSpPr>
            <p:spPr>
              <a:xfrm>
                <a:off x="152400" y="209550"/>
                <a:ext cx="7543800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 algn="just">
                  <a:buFont typeface="+mj-lt"/>
                  <a:buAutoNum type="arabicPeriod" startAt="2"/>
                </a:pP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Sebuah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pabrik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membeli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mesin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produksi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tahun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2017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seharga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nn-NO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Rp500.000.000,00. Mesin tersebut mengalami penurunan harga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sebesar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5%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setiap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tahun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tahun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sebelumnya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harga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mesin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tahun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2022.</a:t>
                </a:r>
              </a:p>
              <a:p>
                <a:pPr marL="352425" algn="just"/>
                <a:r>
                  <a:rPr lang="en-ID" sz="1600" b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443A4E4-1169-7EA7-8629-42C9411C23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209550"/>
                <a:ext cx="7543800" cy="1077218"/>
              </a:xfrm>
              <a:prstGeom prst="rect">
                <a:avLst/>
              </a:prstGeom>
              <a:blipFill>
                <a:blip r:embed="rId2"/>
                <a:stretch>
                  <a:fillRect l="-242" t="-1695" r="-323" b="-6215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="" xmlns:a16="http://schemas.microsoft.com/office/drawing/2014/main" id="{505E3DAD-49FD-9732-42C9-DEDFA53B8E54}"/>
                  </a:ext>
                </a:extLst>
              </p:cNvPr>
              <p:cNvSpPr txBox="1"/>
              <p:nvPr/>
            </p:nvSpPr>
            <p:spPr>
              <a:xfrm>
                <a:off x="457200" y="1286768"/>
                <a:ext cx="792480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Berdasarkan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persoalan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peluruhan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diselesaikan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deret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geometri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b="0" i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Rp500.000.000,00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𝑖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=5%=0,05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=1−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𝑖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=1−0,05=0,95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=2022−2017+1=6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05E3DAD-49FD-9732-42C9-DEDFA53B8E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286768"/>
                <a:ext cx="7924800" cy="1569660"/>
              </a:xfrm>
              <a:prstGeom prst="rect">
                <a:avLst/>
              </a:prstGeom>
              <a:blipFill>
                <a:blip r:embed="rId3"/>
                <a:stretch>
                  <a:fillRect l="-385" t="-1163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id="{73C6B276-00F9-6A53-566E-42DBCA4CD5CB}"/>
                  </a:ext>
                </a:extLst>
              </p:cNvPr>
              <p:cNvSpPr txBox="1"/>
              <p:nvPr/>
            </p:nvSpPr>
            <p:spPr>
              <a:xfrm>
                <a:off x="457200" y="2826492"/>
                <a:ext cx="3276600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ID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ID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id-ID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id-ID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id-ID" sz="16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ID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r>
                        <a:rPr lang="en-ID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500.000.000</m:t>
                      </m:r>
                      <m:sSup>
                        <m:sSup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(0,95)</m:t>
                          </m:r>
                        </m:e>
                        <m:sup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id-ID" sz="16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ID" sz="1600" dirty="0"/>
              </a:p>
              <a:p>
                <a:pPr marL="274638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=386.890.468,75</m:t>
                      </m:r>
                    </m:oMath>
                  </m:oMathPara>
                </a14:m>
                <a:endParaRPr lang="en-ID" sz="1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3C6B276-00F9-6A53-566E-42DBCA4CD5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826492"/>
                <a:ext cx="3276600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rrow: Right 6">
            <a:extLst>
              <a:ext uri="{FF2B5EF4-FFF2-40B4-BE49-F238E27FC236}">
                <a16:creationId xmlns="" xmlns:a16="http://schemas.microsoft.com/office/drawing/2014/main" id="{5CECFD1F-511F-FAA2-5719-D74AB8F2CD2D}"/>
              </a:ext>
            </a:extLst>
          </p:cNvPr>
          <p:cNvSpPr/>
          <p:nvPr/>
        </p:nvSpPr>
        <p:spPr>
          <a:xfrm>
            <a:off x="3402874" y="3281068"/>
            <a:ext cx="1066800" cy="212468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A025044-80C5-5410-9C35-4BFED46E19B9}"/>
              </a:ext>
            </a:extLst>
          </p:cNvPr>
          <p:cNvSpPr txBox="1"/>
          <p:nvPr/>
        </p:nvSpPr>
        <p:spPr>
          <a:xfrm>
            <a:off x="4800600" y="3038424"/>
            <a:ext cx="42410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Jadi,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harga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mesin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tahun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2022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Rp386.890.468,75.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3432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 animBg="1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5166AE04-DD29-BBE3-BEF1-FE76D9A8DC41}"/>
              </a:ext>
            </a:extLst>
          </p:cNvPr>
          <p:cNvGrpSpPr/>
          <p:nvPr/>
        </p:nvGrpSpPr>
        <p:grpSpPr>
          <a:xfrm>
            <a:off x="0" y="133350"/>
            <a:ext cx="4572000" cy="786431"/>
            <a:chOff x="26708" y="727090"/>
            <a:chExt cx="2659487" cy="786431"/>
          </a:xfrm>
        </p:grpSpPr>
        <p:sp>
          <p:nvSpPr>
            <p:cNvPr id="3" name="Round Same Side Corner Rectangle 1">
              <a:extLst>
                <a:ext uri="{FF2B5EF4-FFF2-40B4-BE49-F238E27FC236}">
                  <a16:creationId xmlns="" xmlns:a16="http://schemas.microsoft.com/office/drawing/2014/main" id="{80012D0B-E13B-3F95-CB3C-987D5BEF9337}"/>
                </a:ext>
              </a:extLst>
            </p:cNvPr>
            <p:cNvSpPr/>
            <p:nvPr/>
          </p:nvSpPr>
          <p:spPr>
            <a:xfrm flipV="1">
              <a:off x="26708" y="727090"/>
              <a:ext cx="2659487" cy="535384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328F2063-87DC-F6A7-2F93-3212C500ED9B}"/>
                </a:ext>
              </a:extLst>
            </p:cNvPr>
            <p:cNvSpPr txBox="1"/>
            <p:nvPr/>
          </p:nvSpPr>
          <p:spPr>
            <a:xfrm>
              <a:off x="228600" y="805635"/>
              <a:ext cx="21948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>
                  <a:solidFill>
                    <a:schemeClr val="bg1"/>
                  </a:solidFill>
                </a:rPr>
                <a:t>Bunga Tunggal &amp; Bunga </a:t>
              </a:r>
              <a:r>
                <a:rPr lang="en-ID" sz="2000" b="1" dirty="0" err="1">
                  <a:solidFill>
                    <a:schemeClr val="bg1"/>
                  </a:solidFill>
                </a:rPr>
                <a:t>Majemuk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FA858994-9F0E-5369-A24D-03133E59C300}"/>
              </a:ext>
            </a:extLst>
          </p:cNvPr>
          <p:cNvSpPr txBox="1"/>
          <p:nvPr/>
        </p:nvSpPr>
        <p:spPr>
          <a:xfrm>
            <a:off x="76200" y="767418"/>
            <a:ext cx="6248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Bunga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uang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dibayar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oleh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perorangan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organisasi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penyesuaian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sejumlah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uang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uang </a:t>
            </a:r>
            <a:r>
              <a:rPr lang="en-ID" sz="1600" i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pokok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(modal). 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id="{F23938F1-501F-F08E-5F83-A8A53DE7E9FA}"/>
                  </a:ext>
                </a:extLst>
              </p:cNvPr>
              <p:cNvSpPr txBox="1"/>
              <p:nvPr/>
            </p:nvSpPr>
            <p:spPr>
              <a:xfrm>
                <a:off x="95794" y="1352193"/>
                <a:ext cx="6248400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modal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awal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sebesar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mendapat bunga tunggal sebesar </a:t>
                </a:r>
                <a:r>
                  <a:rPr lang="sv-SE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 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persentase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per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setelah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modalnya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ID" sz="1600" i="1" dirty="0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dirty="0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en-ID" sz="1600" b="0" i="1" dirty="0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 </m:t>
                    </m:r>
                  </m:oMath>
                </a14:m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23938F1-501F-F08E-5F83-A8A53DE7E9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94" y="1352193"/>
                <a:ext cx="6248400" cy="830997"/>
              </a:xfrm>
              <a:prstGeom prst="rect">
                <a:avLst/>
              </a:prstGeom>
              <a:blipFill>
                <a:blip r:embed="rId2"/>
                <a:stretch>
                  <a:fillRect l="-390" t="-2206" r="-488" b="-8824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5BF6ADDD-C86C-0A89-0F34-E528E5C5DF26}"/>
                  </a:ext>
                </a:extLst>
              </p:cNvPr>
              <p:cNvSpPr txBox="1"/>
              <p:nvPr/>
            </p:nvSpPr>
            <p:spPr>
              <a:xfrm>
                <a:off x="3962692" y="2028259"/>
                <a:ext cx="1982081" cy="553998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none" lIns="0" tIns="0" rIns="0" bIns="0" rtlCol="0" anchor="ctr">
                <a:spAutoFit/>
              </a:bodyPr>
              <a:lstStyle/>
              <a:p>
                <a:pPr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ID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ID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D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ID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ID" b="0" i="1" smtClean="0">
                          <a:latin typeface="Cambria Math" panose="02040503050406030204" pitchFamily="18" charset="0"/>
                        </a:rPr>
                        <m:t>(1+</m:t>
                      </m:r>
                      <m:r>
                        <a:rPr lang="en-ID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ID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ID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n-ID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ID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BF6ADDD-C86C-0A89-0F34-E528E5C5DF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692" y="2028259"/>
                <a:ext cx="1982081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id="{557AB895-AE62-EC9E-0A3F-BCE5FE86CCA5}"/>
                  </a:ext>
                </a:extLst>
              </p:cNvPr>
              <p:cNvSpPr txBox="1"/>
              <p:nvPr/>
            </p:nvSpPr>
            <p:spPr>
              <a:xfrm>
                <a:off x="139531" y="2673547"/>
                <a:ext cx="6947069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modal sebesar </a:t>
                </a:r>
                <a14:m>
                  <m:oMath xmlns:m="http://schemas.openxmlformats.org/officeDocument/2006/math">
                    <m:r>
                      <a:rPr lang="sv-SE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𝑀</m:t>
                    </m:r>
                  </m:oMath>
                </a14:m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diperbungakan dengan bunga 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majemuk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ID" sz="1600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a:rPr lang="en-ID" sz="1600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ID" sz="1600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% 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tahun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modal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setelah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tahun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dinyatakan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rumus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akhirnya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57AB895-AE62-EC9E-0A3F-BCE5FE86CC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531" y="2673547"/>
                <a:ext cx="6947069" cy="830997"/>
              </a:xfrm>
              <a:prstGeom prst="rect">
                <a:avLst/>
              </a:prstGeom>
              <a:blipFill>
                <a:blip r:embed="rId4"/>
                <a:stretch>
                  <a:fillRect l="-351" t="-2206" r="-351" b="-8824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80A15506-4F13-AB80-1FC5-9854B770B0E7}"/>
                  </a:ext>
                </a:extLst>
              </p:cNvPr>
              <p:cNvSpPr txBox="1"/>
              <p:nvPr/>
            </p:nvSpPr>
            <p:spPr>
              <a:xfrm>
                <a:off x="3927857" y="3626612"/>
                <a:ext cx="1791983" cy="415498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ID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ID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D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  <m:d>
                            <m:dPr>
                              <m:ctrlPr>
                                <a:rPr lang="en-ID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ID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ID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d>
                        </m:e>
                        <m:sup>
                          <m:r>
                            <a:rPr lang="en-ID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ID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0A15506-4F13-AB80-1FC5-9854B770B0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7857" y="3626612"/>
                <a:ext cx="1791983" cy="4154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CB9CF759-ACEA-F3F2-319C-6288A573CCB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-31152"/>
            <a:ext cx="2831957" cy="244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5852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2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  <p:bldP spid="11" grpId="0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D65EA35F-34EA-8C5B-D692-C8804CAC259A}"/>
              </a:ext>
            </a:extLst>
          </p:cNvPr>
          <p:cNvGrpSpPr/>
          <p:nvPr/>
        </p:nvGrpSpPr>
        <p:grpSpPr>
          <a:xfrm>
            <a:off x="152400" y="57150"/>
            <a:ext cx="1428605" cy="481122"/>
            <a:chOff x="228600" y="1557228"/>
            <a:chExt cx="1428605" cy="481122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379F5398-0EDA-EE47-9B9C-82E127D735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1557228"/>
              <a:ext cx="1428605" cy="48112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1A7F228D-F786-C156-0B18-008BCEF909F8}"/>
                </a:ext>
              </a:extLst>
            </p:cNvPr>
            <p:cNvSpPr/>
            <p:nvPr/>
          </p:nvSpPr>
          <p:spPr>
            <a:xfrm>
              <a:off x="514205" y="1590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FC8582C-13BF-5033-5E31-482AEB365DCA}"/>
              </a:ext>
            </a:extLst>
          </p:cNvPr>
          <p:cNvSpPr txBox="1"/>
          <p:nvPr/>
        </p:nvSpPr>
        <p:spPr>
          <a:xfrm>
            <a:off x="1" y="666750"/>
            <a:ext cx="452442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Sebuah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modal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Rp1.200.000,00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diperbungakan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bunga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majemuk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4% per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tahun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Tentukan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modal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setelah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tahun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52425" algn="just"/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Jawab: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1585EE66-ECB4-0DC6-0FCB-3FBF3CA72B35}"/>
              </a:ext>
            </a:extLst>
          </p:cNvPr>
          <p:cNvSpPr txBox="1"/>
          <p:nvPr/>
        </p:nvSpPr>
        <p:spPr>
          <a:xfrm>
            <a:off x="4801083" y="693420"/>
            <a:ext cx="410826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 startAt="2"/>
            </a:pP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Sebuah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modal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Rp1.200.000,00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diperbungakan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bunga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majemuk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4% per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tahun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Tentukan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modal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setelah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tahun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73050" algn="just"/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Jawab: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F2C7269B-6D8D-11EE-8182-6430F492391F}"/>
              </a:ext>
            </a:extLst>
          </p:cNvPr>
          <p:cNvGrpSpPr/>
          <p:nvPr/>
        </p:nvGrpSpPr>
        <p:grpSpPr>
          <a:xfrm>
            <a:off x="224495" y="1743968"/>
            <a:ext cx="4586748" cy="1919888"/>
            <a:chOff x="272065" y="1743968"/>
            <a:chExt cx="4586748" cy="191988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>
                  <a:extLst>
                    <a:ext uri="{FF2B5EF4-FFF2-40B4-BE49-F238E27FC236}">
                      <a16:creationId xmlns="" xmlns:a16="http://schemas.microsoft.com/office/drawing/2014/main" id="{5E28CD98-0A69-3FAA-BC6E-4C666F3C4A55}"/>
                    </a:ext>
                  </a:extLst>
                </p:cNvPr>
                <p:cNvSpPr txBox="1"/>
                <p:nvPr/>
              </p:nvSpPr>
              <p:spPr>
                <a:xfrm>
                  <a:off x="272065" y="1743968"/>
                  <a:ext cx="4299935" cy="10772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D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Diketahui: </a:t>
                  </a:r>
                  <a14:m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𝑀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=10.000.000;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=5;</m:t>
                      </m:r>
                      <m:r>
                        <m:rPr>
                          <m:sty m:val="p"/>
                        </m:rPr>
                        <a:rPr lang="en-ID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a14:m>
                  <a:endParaRPr lang="en-US" sz="1600" b="0" i="1" dirty="0" smtClean="0">
                    <a:latin typeface="Cambria Math" panose="02040503050406030204" pitchFamily="18" charset="0"/>
                    <a:cs typeface="Times New Roman" panose="020206030504050203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=2%=0,02</m:t>
                        </m:r>
                      </m:oMath>
                    </m:oMathPara>
                  </a14:m>
                  <a:endParaRPr lang="en-ID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Jadi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besar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modal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setelah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5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tahun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adalah</a:t>
                  </a:r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7" name="TextBox 6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5E28CD98-0A69-3FAA-BC6E-4C666F3C4A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2065" y="1743968"/>
                  <a:ext cx="4299935" cy="1077218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851" t="-16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="" xmlns:a16="http://schemas.microsoft.com/office/drawing/2014/main" id="{19037B3A-5EB7-F558-2B06-627FDC2EB552}"/>
                    </a:ext>
                  </a:extLst>
                </p:cNvPr>
                <p:cNvSpPr txBox="1"/>
                <p:nvPr/>
              </p:nvSpPr>
              <p:spPr>
                <a:xfrm>
                  <a:off x="272065" y="2586638"/>
                  <a:ext cx="4586748" cy="107721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ID" sz="1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(1+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ID" sz="16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ID" sz="1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=10.000.000</m:t>
                        </m:r>
                        <m:d>
                          <m:d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1+5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∙0,02</m:t>
                            </m:r>
                          </m:e>
                        </m:d>
                      </m:oMath>
                    </m:oMathPara>
                  </a14:m>
                  <a:endParaRPr lang="en-ID" sz="1600" b="0" dirty="0">
                    <a:ea typeface="Cambria Math" panose="02040503050406030204" pitchFamily="18" charset="0"/>
                  </a:endParaRPr>
                </a:p>
                <a:p>
                  <a:pPr marL="265113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=10.000.000</m:t>
                        </m:r>
                        <m:d>
                          <m:d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1,1</m:t>
                            </m:r>
                          </m:e>
                        </m:d>
                      </m:oMath>
                    </m:oMathPara>
                  </a14:m>
                  <a:endParaRPr lang="en-ID" sz="1600" b="0" dirty="0"/>
                </a:p>
                <a:p>
                  <a:pPr marL="265113"/>
                  <a14:m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 </m:t>
                      </m:r>
                    </m:oMath>
                  </a14:m>
                  <a:r>
                    <a:rPr lang="en-ID" sz="1600" b="0" i="0" dirty="0">
                      <a:latin typeface="+mj-lt"/>
                    </a:rPr>
                    <a:t>Rp</a:t>
                  </a:r>
                  <a14:m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11.000.000,00</m:t>
                      </m:r>
                    </m:oMath>
                  </a14:m>
                  <a:endParaRPr lang="en-ID" sz="16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9037B3A-5EB7-F558-2B06-627FDC2EB55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2065" y="2586638"/>
                  <a:ext cx="4586748" cy="1077218"/>
                </a:xfrm>
                <a:prstGeom prst="rect">
                  <a:avLst/>
                </a:prstGeom>
                <a:blipFill>
                  <a:blip r:embed="rId4"/>
                  <a:stretch>
                    <a:fillRect b="-6215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4B004FAA-D188-734B-1A1A-E6C0223B8765}"/>
              </a:ext>
            </a:extLst>
          </p:cNvPr>
          <p:cNvGrpSpPr/>
          <p:nvPr/>
        </p:nvGrpSpPr>
        <p:grpSpPr>
          <a:xfrm>
            <a:off x="5130499" y="1919053"/>
            <a:ext cx="4585648" cy="1911036"/>
            <a:chOff x="5140659" y="2558086"/>
            <a:chExt cx="4585648" cy="191103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="" xmlns:a16="http://schemas.microsoft.com/office/drawing/2014/main" id="{72CC35A8-388A-841C-C5E8-F668B6BE50CB}"/>
                    </a:ext>
                  </a:extLst>
                </p:cNvPr>
                <p:cNvSpPr txBox="1"/>
                <p:nvPr/>
              </p:nvSpPr>
              <p:spPr>
                <a:xfrm>
                  <a:off x="5140660" y="2558086"/>
                  <a:ext cx="3778846" cy="8309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Diketahui: </a:t>
                  </a:r>
                  <a14:m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𝑀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=1.200.000;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=5; </m:t>
                      </m:r>
                    </m:oMath>
                  </a14:m>
                  <a:r>
                    <a:rPr lang="en-ID" sz="1600" b="0" i="0" dirty="0">
                      <a:latin typeface="+mj-lt"/>
                      <a:cs typeface="Times New Roman" panose="02020603050405020304" pitchFamily="18" charset="0"/>
                    </a:rPr>
                    <a:t>dan </a:t>
                  </a:r>
                  <a14:m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=4%=0,04</m:t>
                      </m:r>
                    </m:oMath>
                  </a14:m>
                  <a:endParaRPr lang="en-ID" sz="1600" b="0" i="0" dirty="0">
                    <a:latin typeface="+mj-lt"/>
                    <a:cs typeface="Times New Roman" panose="02020603050405020304" pitchFamily="18" charset="0"/>
                  </a:endParaRPr>
                </a:p>
                <a:p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Jadi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besar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modal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setelah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5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tahun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adalah</a:t>
                  </a:r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72CC35A8-388A-841C-C5E8-F668B6BE50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40660" y="2558086"/>
                  <a:ext cx="3778846" cy="830997"/>
                </a:xfrm>
                <a:prstGeom prst="rect">
                  <a:avLst/>
                </a:prstGeom>
                <a:blipFill>
                  <a:blip r:embed="rId5"/>
                  <a:stretch>
                    <a:fillRect l="-806" t="-2941" b="-8824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="" xmlns:a16="http://schemas.microsoft.com/office/drawing/2014/main" id="{A4C42756-CC0D-B2B1-AC80-9CF41A874417}"/>
                    </a:ext>
                  </a:extLst>
                </p:cNvPr>
                <p:cNvSpPr txBox="1"/>
                <p:nvPr/>
              </p:nvSpPr>
              <p:spPr>
                <a:xfrm>
                  <a:off x="5140659" y="3389083"/>
                  <a:ext cx="4585648" cy="108003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en-ID" sz="1600" dirty="0"/>
                    <a:t>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ID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𝑀</m:t>
                          </m:r>
                          <m:d>
                            <m:dPr>
                              <m:ctrlPr>
                                <a:rPr lang="en-ID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d>
                        </m:e>
                        <m:sup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a14:m>
                  <a:endParaRPr lang="en-ID" sz="1600" b="0" i="1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ID" sz="1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ID" sz="1600" b="0" i="0" smtClean="0">
                            <a:latin typeface="Cambria Math" panose="02040503050406030204" pitchFamily="18" charset="0"/>
                          </a:rPr>
                          <m:t>1.200.000</m:t>
                        </m:r>
                        <m:sSup>
                          <m:sSup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ID" sz="16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ID" sz="1600" b="0" i="1" smtClean="0">
                                    <a:latin typeface="Cambria Math" panose="02040503050406030204" pitchFamily="18" charset="0"/>
                                  </a:rPr>
                                  <m:t>1+0,04</m:t>
                                </m:r>
                              </m:e>
                            </m:d>
                          </m:e>
                          <m:sup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</m:oMath>
                    </m:oMathPara>
                  </a14:m>
                  <a:endParaRPr lang="en-ID" sz="1600" b="0" dirty="0">
                    <a:ea typeface="Cambria Math" panose="02040503050406030204" pitchFamily="18" charset="0"/>
                  </a:endParaRPr>
                </a:p>
                <a:p>
                  <a:pPr marL="265113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=10.000.000</m:t>
                        </m:r>
                        <m:sSup>
                          <m:sSupPr>
                            <m:ctrlPr>
                              <a:rPr lang="en-ID" sz="16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ID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ID" sz="1600" b="0" i="1" smtClean="0">
                                    <a:latin typeface="Cambria Math" panose="02040503050406030204" pitchFamily="18" charset="0"/>
                                  </a:rPr>
                                  <m:t>1,04</m:t>
                                </m:r>
                              </m:e>
                            </m:d>
                          </m:e>
                          <m:sup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</m:oMath>
                    </m:oMathPara>
                  </a14:m>
                  <a:endParaRPr lang="en-ID" sz="1600" b="0" dirty="0"/>
                </a:p>
                <a:p>
                  <a:pPr marL="265113"/>
                  <a14:m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 </m:t>
                      </m:r>
                    </m:oMath>
                  </a14:m>
                  <a:r>
                    <a:rPr lang="en-ID" sz="1600" b="0" i="0" dirty="0">
                      <a:latin typeface="+mj-lt"/>
                    </a:rPr>
                    <a:t>Rp</a:t>
                  </a:r>
                  <a14:m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1.460.040,00</m:t>
                      </m:r>
                    </m:oMath>
                  </a14:m>
                  <a:endParaRPr lang="en-ID" sz="1600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A4C42756-CC0D-B2B1-AC80-9CF41A8744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40659" y="3389083"/>
                  <a:ext cx="4585648" cy="1080039"/>
                </a:xfrm>
                <a:prstGeom prst="rect">
                  <a:avLst/>
                </a:prstGeom>
                <a:blipFill>
                  <a:blip r:embed="rId6"/>
                  <a:stretch>
                    <a:fillRect b="-6780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6041852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-403399"/>
            <a:ext cx="9219057" cy="5895308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313303" y="684081"/>
            <a:ext cx="5316097" cy="744669"/>
            <a:chOff x="1191045" y="545950"/>
            <a:chExt cx="3462226" cy="588958"/>
          </a:xfrm>
        </p:grpSpPr>
        <p:grpSp>
          <p:nvGrpSpPr>
            <p:cNvPr id="16" name="Group 15"/>
            <p:cNvGrpSpPr/>
            <p:nvPr/>
          </p:nvGrpSpPr>
          <p:grpSpPr>
            <a:xfrm>
              <a:off x="1191045" y="545950"/>
              <a:ext cx="3462226" cy="588958"/>
              <a:chOff x="1191045" y="545950"/>
              <a:chExt cx="3462226" cy="58895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388494" y="545950"/>
                <a:ext cx="3066269" cy="5889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191045" y="654129"/>
                <a:ext cx="3462226" cy="41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>
                    <a:solidFill>
                      <a:prstClr val="black"/>
                    </a:solidFill>
                  </a:rPr>
                  <a:t>BARISAN DAN DERET</a:t>
                </a:r>
                <a:endParaRPr lang="en-GB" sz="2800" b="1" spc="5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4454763" y="555898"/>
              <a:ext cx="37951" cy="57901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A35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2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4800600" y="4408340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defTabSz="914400"/>
            <a:r>
              <a:rPr lang="en-US" sz="1000" dirty="0">
                <a:solidFill>
                  <a:schemeClr val="bg1"/>
                </a:solidFill>
              </a:rPr>
              <a:t>Sumber gambar: Shutterstock.com</a:t>
            </a:r>
            <a:endParaRPr lang="id-ID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32120"/>
            <a:ext cx="4972195" cy="456803"/>
            <a:chOff x="-1" y="132120"/>
            <a:chExt cx="5091659" cy="45680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132120"/>
              <a:ext cx="5091659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702276" y="133350"/>
              <a:ext cx="417584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2.1 </a:t>
              </a:r>
              <a:r>
                <a:rPr lang="en-ID" sz="2200" b="1" dirty="0" err="1">
                  <a:solidFill>
                    <a:schemeClr val="bg1"/>
                  </a:solidFill>
                </a:rPr>
                <a:t>Barisan</a:t>
              </a:r>
              <a:r>
                <a:rPr lang="en-ID" sz="2200" b="1" dirty="0">
                  <a:solidFill>
                    <a:schemeClr val="bg1"/>
                  </a:solidFill>
                </a:rPr>
                <a:t> dan </a:t>
              </a:r>
              <a:r>
                <a:rPr lang="en-ID" sz="2200" b="1" dirty="0" err="1">
                  <a:solidFill>
                    <a:schemeClr val="bg1"/>
                  </a:solidFill>
                </a:rPr>
                <a:t>Deret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Aritmetika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194763"/>
            <a:ext cx="2831957" cy="244694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7E1C7F6-7486-C1AB-E078-F834DE064A15}"/>
              </a:ext>
            </a:extLst>
          </p:cNvPr>
          <p:cNvGrpSpPr/>
          <p:nvPr/>
        </p:nvGrpSpPr>
        <p:grpSpPr>
          <a:xfrm>
            <a:off x="26708" y="727090"/>
            <a:ext cx="2659487" cy="535384"/>
            <a:chOff x="26708" y="727090"/>
            <a:chExt cx="2659487" cy="535384"/>
          </a:xfrm>
        </p:grpSpPr>
        <p:sp>
          <p:nvSpPr>
            <p:cNvPr id="19" name="Round Same Side Corner Rectangle 1">
              <a:extLst>
                <a:ext uri="{FF2B5EF4-FFF2-40B4-BE49-F238E27FC236}">
                  <a16:creationId xmlns="" xmlns:a16="http://schemas.microsoft.com/office/drawing/2014/main" id="{52CC8938-78BC-5C40-B323-AD2FD5710D7C}"/>
                </a:ext>
              </a:extLst>
            </p:cNvPr>
            <p:cNvSpPr/>
            <p:nvPr/>
          </p:nvSpPr>
          <p:spPr>
            <a:xfrm flipV="1">
              <a:off x="26708" y="727090"/>
              <a:ext cx="2659487" cy="535384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F881D44E-388F-4599-ADDF-D33B6D9AD7C2}"/>
                </a:ext>
              </a:extLst>
            </p:cNvPr>
            <p:cNvSpPr txBox="1"/>
            <p:nvPr/>
          </p:nvSpPr>
          <p:spPr>
            <a:xfrm>
              <a:off x="228600" y="805635"/>
              <a:ext cx="21948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Barisan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Aritmetika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E024A716-EB8E-A28F-53FE-7614815A0388}"/>
              </a:ext>
            </a:extLst>
          </p:cNvPr>
          <p:cNvGrpSpPr/>
          <p:nvPr/>
        </p:nvGrpSpPr>
        <p:grpSpPr>
          <a:xfrm>
            <a:off x="95077" y="1341019"/>
            <a:ext cx="5105718" cy="1077218"/>
            <a:chOff x="95077" y="1341019"/>
            <a:chExt cx="5105718" cy="1077218"/>
          </a:xfrm>
        </p:grpSpPr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7A2C038B-AE3B-78C2-17EE-685A4A557863}"/>
                </a:ext>
              </a:extLst>
            </p:cNvPr>
            <p:cNvSpPr txBox="1"/>
            <p:nvPr/>
          </p:nvSpPr>
          <p:spPr>
            <a:xfrm>
              <a:off x="95077" y="1341019"/>
              <a:ext cx="463639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Secara </a:t>
              </a:r>
              <a:r>
                <a:rPr lang="en-ID" sz="1600" dirty="0" smtClean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umum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smtClean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dapat 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dikatakan bahwa:</a:t>
              </a:r>
              <a:endParaRPr lang="en-ID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="" xmlns:a16="http://schemas.microsoft.com/office/drawing/2014/main" id="{39706E98-207E-49D8-821C-170E882C729D}"/>
                    </a:ext>
                  </a:extLst>
                </p:cNvPr>
                <p:cNvSpPr txBox="1"/>
                <p:nvPr/>
              </p:nvSpPr>
              <p:spPr>
                <a:xfrm>
                  <a:off x="228600" y="1679573"/>
                  <a:ext cx="4972195" cy="73866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, . . . , </m:t>
                      </m:r>
                      <m:sSub>
                        <m:sSub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disebut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barisan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aritmetika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jika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 marL="533400"/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ID" sz="1600" b="0" i="0" smtClean="0">
                          <a:latin typeface="Cambria Math" panose="02040503050406030204" pitchFamily="18" charset="0"/>
                        </a:rPr>
                        <m:t>kostanta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Konstanta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dalam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hal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ni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disebut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i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beda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  </a:t>
                  </a: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39706E98-207E-49D8-821C-170E882C72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600" y="1679573"/>
                  <a:ext cx="4972195" cy="73866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2577" t="-9091" b="-1570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="" xmlns:a16="http://schemas.microsoft.com/office/drawing/2014/main" id="{0DFDADCE-FF27-2D05-CAD2-9BA7AC7E94F8}"/>
                  </a:ext>
                </a:extLst>
              </p:cNvPr>
              <p:cNvSpPr/>
              <p:nvPr/>
            </p:nvSpPr>
            <p:spPr>
              <a:xfrm>
                <a:off x="3429000" y="2514600"/>
                <a:ext cx="1919990" cy="5334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n-ID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ID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ID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DFDADCE-FF27-2D05-CAD2-9BA7AC7E94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2514600"/>
                <a:ext cx="1919990" cy="5334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4EE5A161-5B54-7017-8264-A76E3F0CBE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8" y="2876550"/>
            <a:ext cx="1428605" cy="481122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74596EBB-C818-4E4B-EC81-F0250D64C8B1}"/>
              </a:ext>
            </a:extLst>
          </p:cNvPr>
          <p:cNvSpPr/>
          <p:nvPr/>
        </p:nvSpPr>
        <p:spPr>
          <a:xfrm>
            <a:off x="325013" y="2909795"/>
            <a:ext cx="876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D" b="1" dirty="0" err="1">
                <a:solidFill>
                  <a:schemeClr val="bg1"/>
                </a:solidFill>
              </a:rPr>
              <a:t>Contoh</a:t>
            </a:r>
            <a:endParaRPr lang="en-ID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34">
                <a:extLst>
                  <a:ext uri="{FF2B5EF4-FFF2-40B4-BE49-F238E27FC236}">
                    <a16:creationId xmlns="" xmlns:a16="http://schemas.microsoft.com/office/drawing/2014/main" id="{DF9E148E-E805-BBA9-9519-588478B4DCD3}"/>
                  </a:ext>
                </a:extLst>
              </p:cNvPr>
              <p:cNvSpPr/>
              <p:nvPr/>
            </p:nvSpPr>
            <p:spPr>
              <a:xfrm>
                <a:off x="95077" y="3365279"/>
                <a:ext cx="4636394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barisan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barisan-barisan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2, 8, 14, 20, …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56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i="1" dirty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9−2=14−8= … =6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5600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beda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barisan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6.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5" name="Rectangle 3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F9E148E-E805-BBA9-9519-588478B4DC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77" y="3365279"/>
                <a:ext cx="4636394" cy="1077218"/>
              </a:xfrm>
              <a:prstGeom prst="rect">
                <a:avLst/>
              </a:prstGeom>
              <a:blipFill rotWithShape="1">
                <a:blip r:embed="rId7"/>
                <a:stretch>
                  <a:fillRect l="-789" t="-1695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40">
                <a:extLst>
                  <a:ext uri="{FF2B5EF4-FFF2-40B4-BE49-F238E27FC236}">
                    <a16:creationId xmlns="" xmlns:a16="http://schemas.microsoft.com/office/drawing/2014/main" id="{3C359983-5EA2-749F-2D75-8F5AA2A13076}"/>
                  </a:ext>
                </a:extLst>
              </p:cNvPr>
              <p:cNvSpPr/>
              <p:nvPr/>
            </p:nvSpPr>
            <p:spPr>
              <a:xfrm>
                <a:off x="4597658" y="3645753"/>
                <a:ext cx="4317742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+mj-lt"/>
                  <a:buAutoNum type="alphaLcParenR" startAt="2"/>
                </a:pPr>
                <a:r>
                  <a:rPr lang="en-ID" sz="160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3,</m:t>
                    </m:r>
                    <m:r>
                      <a:rPr lang="en-ID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5,</m:t>
                    </m:r>
                    <m:r>
                      <a:rPr lang="en-ID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7,</m:t>
                    </m:r>
                    <m:r>
                      <a:rPr lang="en-ID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9, …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239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5−3=7−5=</m:t>
                      </m:r>
                      <m:r>
                        <a:rPr lang="en-ID" sz="1600" i="1" dirty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…</m:t>
                      </m:r>
                      <m:r>
                        <a:rPr lang="en-ID" sz="1600" i="1" dirty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ID" sz="1600" i="1" dirty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2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Jadi,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beda barisan ini adalah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1600" b="0" i="1" dirty="0" smtClean="0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1" name="Rectangle 40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3C359983-5EA2-749F-2D75-8F5AA2A130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7658" y="3645753"/>
                <a:ext cx="4317742" cy="830997"/>
              </a:xfrm>
              <a:prstGeom prst="rect">
                <a:avLst/>
              </a:prstGeom>
              <a:blipFill rotWithShape="1">
                <a:blip r:embed="rId8"/>
                <a:stretch>
                  <a:fillRect l="-705" t="-2206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59577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="" xmlns:a16="http://schemas.microsoft.com/office/drawing/2014/main" id="{6EDA669B-E6AE-27D7-7829-C8A20C2F52C7}"/>
                  </a:ext>
                </a:extLst>
              </p:cNvPr>
              <p:cNvSpPr txBox="1"/>
              <p:nvPr/>
            </p:nvSpPr>
            <p:spPr>
              <a:xfrm>
                <a:off x="76200" y="133350"/>
                <a:ext cx="662940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ID" sz="1600" b="1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Barisan</a:t>
                </a:r>
                <a:r>
                  <a:rPr lang="en-ID" sz="1600" b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aritmetika</a:t>
                </a:r>
                <a:r>
                  <a:rPr lang="en-ID" sz="1600" b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barisan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bilangan-bilangan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 mana beda (selisih) di antara dua suku berurutan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tetap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Rumus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umum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suku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barisan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aritmetika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EDA669B-E6AE-27D7-7829-C8A20C2F52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133350"/>
                <a:ext cx="6629400" cy="830997"/>
              </a:xfrm>
              <a:prstGeom prst="rect">
                <a:avLst/>
              </a:prstGeom>
              <a:blipFill>
                <a:blip r:embed="rId2"/>
                <a:stretch>
                  <a:fillRect l="-552" t="-2206" b="-88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="" xmlns:a16="http://schemas.microsoft.com/office/drawing/2014/main" id="{CA8B71C7-94CE-8C60-883E-ED892A5C6E5E}"/>
                  </a:ext>
                </a:extLst>
              </p:cNvPr>
              <p:cNvSpPr/>
              <p:nvPr/>
            </p:nvSpPr>
            <p:spPr>
              <a:xfrm>
                <a:off x="3543300" y="1123950"/>
                <a:ext cx="2057400" cy="6096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ID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ID" sz="16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  <m:r>
                            <a:rPr lang="en-ID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ID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𝒃</m:t>
                      </m:r>
                    </m:oMath>
                  </m:oMathPara>
                </a14:m>
                <a:endParaRPr lang="en-ID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A8B71C7-94CE-8C60-883E-ED892A5C6E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3300" y="1123950"/>
                <a:ext cx="2057400" cy="609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FB865C0-6246-F79E-9850-E13F74770E3A}"/>
              </a:ext>
            </a:extLst>
          </p:cNvPr>
          <p:cNvSpPr txBox="1"/>
          <p:nvPr/>
        </p:nvSpPr>
        <p:spPr>
          <a:xfrm>
            <a:off x="5664200" y="1092200"/>
            <a:ext cx="3467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suku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pertama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b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beda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C0843ABA-2BAB-B55D-2880-8823BE5C917D}"/>
              </a:ext>
            </a:extLst>
          </p:cNvPr>
          <p:cNvGrpSpPr/>
          <p:nvPr/>
        </p:nvGrpSpPr>
        <p:grpSpPr>
          <a:xfrm>
            <a:off x="228600" y="1557228"/>
            <a:ext cx="1428605" cy="481122"/>
            <a:chOff x="228600" y="1557228"/>
            <a:chExt cx="1428605" cy="481122"/>
          </a:xfrm>
        </p:grpSpPr>
        <p:pic>
          <p:nvPicPr>
            <p:cNvPr id="7" name="Picture 6">
              <a:extLst>
                <a:ext uri="{FF2B5EF4-FFF2-40B4-BE49-F238E27FC236}">
                  <a16:creationId xmlns="" xmlns:a16="http://schemas.microsoft.com/office/drawing/2014/main" id="{B8F92239-6D53-C6A2-456A-7DE097D2AD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1557228"/>
              <a:ext cx="1428605" cy="481122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03F0B771-E570-6739-A53E-35D44C9C25E0}"/>
                </a:ext>
              </a:extLst>
            </p:cNvPr>
            <p:cNvSpPr/>
            <p:nvPr/>
          </p:nvSpPr>
          <p:spPr>
            <a:xfrm>
              <a:off x="514205" y="1590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32A17844-BAB8-1DC8-FBE7-7AC04853E14B}"/>
              </a:ext>
            </a:extLst>
          </p:cNvPr>
          <p:cNvGrpSpPr/>
          <p:nvPr/>
        </p:nvGrpSpPr>
        <p:grpSpPr>
          <a:xfrm>
            <a:off x="38100" y="2050278"/>
            <a:ext cx="8724900" cy="2710577"/>
            <a:chOff x="38100" y="2050278"/>
            <a:chExt cx="8724900" cy="271057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="" xmlns:a16="http://schemas.microsoft.com/office/drawing/2014/main" id="{46CE6509-71E6-B82F-2FAC-4CE15F336DF4}"/>
                    </a:ext>
                  </a:extLst>
                </p:cNvPr>
                <p:cNvSpPr txBox="1"/>
                <p:nvPr/>
              </p:nvSpPr>
              <p:spPr>
                <a:xfrm>
                  <a:off x="38100" y="2050278"/>
                  <a:ext cx="5626100" cy="26722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Font typeface="+mj-lt"/>
                    <a:buAutoNum type="arabicPeriod"/>
                  </a:pPr>
                  <a:r>
                    <a:rPr lang="en-ID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Tentkan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suku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ke-8 dan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suku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ke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-n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dari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barisan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2, 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3, 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. . .</m:t>
                      </m:r>
                    </m:oMath>
                  </a14:m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marL="266700"/>
                  <a:r>
                    <a:rPr lang="en-ID" sz="16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Jawab:</a:t>
                  </a:r>
                </a:p>
                <a:p>
                  <a:pPr marL="266700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=2,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ID" sz="16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−2=</m:t>
                        </m:r>
                        <m:f>
                          <m:fPr>
                            <m:ctrlPr>
                              <a:rPr lang="en-ID" sz="16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marL="552450" indent="-285750">
                    <a:buFont typeface="Arial" panose="020B0604020202020204" pitchFamily="34" charset="0"/>
                    <a:buChar char="•"/>
                  </a:pP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e>
                      </m:d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</m:t>
                      </m:r>
                    </m:oMath>
                  </a14:m>
                  <a:endParaRPr lang="en-ID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marL="266700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ID" sz="16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8</m:t>
                            </m:r>
                          </m:sub>
                        </m:s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=2+(8−1)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en-ID" sz="1600" b="0" i="1" smtClean="0"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marL="266700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ID" sz="16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8</m:t>
                            </m:r>
                          </m:sub>
                        </m:s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=2+</m:t>
                        </m:r>
                        <m:f>
                          <m:fPr>
                            <m:ctrlPr>
                              <a:rPr lang="en-ID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7</m:t>
                            </m:r>
                          </m:num>
                          <m:den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ID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11</m:t>
                            </m:r>
                          </m:num>
                          <m:den>
                            <m: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marL="266700"/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Jadi,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suku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ke-8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adalah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600" b="0" i="0" smtClean="0">
                          <a:latin typeface="Cambria Math"/>
                          <a:cs typeface="Times New Roman" panose="02020603050405020304" pitchFamily="18" charset="0"/>
                        </a:rPr>
                        <m:t>.</m:t>
                      </m:r>
                    </m:oMath>
                  </a14:m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46CE6509-71E6-B82F-2FAC-4CE15F336D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" y="2050278"/>
                  <a:ext cx="5626100" cy="2672206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3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="" xmlns:a16="http://schemas.microsoft.com/office/drawing/2014/main" id="{598F5B0D-F434-1395-875A-759B5CB79713}"/>
                    </a:ext>
                  </a:extLst>
                </p:cNvPr>
                <p:cNvSpPr txBox="1"/>
                <p:nvPr/>
              </p:nvSpPr>
              <p:spPr>
                <a:xfrm>
                  <a:off x="3810000" y="2691058"/>
                  <a:ext cx="4953000" cy="20697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ID" sz="1600" dirty="0" smtClean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a14:m>
                  <a:endParaRPr lang="en-ID" sz="1600" b="0" dirty="0"/>
                </a:p>
                <a:p>
                  <a:pPr marL="627063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=2+(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−1)∙</m:t>
                        </m:r>
                        <m:f>
                          <m:f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ID" sz="1600" dirty="0"/>
                </a:p>
                <a:p>
                  <a:pPr marL="627063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=2+</m:t>
                        </m:r>
                        <m:f>
                          <m:f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ID" sz="1600" dirty="0"/>
                </a:p>
                <a:p>
                  <a:pPr marL="355600" indent="-355600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ID" sz="1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ID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600" b="0" i="1" smtClean="0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ID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ID" sz="1600" dirty="0"/>
                </a:p>
                <a:p>
                  <a:pPr marL="355600" indent="-355600"/>
                  <a:r>
                    <a:rPr lang="en-ID" sz="1600" dirty="0"/>
                    <a:t>Jadi, </a:t>
                  </a:r>
                  <a:r>
                    <a:rPr lang="en-ID" sz="1600" dirty="0" err="1"/>
                    <a:t>suku</a:t>
                  </a:r>
                  <a:r>
                    <a:rPr lang="en-ID" sz="1600" dirty="0"/>
                    <a:t> </a:t>
                  </a:r>
                  <a:r>
                    <a:rPr lang="en-ID" sz="1600" dirty="0" err="1"/>
                    <a:t>ke</a:t>
                  </a:r>
                  <a:r>
                    <a:rPr lang="en-ID" sz="1600" dirty="0"/>
                    <a:t>-</a:t>
                  </a:r>
                  <a:r>
                    <a:rPr lang="en-ID" sz="1600" i="1" dirty="0"/>
                    <a:t>n</a:t>
                  </a:r>
                  <a:r>
                    <a:rPr lang="en-ID" sz="1600" dirty="0"/>
                    <a:t> </a:t>
                  </a:r>
                  <a:r>
                    <a:rPr lang="en-ID" sz="1600" dirty="0" err="1"/>
                    <a:t>adaalah</a:t>
                  </a:r>
                  <a:r>
                    <a:rPr lang="en-ID" sz="1600" dirty="0"/>
                    <a:t>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ID" sz="16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ID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600" b="0" i="1" smtClean="0">
                          <a:latin typeface="Cambria Math"/>
                        </a:rPr>
                        <m:t>.</m:t>
                      </m:r>
                    </m:oMath>
                  </a14:m>
                  <a:r>
                    <a:rPr lang="en-ID" sz="1600" dirty="0"/>
                    <a:t> 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598F5B0D-F434-1395-875A-759B5CB7971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0" y="2691058"/>
                  <a:ext cx="4953000" cy="206979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615" t="-294" b="-2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30276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59D6365F-9481-F6A1-7697-591F209467EB}"/>
              </a:ext>
            </a:extLst>
          </p:cNvPr>
          <p:cNvGrpSpPr/>
          <p:nvPr/>
        </p:nvGrpSpPr>
        <p:grpSpPr>
          <a:xfrm>
            <a:off x="179109" y="31359"/>
            <a:ext cx="2868892" cy="535384"/>
            <a:chOff x="179109" y="31359"/>
            <a:chExt cx="2868892" cy="535384"/>
          </a:xfrm>
        </p:grpSpPr>
        <p:sp>
          <p:nvSpPr>
            <p:cNvPr id="4" name="Round Same Side Corner Rectangle 1">
              <a:extLst>
                <a:ext uri="{FF2B5EF4-FFF2-40B4-BE49-F238E27FC236}">
                  <a16:creationId xmlns="" xmlns:a16="http://schemas.microsoft.com/office/drawing/2014/main" id="{D3C1031D-EE85-EE02-44D5-E13F01F52664}"/>
                </a:ext>
              </a:extLst>
            </p:cNvPr>
            <p:cNvSpPr/>
            <p:nvPr/>
          </p:nvSpPr>
          <p:spPr>
            <a:xfrm flipV="1">
              <a:off x="179109" y="31359"/>
              <a:ext cx="2868892" cy="535384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F0FFF0FD-A0A0-48E4-DFFC-54F73678F559}"/>
                </a:ext>
              </a:extLst>
            </p:cNvPr>
            <p:cNvSpPr txBox="1"/>
            <p:nvPr/>
          </p:nvSpPr>
          <p:spPr>
            <a:xfrm>
              <a:off x="381000" y="109904"/>
              <a:ext cx="2362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Sisipan</a:t>
              </a:r>
              <a:r>
                <a:rPr lang="en-ID" sz="2000" b="1" dirty="0">
                  <a:solidFill>
                    <a:schemeClr val="bg1"/>
                  </a:solidFill>
                </a:rPr>
                <a:t> (</a:t>
              </a:r>
              <a:r>
                <a:rPr lang="en-ID" sz="2000" b="1" dirty="0" err="1">
                  <a:solidFill>
                    <a:schemeClr val="bg1"/>
                  </a:solidFill>
                </a:rPr>
                <a:t>Interpolasi</a:t>
              </a:r>
              <a:r>
                <a:rPr lang="en-ID" sz="2000" b="1" dirty="0">
                  <a:solidFill>
                    <a:schemeClr val="bg1"/>
                  </a:solidFill>
                </a:rPr>
                <a:t>)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B39DF6C-AE80-DCC8-2067-B84D45A9C048}"/>
              </a:ext>
            </a:extLst>
          </p:cNvPr>
          <p:cNvSpPr txBox="1"/>
          <p:nvPr/>
        </p:nvSpPr>
        <p:spPr>
          <a:xfrm>
            <a:off x="179108" y="653201"/>
            <a:ext cx="812669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5600" algn="just"/>
            <a:r>
              <a:rPr lang="sv-S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Jika di antara dua suku yang berurutan dalam suatu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barisan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aritmetika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dimasukkan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lebih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suku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yang lain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sehingga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menjadi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barisan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aritmetika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proses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menyisipkan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interpolasi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DB640C26-BB88-8833-D2DF-A40DD58DF818}"/>
                  </a:ext>
                </a:extLst>
              </p:cNvPr>
              <p:cNvSpPr txBox="1"/>
              <p:nvPr/>
            </p:nvSpPr>
            <p:spPr>
              <a:xfrm>
                <a:off x="179109" y="1484198"/>
                <a:ext cx="5154892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Apabila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beda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barisan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aritmetika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dimisalkan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’</m:t>
                    </m:r>
                  </m:oMath>
                </a14:m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</a:t>
                </a:r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 barisan aritmetika baru adalah: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B640C26-BB88-8833-D2DF-A40DD58DF8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109" y="1484198"/>
                <a:ext cx="5154892" cy="584775"/>
              </a:xfrm>
              <a:prstGeom prst="rect">
                <a:avLst/>
              </a:prstGeom>
              <a:blipFill>
                <a:blip r:embed="rId2"/>
                <a:stretch>
                  <a:fillRect l="-591" t="-3125" r="-591" b="-12500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="" xmlns:a16="http://schemas.microsoft.com/office/drawing/2014/main" id="{FBAF43FD-4E20-110C-8A34-503024621996}"/>
                  </a:ext>
                </a:extLst>
              </p:cNvPr>
              <p:cNvSpPr txBox="1"/>
              <p:nvPr/>
            </p:nvSpPr>
            <p:spPr>
              <a:xfrm>
                <a:off x="3810000" y="1864312"/>
                <a:ext cx="2656433" cy="707438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none" lIns="0" tIns="0" rIns="0" bIns="0" rtlCol="0" anchor="t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ID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ID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ID" sz="1600" b="0" i="0" smtClean="0">
                          <a:latin typeface="Cambria Math" panose="02040503050406030204" pitchFamily="18" charset="0"/>
                        </a:rPr>
                        <m:t>atau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ID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ID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ID" sz="16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BAF43FD-4E20-110C-8A34-5030246219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1864312"/>
                <a:ext cx="2656433" cy="7074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C27B2F60-8DA1-F7CE-BCC8-7A1257A95BEA}"/>
              </a:ext>
            </a:extLst>
          </p:cNvPr>
          <p:cNvGrpSpPr/>
          <p:nvPr/>
        </p:nvGrpSpPr>
        <p:grpSpPr>
          <a:xfrm>
            <a:off x="184950" y="2331189"/>
            <a:ext cx="1428605" cy="481122"/>
            <a:chOff x="228600" y="1557228"/>
            <a:chExt cx="1428605" cy="481122"/>
          </a:xfrm>
        </p:grpSpPr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57775A23-2D35-16B5-7A9D-51F52F31AD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1557228"/>
              <a:ext cx="1428605" cy="481122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086E748A-58FE-6D5C-AF1B-019DC71E210A}"/>
                </a:ext>
              </a:extLst>
            </p:cNvPr>
            <p:cNvSpPr/>
            <p:nvPr/>
          </p:nvSpPr>
          <p:spPr>
            <a:xfrm>
              <a:off x="514205" y="1590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="" xmlns:a16="http://schemas.microsoft.com/office/drawing/2014/main" id="{B64773CB-E857-2719-A091-FAC17A2EF83B}"/>
                  </a:ext>
                </a:extLst>
              </p:cNvPr>
              <p:cNvSpPr txBox="1"/>
              <p:nvPr/>
            </p:nvSpPr>
            <p:spPr>
              <a:xfrm>
                <a:off x="158636" y="2782140"/>
                <a:ext cx="8375764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barisan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aritmetika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1, 7, 13, 19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Jika di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suku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berurutan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disisipkan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terjadi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barisan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aritmetika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barisan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aritmetika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r>
                  <a:rPr lang="en-ID" sz="1600" b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64773CB-E857-2719-A091-FAC17A2EF8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636" y="2782140"/>
                <a:ext cx="8375764" cy="830997"/>
              </a:xfrm>
              <a:prstGeom prst="rect">
                <a:avLst/>
              </a:prstGeom>
              <a:blipFill>
                <a:blip r:embed="rId5"/>
                <a:stretch>
                  <a:fillRect l="-364" t="-2190" r="-437" b="-8029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DB26AF60-F5B5-1F50-93CD-5BABA9D9AAED}"/>
                  </a:ext>
                </a:extLst>
              </p:cNvPr>
              <p:cNvSpPr txBox="1"/>
              <p:nvPr/>
            </p:nvSpPr>
            <p:spPr>
              <a:xfrm>
                <a:off x="158636" y="3610009"/>
                <a:ext cx="3803764" cy="8101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Diketahui: n=4, b=7-1=6, dan k=2,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ID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B26AF60-F5B5-1F50-93CD-5BABA9D9AA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636" y="3610009"/>
                <a:ext cx="3803764" cy="810158"/>
              </a:xfrm>
              <a:prstGeom prst="rect">
                <a:avLst/>
              </a:prstGeom>
              <a:blipFill>
                <a:blip r:embed="rId6"/>
                <a:stretch>
                  <a:fillRect l="-801" t="-2256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Arrow: Right 14">
            <a:extLst>
              <a:ext uri="{FF2B5EF4-FFF2-40B4-BE49-F238E27FC236}">
                <a16:creationId xmlns="" xmlns:a16="http://schemas.microsoft.com/office/drawing/2014/main" id="{A83C56D2-9AE7-8D67-AB5F-51D6C47749C9}"/>
              </a:ext>
            </a:extLst>
          </p:cNvPr>
          <p:cNvSpPr/>
          <p:nvPr/>
        </p:nvSpPr>
        <p:spPr>
          <a:xfrm>
            <a:off x="3964675" y="3893578"/>
            <a:ext cx="914402" cy="34102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="" xmlns:a16="http://schemas.microsoft.com/office/drawing/2014/main" id="{9D1212E3-7B51-5CE0-A2B7-298A85754E21}"/>
                  </a:ext>
                </a:extLst>
              </p:cNvPr>
              <p:cNvSpPr txBox="1"/>
              <p:nvPr/>
            </p:nvSpPr>
            <p:spPr>
              <a:xfrm>
                <a:off x="5334001" y="3722700"/>
                <a:ext cx="3285698" cy="584775"/>
              </a:xfrm>
              <a:prstGeom prst="rect">
                <a:avLst/>
              </a:prstGeom>
              <a:noFill/>
              <a:ln w="28575">
                <a:solidFill>
                  <a:schemeClr val="accent6">
                    <a:lumMod val="5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Barisan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aritmetika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1, 3, 5, 7, 9, 11, 13, 15, 17, 19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D1212E3-7B51-5CE0-A2B7-298A85754E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1" y="3722700"/>
                <a:ext cx="3285698" cy="584775"/>
              </a:xfrm>
              <a:prstGeom prst="rect">
                <a:avLst/>
              </a:prstGeom>
              <a:blipFill>
                <a:blip r:embed="rId7"/>
                <a:stretch>
                  <a:fillRect l="-551" t="-990"/>
                </a:stretch>
              </a:blipFill>
              <a:ln w="28575">
                <a:solidFill>
                  <a:schemeClr val="accent6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41171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2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3" grpId="0" animBg="1"/>
      <p:bldP spid="13" grpId="0"/>
      <p:bldP spid="14" grpId="0"/>
      <p:bldP spid="15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BCBE5581-E182-6243-6F80-9B9A51248D75}"/>
              </a:ext>
            </a:extLst>
          </p:cNvPr>
          <p:cNvGrpSpPr/>
          <p:nvPr/>
        </p:nvGrpSpPr>
        <p:grpSpPr>
          <a:xfrm>
            <a:off x="152400" y="133350"/>
            <a:ext cx="2291673" cy="535384"/>
            <a:chOff x="179109" y="31359"/>
            <a:chExt cx="2564091" cy="535384"/>
          </a:xfrm>
        </p:grpSpPr>
        <p:sp>
          <p:nvSpPr>
            <p:cNvPr id="3" name="Round Same Side Corner Rectangle 1">
              <a:extLst>
                <a:ext uri="{FF2B5EF4-FFF2-40B4-BE49-F238E27FC236}">
                  <a16:creationId xmlns="" xmlns:a16="http://schemas.microsoft.com/office/drawing/2014/main" id="{7639EBED-C8C0-04E4-853F-B363071C4132}"/>
                </a:ext>
              </a:extLst>
            </p:cNvPr>
            <p:cNvSpPr/>
            <p:nvPr/>
          </p:nvSpPr>
          <p:spPr>
            <a:xfrm flipV="1">
              <a:off x="179109" y="31359"/>
              <a:ext cx="2564091" cy="535384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="" xmlns:a16="http://schemas.microsoft.com/office/drawing/2014/main" id="{B5F22400-F08C-A943-DDF1-6C3AC3494B50}"/>
                    </a:ext>
                  </a:extLst>
                </p:cNvPr>
                <p:cNvSpPr txBox="1"/>
                <p:nvPr/>
              </p:nvSpPr>
              <p:spPr>
                <a:xfrm>
                  <a:off x="381000" y="109904"/>
                  <a:ext cx="23622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D" sz="2000" b="1" dirty="0">
                      <a:solidFill>
                        <a:schemeClr val="bg1"/>
                      </a:solidFill>
                    </a:rPr>
                    <a:t>Suku Tengah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2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2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ID" sz="2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</m:oMath>
                  </a14:m>
                  <a:endParaRPr lang="en-ID" sz="2000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B5F22400-F08C-A943-DDF1-6C3AC3494B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109904"/>
                  <a:ext cx="2362200" cy="400110"/>
                </a:xfrm>
                <a:prstGeom prst="rect">
                  <a:avLst/>
                </a:prstGeom>
                <a:blipFill>
                  <a:blip r:embed="rId2"/>
                  <a:stretch>
                    <a:fillRect l="-3179" t="-9231" b="-27692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6D98ACD2-F2AD-E24D-DDC6-CD7C7CB77C12}"/>
              </a:ext>
            </a:extLst>
          </p:cNvPr>
          <p:cNvGrpSpPr/>
          <p:nvPr/>
        </p:nvGrpSpPr>
        <p:grpSpPr>
          <a:xfrm>
            <a:off x="8206" y="747279"/>
            <a:ext cx="5717671" cy="1077218"/>
            <a:chOff x="32824" y="747279"/>
            <a:chExt cx="5717671" cy="1077218"/>
          </a:xfrm>
        </p:grpSpPr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4189ECCD-184F-F38B-FBD9-3F581D248B02}"/>
                </a:ext>
              </a:extLst>
            </p:cNvPr>
            <p:cNvSpPr txBox="1"/>
            <p:nvPr/>
          </p:nvSpPr>
          <p:spPr>
            <a:xfrm>
              <a:off x="32824" y="747279"/>
              <a:ext cx="5148776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Apabila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banyak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suku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suatu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barisan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aritmetika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ganjil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</a:p>
            <a:p>
              <a:endPara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maka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>
                  <a:extLst>
                    <a:ext uri="{FF2B5EF4-FFF2-40B4-BE49-F238E27FC236}">
                      <a16:creationId xmlns="" xmlns:a16="http://schemas.microsoft.com/office/drawing/2014/main" id="{466D2CAD-6A0B-1BFE-43DF-4C4D124CE01A}"/>
                    </a:ext>
                  </a:extLst>
                </p:cNvPr>
                <p:cNvSpPr txBox="1"/>
                <p:nvPr/>
              </p:nvSpPr>
              <p:spPr>
                <a:xfrm>
                  <a:off x="2893111" y="1221107"/>
                  <a:ext cx="2857384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, …, </m:t>
                        </m:r>
                        <m:sSub>
                          <m:sSub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, …,</m:t>
                        </m:r>
                        <m:sSub>
                          <m:sSubPr>
                            <m:ctrlPr>
                              <a:rPr lang="en-ID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ID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⟹</m:t>
                        </m:r>
                        <m:r>
                          <m:rPr>
                            <m:sty m:val="p"/>
                          </m:rPr>
                          <a:rPr lang="en-ID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untuk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ID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ganjil</m:t>
                        </m:r>
                      </m:oMath>
                    </m:oMathPara>
                  </a14:m>
                  <a:endParaRPr lang="en-ID" sz="1600" dirty="0"/>
                </a:p>
              </p:txBody>
            </p:sp>
          </mc:Choice>
          <mc:Fallback>
            <p:sp>
              <p:nvSpPr>
                <p:cNvPr id="7" name="TextBox 6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466D2CAD-6A0B-1BFE-43DF-4C4D124CE0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93111" y="1221107"/>
                  <a:ext cx="2857384" cy="246221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641" r="-1923" b="-3170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AF0E64E5-C240-C906-96C5-17E073662701}"/>
                  </a:ext>
                </a:extLst>
              </p:cNvPr>
              <p:cNvSpPr txBox="1"/>
              <p:nvPr/>
            </p:nvSpPr>
            <p:spPr>
              <a:xfrm>
                <a:off x="2868493" y="1780549"/>
                <a:ext cx="3151696" cy="46102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𝑎𝑡𝑎𝑢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ID" sz="1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F0E64E5-C240-C906-96C5-17E0736627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8493" y="1780549"/>
                <a:ext cx="3151696" cy="4610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A565EE15-8AF7-A661-0013-01FE074D05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2038350"/>
            <a:ext cx="3220952" cy="26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3455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389535AD-AAEB-312F-529E-89750307FF4C}"/>
              </a:ext>
            </a:extLst>
          </p:cNvPr>
          <p:cNvGrpSpPr/>
          <p:nvPr/>
        </p:nvGrpSpPr>
        <p:grpSpPr>
          <a:xfrm>
            <a:off x="152400" y="133350"/>
            <a:ext cx="2291673" cy="535384"/>
            <a:chOff x="179109" y="31359"/>
            <a:chExt cx="2564091" cy="535384"/>
          </a:xfrm>
        </p:grpSpPr>
        <p:sp>
          <p:nvSpPr>
            <p:cNvPr id="3" name="Round Same Side Corner Rectangle 1">
              <a:extLst>
                <a:ext uri="{FF2B5EF4-FFF2-40B4-BE49-F238E27FC236}">
                  <a16:creationId xmlns="" xmlns:a16="http://schemas.microsoft.com/office/drawing/2014/main" id="{DD7C98E8-E242-44E9-8778-02DC98042BAA}"/>
                </a:ext>
              </a:extLst>
            </p:cNvPr>
            <p:cNvSpPr/>
            <p:nvPr/>
          </p:nvSpPr>
          <p:spPr>
            <a:xfrm flipV="1">
              <a:off x="179109" y="31359"/>
              <a:ext cx="2564091" cy="535384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7FF91A40-BFB4-622E-10CB-012299F84711}"/>
                </a:ext>
              </a:extLst>
            </p:cNvPr>
            <p:cNvSpPr txBox="1"/>
            <p:nvPr/>
          </p:nvSpPr>
          <p:spPr>
            <a:xfrm>
              <a:off x="381000" y="98996"/>
              <a:ext cx="2362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Deret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Aritmetika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92E862E3-6DD8-5043-A04B-FA2EBB39D271}"/>
                  </a:ext>
                </a:extLst>
              </p:cNvPr>
              <p:cNvSpPr txBox="1"/>
              <p:nvPr/>
            </p:nvSpPr>
            <p:spPr>
              <a:xfrm>
                <a:off x="152400" y="722571"/>
                <a:ext cx="70866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Definisi:</a:t>
                </a:r>
              </a:p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, . . . , 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suku-suku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barisan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aritmetika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+…+</m:t>
                    </m:r>
                    <m:sSub>
                      <m:sSubPr>
                        <m:ctrlPr>
                          <a:rPr lang="en-ID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deret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aritmetika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2E862E3-6DD8-5043-A04B-FA2EBB39D2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22571"/>
                <a:ext cx="7086600" cy="830997"/>
              </a:xfrm>
              <a:prstGeom prst="rect">
                <a:avLst/>
              </a:prstGeom>
              <a:blipFill>
                <a:blip r:embed="rId2"/>
                <a:stretch>
                  <a:fillRect l="-430" t="-2206" r="-344" b="-8824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id="{75CF1274-0647-DC58-6B7F-3E56DE4093D7}"/>
                  </a:ext>
                </a:extLst>
              </p:cNvPr>
              <p:cNvSpPr txBox="1"/>
              <p:nvPr/>
            </p:nvSpPr>
            <p:spPr>
              <a:xfrm>
                <a:off x="1702192" y="1554896"/>
                <a:ext cx="5610759" cy="799578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Rumus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umum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suku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pertama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deret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aritmetika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d>
                        <m:dPr>
                          <m:begChr m:val="["/>
                          <m:endChr m:val="]"/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ID" sz="16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  <m:r>
                                <a:rPr lang="en-ID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</m:d>
                      <m:r>
                        <a:rPr lang="en-ID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ID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atau</m:t>
                      </m:r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ID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ID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5CF1274-0647-DC58-6B7F-3E56DE4093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2192" y="1554896"/>
                <a:ext cx="5610759" cy="799578"/>
              </a:xfrm>
              <a:prstGeom prst="rect">
                <a:avLst/>
              </a:prstGeom>
              <a:blipFill>
                <a:blip r:embed="rId3"/>
                <a:stretch>
                  <a:fillRect l="-543" t="-2290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C9E5CF34-F959-EC40-0ACB-37BD4EB5D75D}"/>
              </a:ext>
            </a:extLst>
          </p:cNvPr>
          <p:cNvGrpSpPr/>
          <p:nvPr/>
        </p:nvGrpSpPr>
        <p:grpSpPr>
          <a:xfrm>
            <a:off x="212994" y="2343150"/>
            <a:ext cx="1428605" cy="481122"/>
            <a:chOff x="228600" y="1557228"/>
            <a:chExt cx="1428605" cy="481122"/>
          </a:xfrm>
        </p:grpSpPr>
        <p:pic>
          <p:nvPicPr>
            <p:cNvPr id="9" name="Picture 8">
              <a:extLst>
                <a:ext uri="{FF2B5EF4-FFF2-40B4-BE49-F238E27FC236}">
                  <a16:creationId xmlns="" xmlns:a16="http://schemas.microsoft.com/office/drawing/2014/main" id="{4DC45EA7-5AD5-5AF5-50A1-1469736AB6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1557228"/>
              <a:ext cx="1428605" cy="481122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2D56B177-9669-047C-BA28-A4E95A47B90A}"/>
                </a:ext>
              </a:extLst>
            </p:cNvPr>
            <p:cNvSpPr/>
            <p:nvPr/>
          </p:nvSpPr>
          <p:spPr>
            <a:xfrm>
              <a:off x="514205" y="1590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D4D5EC4A-2E1C-F465-2C90-E5A0F1123064}"/>
              </a:ext>
            </a:extLst>
          </p:cNvPr>
          <p:cNvGrpSpPr/>
          <p:nvPr/>
        </p:nvGrpSpPr>
        <p:grpSpPr>
          <a:xfrm>
            <a:off x="35489" y="2765476"/>
            <a:ext cx="9145172" cy="2022443"/>
            <a:chOff x="35489" y="2587813"/>
            <a:chExt cx="9145172" cy="2022443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="" xmlns:a16="http://schemas.microsoft.com/office/drawing/2014/main" id="{ABEDC93C-0B54-3A22-55CC-40EB3890D330}"/>
                    </a:ext>
                  </a:extLst>
                </p:cNvPr>
                <p:cNvSpPr txBox="1"/>
                <p:nvPr/>
              </p:nvSpPr>
              <p:spPr>
                <a:xfrm>
                  <a:off x="139504" y="2587813"/>
                  <a:ext cx="7709095" cy="83099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Tentukan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jumlah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100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suku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pertama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deret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1+3+5+7+9+… .</m:t>
                      </m:r>
                    </m:oMath>
                  </a14:m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r>
                    <a:rPr lang="en-ID" sz="16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Jawab:</a:t>
                  </a:r>
                </a:p>
                <a:p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Berdasarkan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deret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tersebut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dapat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kita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ketahui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bahwa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 </a:t>
                  </a:r>
                  <a14:m>
                    <m:oMath xmlns:m="http://schemas.openxmlformats.org/officeDocument/2006/math"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=1, 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=3−1=2 </m:t>
                      </m:r>
                      <m:r>
                        <m:rPr>
                          <m:sty m:val="p"/>
                        </m:rPr>
                        <a:rPr lang="en-ID" sz="160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=100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ABEDC93C-0B54-3A22-55CC-40EB3890D3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9504" y="2587813"/>
                  <a:ext cx="7709095" cy="830997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475" t="-2206" b="-8824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TextBox 13">
                  <a:extLst>
                    <a:ext uri="{FF2B5EF4-FFF2-40B4-BE49-F238E27FC236}">
                      <a16:creationId xmlns="" xmlns:a16="http://schemas.microsoft.com/office/drawing/2014/main" id="{6C3E2F48-1278-22D3-91D1-1268AECA0799}"/>
                    </a:ext>
                  </a:extLst>
                </p:cNvPr>
                <p:cNvSpPr txBox="1"/>
                <p:nvPr/>
              </p:nvSpPr>
              <p:spPr>
                <a:xfrm>
                  <a:off x="35489" y="3564457"/>
                  <a:ext cx="9145172" cy="10457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ID" sz="16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ID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ID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d>
                              <m:dPr>
                                <m:ctrlPr>
                                  <a:rPr lang="en-ID" sz="1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−1</m:t>
                                </m:r>
                              </m:e>
                            </m:d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e>
                        </m:d>
                        <m:r>
                          <a:rPr lang="en-ID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⟺</m:t>
                        </m:r>
                        <m:sSub>
                          <m:sSubPr>
                            <m:ctrlPr>
                              <a:rPr lang="en-ID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100</m:t>
                            </m:r>
                          </m:sub>
                        </m:sSub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ID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ID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∙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d>
                              <m:dPr>
                                <m:ctrlPr>
                                  <a:rPr lang="en-ID" sz="1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ID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100</m:t>
                                </m:r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−1</m:t>
                                </m:r>
                              </m:e>
                            </m:d>
                            <m:r>
                              <a:rPr lang="en-ID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∙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d>
                        <m:r>
                          <a:rPr lang="en-ID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⟺</m:t>
                        </m:r>
                        <m:sSub>
                          <m:sSubPr>
                            <m:ctrlPr>
                              <a:rPr lang="en-ID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100</m:t>
                            </m:r>
                          </m:sub>
                        </m:sSub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=500</m:t>
                        </m:r>
                        <m:d>
                          <m:dPr>
                            <m:ctrlPr>
                              <a:rPr lang="en-ID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200</m:t>
                            </m:r>
                          </m:e>
                        </m:d>
                        <m:r>
                          <a:rPr lang="en-ID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⇔</m:t>
                        </m:r>
                        <m:sSub>
                          <m:sSubPr>
                            <m:ctrlPr>
                              <a:rPr lang="en-ID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100</m:t>
                            </m:r>
                          </m:sub>
                        </m:sSub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=10.000</m:t>
                        </m:r>
                      </m:oMath>
                    </m:oMathPara>
                  </a14:m>
                  <a:endParaRPr lang="en-ID" sz="1600" dirty="0"/>
                </a:p>
                <a:p>
                  <a:r>
                    <a:rPr lang="en-ID" sz="1600" dirty="0" smtClean="0"/>
                    <a:t>  Jadi</a:t>
                  </a:r>
                  <a:r>
                    <a:rPr lang="en-ID" sz="1600" dirty="0"/>
                    <a:t>, jumlah 100 suku pertama deret di atas adalah </a:t>
                  </a:r>
                  <a:r>
                    <a:rPr lang="en-ID" sz="1600" dirty="0" smtClean="0"/>
                    <a:t>10.000.</a:t>
                  </a:r>
                  <a:endParaRPr lang="en-ID" sz="1600" dirty="0"/>
                </a:p>
                <a:p>
                  <a:endParaRPr lang="en-ID" sz="1600" dirty="0"/>
                </a:p>
              </p:txBody>
            </p:sp>
          </mc:Choice>
          <mc:Fallback>
            <p:sp>
              <p:nvSpPr>
                <p:cNvPr id="14" name="TextBox 13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6C3E2F48-1278-22D3-91D1-1268AECA07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489" y="3564457"/>
                  <a:ext cx="9145172" cy="1045799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Connector 15">
              <a:extLst>
                <a:ext uri="{FF2B5EF4-FFF2-40B4-BE49-F238E27FC236}">
                  <a16:creationId xmlns="" xmlns:a16="http://schemas.microsoft.com/office/drawing/2014/main" id="{C86F7CB0-6562-B872-C154-F1D6F61A480B}"/>
                </a:ext>
              </a:extLst>
            </p:cNvPr>
            <p:cNvCxnSpPr>
              <a:cxnSpLocks/>
            </p:cNvCxnSpPr>
            <p:nvPr/>
          </p:nvCxnSpPr>
          <p:spPr>
            <a:xfrm>
              <a:off x="224551" y="4464608"/>
              <a:ext cx="8767049" cy="0"/>
            </a:xfrm>
            <a:prstGeom prst="line">
              <a:avLst/>
            </a:prstGeom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784478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2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26369"/>
            <a:ext cx="4593102" cy="462554"/>
            <a:chOff x="0" y="126369"/>
            <a:chExt cx="4593102" cy="46255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4495800" cy="45680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554502" y="126369"/>
              <a:ext cx="40386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2.2 </a:t>
              </a:r>
              <a:r>
                <a:rPr lang="en-ID" sz="2200" b="1" dirty="0" err="1">
                  <a:solidFill>
                    <a:schemeClr val="bg1"/>
                  </a:solidFill>
                </a:rPr>
                <a:t>Barisan</a:t>
              </a:r>
              <a:r>
                <a:rPr lang="en-ID" sz="2200" b="1" dirty="0">
                  <a:solidFill>
                    <a:schemeClr val="bg1"/>
                  </a:solidFill>
                </a:rPr>
                <a:t> dan </a:t>
              </a:r>
              <a:r>
                <a:rPr lang="en-ID" sz="2200" b="1" dirty="0" err="1">
                  <a:solidFill>
                    <a:schemeClr val="bg1"/>
                  </a:solidFill>
                </a:rPr>
                <a:t>Deret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Geometri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266090B3-5C62-AE63-B5A7-A3972DB2AEA2}"/>
              </a:ext>
            </a:extLst>
          </p:cNvPr>
          <p:cNvGrpSpPr/>
          <p:nvPr/>
        </p:nvGrpSpPr>
        <p:grpSpPr>
          <a:xfrm>
            <a:off x="32825" y="742950"/>
            <a:ext cx="5105718" cy="1241237"/>
            <a:chOff x="95077" y="1341019"/>
            <a:chExt cx="5105718" cy="1241237"/>
          </a:xfrm>
        </p:grpSpPr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DB8EA5B3-2B6D-0CC0-E22A-9F367C517DE7}"/>
                </a:ext>
              </a:extLst>
            </p:cNvPr>
            <p:cNvSpPr txBox="1"/>
            <p:nvPr/>
          </p:nvSpPr>
          <p:spPr>
            <a:xfrm>
              <a:off x="95077" y="1341019"/>
              <a:ext cx="463639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Secara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umum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dapat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dikatakan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bahwa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  <a:endParaRPr lang="en-ID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TextBox 20">
                  <a:extLst>
                    <a:ext uri="{FF2B5EF4-FFF2-40B4-BE49-F238E27FC236}">
                      <a16:creationId xmlns="" xmlns:a16="http://schemas.microsoft.com/office/drawing/2014/main" id="{BD46E7BC-B8A7-157B-9235-B85C5CB35B69}"/>
                    </a:ext>
                  </a:extLst>
                </p:cNvPr>
                <p:cNvSpPr txBox="1"/>
                <p:nvPr/>
              </p:nvSpPr>
              <p:spPr>
                <a:xfrm>
                  <a:off x="228600" y="1679573"/>
                  <a:ext cx="4972195" cy="90268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, . . . , </m:t>
                      </m:r>
                      <m:sSub>
                        <m:sSub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disebut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barisan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geometri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jika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</a:p>
                <a:p>
                  <a:pPr marL="533400"/>
                  <a14:m>
                    <m:oMath xmlns:m="http://schemas.openxmlformats.org/officeDocument/2006/math">
                      <m:f>
                        <m:f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ID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ID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ID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ID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ID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ID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 …=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ID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ID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ID" sz="1600" b="0" i="0" smtClean="0">
                          <a:latin typeface="Cambria Math" panose="02040503050406030204" pitchFamily="18" charset="0"/>
                        </a:rPr>
                        <m:t>kostanta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Konstanta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dalam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hal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ni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disebut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i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rasio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  </a:t>
                  </a:r>
                </a:p>
              </p:txBody>
            </p:sp>
          </mc:Choice>
          <mc:Fallback>
            <p:sp>
              <p:nvSpPr>
                <p:cNvPr id="21" name="TextBox 20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BD46E7BC-B8A7-157B-9235-B85C5CB35B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600" y="1679573"/>
                  <a:ext cx="4972195" cy="902683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2451" t="-6757" b="-1013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="" xmlns:a16="http://schemas.microsoft.com/office/drawing/2014/main" id="{7588EE32-076A-9066-AE43-6B614DAA16C6}"/>
                  </a:ext>
                </a:extLst>
              </p:cNvPr>
              <p:cNvSpPr txBox="1"/>
              <p:nvPr/>
            </p:nvSpPr>
            <p:spPr>
              <a:xfrm>
                <a:off x="4495800" y="1200971"/>
                <a:ext cx="2307102" cy="1329018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ID" sz="16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𝑎𝑟</m:t>
                      </m:r>
                    </m:oMath>
                  </m:oMathPara>
                </a14:m>
                <a:endParaRPr lang="en-ID" sz="16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D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⋮</m:t>
                      </m:r>
                    </m:oMath>
                  </m:oMathPara>
                </a14:m>
                <a:endParaRPr lang="en-ID" sz="16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1" i="1" smtClean="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ID" sz="16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ID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D" sz="1600" b="1" i="1" smtClean="0">
                          <a:latin typeface="Cambria Math" panose="02040503050406030204" pitchFamily="18" charset="0"/>
                        </a:rPr>
                        <m:t>𝒂</m:t>
                      </m:r>
                      <m:sSup>
                        <m:sSupPr>
                          <m:ctrlPr>
                            <a:rPr lang="en-ID" sz="16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sz="16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p>
                          <m:r>
                            <a:rPr lang="en-ID" sz="16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ID" sz="16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ID" sz="16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ID" sz="1600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588EE32-076A-9066-AE43-6B614DAA16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5800" y="1200971"/>
                <a:ext cx="2307102" cy="13290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7CEAE912-C9FA-AC94-EF2A-DB5B0615F6A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-31152"/>
            <a:ext cx="2831957" cy="2446948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B7A0C513-0099-E7EF-4C07-2D18E3A26646}"/>
              </a:ext>
            </a:extLst>
          </p:cNvPr>
          <p:cNvGrpSpPr/>
          <p:nvPr/>
        </p:nvGrpSpPr>
        <p:grpSpPr>
          <a:xfrm>
            <a:off x="88833" y="2289428"/>
            <a:ext cx="1428605" cy="481122"/>
            <a:chOff x="228600" y="1557228"/>
            <a:chExt cx="1428605" cy="481122"/>
          </a:xfrm>
        </p:grpSpPr>
        <p:pic>
          <p:nvPicPr>
            <p:cNvPr id="25" name="Picture 24">
              <a:extLst>
                <a:ext uri="{FF2B5EF4-FFF2-40B4-BE49-F238E27FC236}">
                  <a16:creationId xmlns="" xmlns:a16="http://schemas.microsoft.com/office/drawing/2014/main" id="{6C420BC2-1ADD-DF89-00FE-2DD1A965A0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1557228"/>
              <a:ext cx="1428605" cy="481122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C8C4D41A-1FC5-289E-9110-993E18A43E85}"/>
                </a:ext>
              </a:extLst>
            </p:cNvPr>
            <p:cNvSpPr/>
            <p:nvPr/>
          </p:nvSpPr>
          <p:spPr>
            <a:xfrm>
              <a:off x="514205" y="1590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="" xmlns:a16="http://schemas.microsoft.com/office/drawing/2014/main" id="{97385EF9-A113-0154-1D54-53D3B8079677}"/>
                  </a:ext>
                </a:extLst>
              </p:cNvPr>
              <p:cNvSpPr txBox="1"/>
              <p:nvPr/>
            </p:nvSpPr>
            <p:spPr>
              <a:xfrm>
                <a:off x="19929" y="2624662"/>
                <a:ext cx="6920252" cy="2100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suku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ketujuh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barisan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geometri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9, 3, 1, </m:t>
                    </m:r>
                    <m:f>
                      <m:f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… 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bahwa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=9, 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ID" sz="160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dan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=7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b>
                        <m:sSub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⟺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=9</m:t>
                      </m:r>
                      <m:sSup>
                        <m:sSup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ID" sz="1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ID" sz="16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7−1</m:t>
                          </m:r>
                        </m:sup>
                      </m:sSup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sSup>
                            <m:sSupPr>
                              <m:ctrlPr>
                                <a:rPr lang="en-ID" sz="1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ID" sz="1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81</m:t>
                          </m:r>
                        </m:den>
                      </m:f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97385EF9-A113-0154-1D54-53D3B80796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29" y="2624662"/>
                <a:ext cx="6920252" cy="2100383"/>
              </a:xfrm>
              <a:prstGeom prst="rect">
                <a:avLst/>
              </a:prstGeom>
              <a:blipFill rotWithShape="1">
                <a:blip r:embed="rId7"/>
                <a:stretch>
                  <a:fillRect l="-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48221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2D5B1664-F60B-92CC-092A-88ED129BB999}"/>
              </a:ext>
            </a:extLst>
          </p:cNvPr>
          <p:cNvGrpSpPr/>
          <p:nvPr/>
        </p:nvGrpSpPr>
        <p:grpSpPr>
          <a:xfrm>
            <a:off x="179109" y="31359"/>
            <a:ext cx="2868892" cy="535384"/>
            <a:chOff x="179109" y="31359"/>
            <a:chExt cx="2868892" cy="535384"/>
          </a:xfrm>
        </p:grpSpPr>
        <p:sp>
          <p:nvSpPr>
            <p:cNvPr id="3" name="Round Same Side Corner Rectangle 1">
              <a:extLst>
                <a:ext uri="{FF2B5EF4-FFF2-40B4-BE49-F238E27FC236}">
                  <a16:creationId xmlns="" xmlns:a16="http://schemas.microsoft.com/office/drawing/2014/main" id="{540FA781-7283-26F4-F85F-3365D2ACC3BB}"/>
                </a:ext>
              </a:extLst>
            </p:cNvPr>
            <p:cNvSpPr/>
            <p:nvPr/>
          </p:nvSpPr>
          <p:spPr>
            <a:xfrm flipV="1">
              <a:off x="179109" y="31359"/>
              <a:ext cx="2868892" cy="535384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79EE4344-E4CF-261B-2F6F-63792145107D}"/>
                </a:ext>
              </a:extLst>
            </p:cNvPr>
            <p:cNvSpPr txBox="1"/>
            <p:nvPr/>
          </p:nvSpPr>
          <p:spPr>
            <a:xfrm>
              <a:off x="381000" y="109904"/>
              <a:ext cx="2362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Sisipan</a:t>
              </a:r>
              <a:r>
                <a:rPr lang="en-ID" sz="2000" b="1" dirty="0">
                  <a:solidFill>
                    <a:schemeClr val="bg1"/>
                  </a:solidFill>
                </a:rPr>
                <a:t> (</a:t>
              </a:r>
              <a:r>
                <a:rPr lang="en-ID" sz="2000" b="1" dirty="0" err="1">
                  <a:solidFill>
                    <a:schemeClr val="bg1"/>
                  </a:solidFill>
                </a:rPr>
                <a:t>Interpolasi</a:t>
              </a:r>
              <a:r>
                <a:rPr lang="en-ID" sz="2000" b="1" dirty="0">
                  <a:solidFill>
                    <a:schemeClr val="bg1"/>
                  </a:solidFill>
                </a:rPr>
                <a:t>)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BB48DA0-5A1F-2D5F-E2F6-62AA3A3C60E3}"/>
              </a:ext>
            </a:extLst>
          </p:cNvPr>
          <p:cNvSpPr txBox="1"/>
          <p:nvPr/>
        </p:nvSpPr>
        <p:spPr>
          <a:xfrm>
            <a:off x="7034" y="648512"/>
            <a:ext cx="797311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Secara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umum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disisipkan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suku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antara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setiap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suku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berurutan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sehingga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membentuk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barisan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geometri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rasio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barisan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geometri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AEDAA98B-1F19-581D-CA13-FFEB7D5569B8}"/>
                  </a:ext>
                </a:extLst>
              </p:cNvPr>
              <p:cNvSpPr txBox="1"/>
              <p:nvPr/>
            </p:nvSpPr>
            <p:spPr>
              <a:xfrm>
                <a:off x="4114800" y="1233287"/>
                <a:ext cx="1447800" cy="60478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g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rad>
                    </m:oMath>
                  </m:oMathPara>
                </a14:m>
                <a:endParaRPr lang="en-ID" sz="1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EDAA98B-1F19-581D-CA13-FFEB7D5569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1233287"/>
                <a:ext cx="1447800" cy="60478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FF15CBD-6764-2E39-86DF-91172B962DB1}"/>
              </a:ext>
            </a:extLst>
          </p:cNvPr>
          <p:cNvSpPr txBox="1"/>
          <p:nvPr/>
        </p:nvSpPr>
        <p:spPr>
          <a:xfrm>
            <a:off x="179109" y="1745962"/>
            <a:ext cx="2868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 banyak sukunya adalah 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E8158B11-8CB8-0C18-C30A-0EDB6EAB5E9F}"/>
                  </a:ext>
                </a:extLst>
              </p:cNvPr>
              <p:cNvSpPr txBox="1"/>
              <p:nvPr/>
            </p:nvSpPr>
            <p:spPr>
              <a:xfrm>
                <a:off x="3695700" y="2130455"/>
                <a:ext cx="2286000" cy="58477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id-ID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id-ID" sz="16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id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d-ID" sz="16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id-ID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id-ID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id-ID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id-ID" sz="16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id-ID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ID" sz="1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8158B11-8CB8-0C18-C30A-0EDB6EAB5E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5700" y="2130455"/>
                <a:ext cx="2286000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FEF0D51E-F5CE-F1BC-80F3-FA82080ACA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2038350"/>
            <a:ext cx="3220952" cy="26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8919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3026</TotalTime>
  <Words>2183</Words>
  <Application>Microsoft Office PowerPoint</Application>
  <PresentationFormat>On-screen Show (16:9)</PresentationFormat>
  <Paragraphs>172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Taryo</cp:lastModifiedBy>
  <cp:revision>89</cp:revision>
  <dcterms:created xsi:type="dcterms:W3CDTF">2022-01-17T01:37:52Z</dcterms:created>
  <dcterms:modified xsi:type="dcterms:W3CDTF">2022-07-12T11:01:20Z</dcterms:modified>
</cp:coreProperties>
</file>