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60" r:id="rId2"/>
    <p:sldId id="259" r:id="rId3"/>
    <p:sldId id="261" r:id="rId4"/>
    <p:sldId id="263" r:id="rId5"/>
    <p:sldId id="264" r:id="rId6"/>
    <p:sldId id="265" r:id="rId7"/>
    <p:sldId id="267" r:id="rId8"/>
    <p:sldId id="268" r:id="rId9"/>
    <p:sldId id="269" r:id="rId10"/>
    <p:sldId id="279" r:id="rId11"/>
    <p:sldId id="262" r:id="rId12"/>
    <p:sldId id="271" r:id="rId13"/>
    <p:sldId id="272" r:id="rId14"/>
    <p:sldId id="273" r:id="rId15"/>
    <p:sldId id="274" r:id="rId16"/>
    <p:sldId id="275" r:id="rId17"/>
    <p:sldId id="276" r:id="rId18"/>
    <p:sldId id="277" r:id="rId19"/>
    <p:sldId id="278" r:id="rId20"/>
    <p:sldId id="280" r:id="rId2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8857"/>
    <a:srgbClr val="2EA085"/>
    <a:srgbClr val="09C7C2"/>
    <a:srgbClr val="2C9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128" autoAdjust="0"/>
  </p:normalViewPr>
  <p:slideViewPr>
    <p:cSldViewPr>
      <p:cViewPr>
        <p:scale>
          <a:sx n="66" d="100"/>
          <a:sy n="66" d="100"/>
        </p:scale>
        <p:origin x="1422" y="40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B66D27-DE06-40B4-BEBB-99905555E750}" type="datetimeFigureOut">
              <a:rPr lang="en-US" smtClean="0"/>
              <a:t>5/16/2022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5B1283-1CAC-4C22-AE27-57A3D24587FD}" type="slidenum">
              <a:rPr lang="en-US" smtClean="0"/>
              <a:t>‹#›</a:t>
            </a:fld>
            <a:endParaRPr lang="en-US"/>
          </a:p>
        </p:txBody>
      </p:sp>
    </p:spTree>
    <p:extLst>
      <p:ext uri="{BB962C8B-B14F-4D97-AF65-F5344CB8AC3E}">
        <p14:creationId xmlns:p14="http://schemas.microsoft.com/office/powerpoint/2010/main" val="4269437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Dampak negatif perubahan budaya, antara lain kian terdesaknya kesenian tradisional oleh kesenian modern, terdesaknya peralatan tradisional oleh peralatan modern, kehadiran mesin menggantikan peran manusia, timbulnya sikap individualistis, materialistis, dan konsumtif, pudarnya prinsip-prinsip kekeluargaan, tergerusnya nilai-nilai rohaniah, meningkatnya pencemaran lingkungan, dan hasil pembangunan yang tidak menyeluruh dan merata oleh rakyat yang berakibat muncul kesenjangan sosial.</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10</a:t>
            </a:fld>
            <a:endParaRPr lang="en-US"/>
          </a:p>
        </p:txBody>
      </p:sp>
    </p:spTree>
    <p:extLst>
      <p:ext uri="{BB962C8B-B14F-4D97-AF65-F5344CB8AC3E}">
        <p14:creationId xmlns:p14="http://schemas.microsoft.com/office/powerpoint/2010/main" val="983499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Kearifan lokal disebut juga sebagai kebijakan setempat (local wisdom), pengetahuan setempat (local knowledge), atau kecerdasan setempat (local genius) (Rajab, 2006).</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11</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Tety Nur Cholifah dan Luthfiatus Zuhroh (2019) menguraikan beberapa ciri kearifan lokal. Ciri-ciri kearifan lokal, di antaranya adalah mampu mengendalikan budaya lokal yang berkembang sebagai keunggulan yang melekat; menjadi pertahanan terhadap pengaruh budaya luar; mengakomodasi budaya luar; mengarahkan perkembangan budaya; dan memadukan budaya asli dengan budaya luar. </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12</a:t>
            </a:fld>
            <a:endParaRPr lang="en-US"/>
          </a:p>
        </p:txBody>
      </p:sp>
    </p:spTree>
    <p:extLst>
      <p:ext uri="{BB962C8B-B14F-4D97-AF65-F5344CB8AC3E}">
        <p14:creationId xmlns:p14="http://schemas.microsoft.com/office/powerpoint/2010/main" val="23199624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Karakteristik kearifan lokal, antara lain kearifan lokal mampu menggabungkan pengetahuan tentang kebajikan mengenai etika dan moral; mengajarkan orang untuk mencintai alam; berasal dari anggota komunitas yang lebih tua; dan berbentuk nilai, norma, etika, kepercayaan, adat-istiadat, dan aturan-aturan khusus.</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13</a:t>
            </a:fld>
            <a:endParaRPr lang="en-US"/>
          </a:p>
        </p:txBody>
      </p:sp>
    </p:spTree>
    <p:extLst>
      <p:ext uri="{BB962C8B-B14F-4D97-AF65-F5344CB8AC3E}">
        <p14:creationId xmlns:p14="http://schemas.microsoft.com/office/powerpoint/2010/main" val="34652389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Fungsi kearifan lokal antara lain, fungsi konservasi dan pelestarian mengakses sumber daya alam; pengembangan sumber daya manusia; pengembangan kebudayaan dan ilmu pengetahuan; penuntun dalam bersikap dan berperilaku; dan penuntun mengenai etika dan moral.</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14</a:t>
            </a:fld>
            <a:endParaRPr lang="en-US"/>
          </a:p>
        </p:txBody>
      </p:sp>
    </p:spTree>
    <p:extLst>
      <p:ext uri="{BB962C8B-B14F-4D97-AF65-F5344CB8AC3E}">
        <p14:creationId xmlns:p14="http://schemas.microsoft.com/office/powerpoint/2010/main" val="5943119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Kebudayaan dapat dilihat sebagai sebuah produk ketika dipandang sebagai karya dan praktik intelektual artistik individu atau kelompok masyarakat yang memiliki makna budaya tertentu. Produk budaya dapat berupa barang dan jasa (cultural goods and services). </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15</a:t>
            </a:fld>
            <a:endParaRPr lang="en-US"/>
          </a:p>
        </p:txBody>
      </p:sp>
    </p:spTree>
    <p:extLst>
      <p:ext uri="{BB962C8B-B14F-4D97-AF65-F5344CB8AC3E}">
        <p14:creationId xmlns:p14="http://schemas.microsoft.com/office/powerpoint/2010/main" val="13977379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Menurut UNESCO, barang budaya (cultural goods) umumnya mengacu pada barang-barang konsumen yang menyampaikan ide, simbol, dan cara hidup masyarakat tertentu.</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Jasa budaya (cultural services) menurut UNESCO merupakan layanan untuk memuaskan minat atau kebutuhan budaya.</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16</a:t>
            </a:fld>
            <a:endParaRPr lang="en-US"/>
          </a:p>
        </p:txBody>
      </p:sp>
    </p:spTree>
    <p:extLst>
      <p:ext uri="{BB962C8B-B14F-4D97-AF65-F5344CB8AC3E}">
        <p14:creationId xmlns:p14="http://schemas.microsoft.com/office/powerpoint/2010/main" val="1943905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Keberagaman dan keunikan budaya yang dimiliki bangsa Indonesia merupakan daya tarik bangsa Indonesia di mata dunia. Dalam rangka menghadapi perubahan budaya, sikap dan perilaku penting yang perlu dikembangkan adalah memperkokoh nilai-nilai karakter budaya bangsa.</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17</a:t>
            </a:fld>
            <a:endParaRPr lang="en-US"/>
          </a:p>
        </p:txBody>
      </p:sp>
    </p:spTree>
    <p:extLst>
      <p:ext uri="{BB962C8B-B14F-4D97-AF65-F5344CB8AC3E}">
        <p14:creationId xmlns:p14="http://schemas.microsoft.com/office/powerpoint/2010/main" val="5871401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Salah satu dampak perubahan budaya adalah terancamnya kelestarian lingkungan hidup. Menghadapi ancaman tersebut, kearifan lokal perlu dikedepankan sebagai asas untuk perlindungan dan pengelolaan lingkungan hidup. </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18</a:t>
            </a:fld>
            <a:endParaRPr lang="en-US"/>
          </a:p>
        </p:txBody>
      </p:sp>
    </p:spTree>
    <p:extLst>
      <p:ext uri="{BB962C8B-B14F-4D97-AF65-F5344CB8AC3E}">
        <p14:creationId xmlns:p14="http://schemas.microsoft.com/office/powerpoint/2010/main" val="42399649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Proses pemberdayaan masyarakat hendaknya berbasis kearifan lokal, karena kearifan lokal mengandung nilai-nilai keutamaan seperti kebijaksanaan, kemanusiaan, keterbukaan, integritas dan kedinamisan, dan memiliki kepribadian yang berkontribusi bagi kehidupan masyarakatnya terutama dalam menghadapi lingkungan yang dinamis (Bertha Sri dkk, 2020).</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19</a:t>
            </a:fld>
            <a:endParaRPr lang="en-US"/>
          </a:p>
        </p:txBody>
      </p:sp>
    </p:spTree>
    <p:extLst>
      <p:ext uri="{BB962C8B-B14F-4D97-AF65-F5344CB8AC3E}">
        <p14:creationId xmlns:p14="http://schemas.microsoft.com/office/powerpoint/2010/main" val="4152698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2</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Kata budaya berasal dari bahasa Sanskerta, yaitu buddayah yang merupakan bentuk jamak dari kata buddhi yang berarti ‘budi’ atau ‘akal’. Jadi, budaya atau kebudayaan berkaitan dengan hasil dari daya budi atau akal yang berupa hasil cipta, rasa, dan karsa.</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3</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Menurut Clyde Kluckhohn ada tujuh unsur kebudayaan universal. Ketujuh unsur kebudayaan universal tersebut adalah bahasa, sistem pengetahuan, sistem organisasi kemasyarakatan, sistem peralatan hidup dan teknologi, sistem mata pencarian dan sistem ekonomi, sistem religi, dan kesenian.</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4</a:t>
            </a:fld>
            <a:endParaRPr lang="en-US"/>
          </a:p>
        </p:txBody>
      </p:sp>
    </p:spTree>
    <p:extLst>
      <p:ext uri="{BB962C8B-B14F-4D97-AF65-F5344CB8AC3E}">
        <p14:creationId xmlns:p14="http://schemas.microsoft.com/office/powerpoint/2010/main" val="2624107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Bangsa Indonesia terdiri atas beragam suku bangsa. Interaksi antarbudaya daerah yang diterima sebagai nilai bersama seluruh bangsa pada akhirnya membentuk kebudayaan nasional.</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5</a:t>
            </a:fld>
            <a:endParaRPr lang="en-US"/>
          </a:p>
        </p:txBody>
      </p:sp>
    </p:spTree>
    <p:extLst>
      <p:ext uri="{BB962C8B-B14F-4D97-AF65-F5344CB8AC3E}">
        <p14:creationId xmlns:p14="http://schemas.microsoft.com/office/powerpoint/2010/main" val="2988081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Budaya bersifat dinamis, artinya, berubah terus-menerus dari waktu ke waktu. Perubahan budaya (cultural change) merupakan perubahan unsur-unsur kebudayaan karena adanya perubahan pada pola pikir masyarakat sebagai salah satu unsur pendukung kebudayaan.</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6</a:t>
            </a:fld>
            <a:endParaRPr lang="en-US"/>
          </a:p>
        </p:txBody>
      </p:sp>
    </p:spTree>
    <p:extLst>
      <p:ext uri="{BB962C8B-B14F-4D97-AF65-F5344CB8AC3E}">
        <p14:creationId xmlns:p14="http://schemas.microsoft.com/office/powerpoint/2010/main" val="29020078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Bentuk-bentuk perubahan sosial budaya dapat dilihat berdasarkan hal-hal berikut. </a:t>
            </a:r>
          </a:p>
          <a:p>
            <a:pPr marL="342900" lvl="0" indent="-342900">
              <a:lnSpc>
                <a:spcPct val="107000"/>
              </a:lnSpc>
              <a:spcAft>
                <a:spcPts val="800"/>
              </a:spcAft>
              <a:buFont typeface="+mj-lt"/>
              <a:buAutoNum type="alphaLcPeriod"/>
            </a:pPr>
            <a:r>
              <a:rPr lang="en-ID" sz="1800">
                <a:effectLst/>
                <a:latin typeface="Tahoma" panose="020B0604030504040204" pitchFamily="34" charset="0"/>
                <a:ea typeface="Calibri" panose="020F0502020204030204" pitchFamily="34" charset="0"/>
                <a:cs typeface="Times New Roman" panose="02020603050405020304" pitchFamily="18" charset="0"/>
              </a:rPr>
              <a:t>Berdasarkan waktunya, terdapat dua bentuk perubahan, yaitu perubahan lambat atau evolusi dan perubahan cepat atau revolusi.</a:t>
            </a:r>
          </a:p>
          <a:p>
            <a:pPr marL="342900" lvl="0" indent="-342900">
              <a:lnSpc>
                <a:spcPct val="107000"/>
              </a:lnSpc>
              <a:spcAft>
                <a:spcPts val="800"/>
              </a:spcAft>
              <a:buFont typeface="+mj-lt"/>
              <a:buAutoNum type="alphaLcPeriod"/>
            </a:pPr>
            <a:r>
              <a:rPr lang="en-ID" sz="1800">
                <a:effectLst/>
                <a:latin typeface="Tahoma" panose="020B0604030504040204" pitchFamily="34" charset="0"/>
                <a:ea typeface="Calibri" panose="020F0502020204030204" pitchFamily="34" charset="0"/>
                <a:cs typeface="Times New Roman" panose="02020603050405020304" pitchFamily="18" charset="0"/>
              </a:rPr>
              <a:t>Berdasarkan perencanaannya, ada dua bentuk perubahan, yaitu perubahan yang dikehendaki atau direncanakan dan perubahan yang tidak dikehendaki atau tidak direncanakan.</a:t>
            </a:r>
          </a:p>
          <a:p>
            <a:pPr marL="342900" lvl="0" indent="-342900">
              <a:lnSpc>
                <a:spcPct val="107000"/>
              </a:lnSpc>
              <a:spcAft>
                <a:spcPts val="800"/>
              </a:spcAft>
              <a:buFont typeface="+mj-lt"/>
              <a:buAutoNum type="alphaLcPeriod"/>
            </a:pPr>
            <a:r>
              <a:rPr lang="en-ID" sz="1800">
                <a:effectLst/>
                <a:latin typeface="Tahoma" panose="020B0604030504040204" pitchFamily="34" charset="0"/>
                <a:ea typeface="Calibri" panose="020F0502020204030204" pitchFamily="34" charset="0"/>
                <a:cs typeface="Times New Roman" panose="02020603050405020304" pitchFamily="18" charset="0"/>
              </a:rPr>
              <a:t>Berdasarkan hasilnya, ada dua bentuk perubahan, yaitu informasi perubahan progresif dan perubahan regresif.</a:t>
            </a:r>
          </a:p>
          <a:p>
            <a:pPr marL="342900" lvl="0" indent="-342900">
              <a:lnSpc>
                <a:spcPct val="107000"/>
              </a:lnSpc>
              <a:spcAft>
                <a:spcPts val="800"/>
              </a:spcAft>
              <a:buFont typeface="+mj-lt"/>
              <a:buAutoNum type="alphaLcPeriod"/>
            </a:pPr>
            <a:r>
              <a:rPr lang="en-ID" sz="1800">
                <a:effectLst/>
                <a:latin typeface="Tahoma" panose="020B0604030504040204" pitchFamily="34" charset="0"/>
                <a:ea typeface="Calibri" panose="020F0502020204030204" pitchFamily="34" charset="0"/>
                <a:cs typeface="Times New Roman" panose="02020603050405020304" pitchFamily="18" charset="0"/>
              </a:rPr>
              <a:t>Berdasarkan pengaruhnya, ada dua bentuk perubahan, yaitu perubahan kecil dan perubahan besar.</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7</a:t>
            </a:fld>
            <a:endParaRPr lang="en-US"/>
          </a:p>
        </p:txBody>
      </p:sp>
    </p:spTree>
    <p:extLst>
      <p:ext uri="{BB962C8B-B14F-4D97-AF65-F5344CB8AC3E}">
        <p14:creationId xmlns:p14="http://schemas.microsoft.com/office/powerpoint/2010/main" val="36021308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Penyebab perubahan sosial budaya dapat dibedakan menjadi dua, yaitu sebagai berikut.</a:t>
            </a:r>
          </a:p>
          <a:p>
            <a:pPr marL="342900" lvl="0" indent="-342900">
              <a:lnSpc>
                <a:spcPct val="107000"/>
              </a:lnSpc>
              <a:spcAft>
                <a:spcPts val="800"/>
              </a:spcAft>
              <a:buFont typeface="+mj-lt"/>
              <a:buAutoNum type="alphaLcPeriod"/>
            </a:pPr>
            <a:r>
              <a:rPr lang="en-ID" sz="1800">
                <a:effectLst/>
                <a:latin typeface="Tahoma" panose="020B0604030504040204" pitchFamily="34" charset="0"/>
                <a:ea typeface="Calibri" panose="020F0502020204030204" pitchFamily="34" charset="0"/>
                <a:cs typeface="Times New Roman" panose="02020603050405020304" pitchFamily="18" charset="0"/>
              </a:rPr>
              <a:t>Faktor internal. Hal-hal yang termasuk faktor internal penyebab perubahan sosial adalah bertambah atau berkurangnya penduduk, adanya penemuan-penemuan baru, adanya pertentangan atau konflik dalam masyarakat, dan terjadinya untuk pemberontakan atau revolusi.</a:t>
            </a:r>
          </a:p>
          <a:p>
            <a:pPr marL="342900" lvl="0" indent="-342900">
              <a:lnSpc>
                <a:spcPct val="107000"/>
              </a:lnSpc>
              <a:spcAft>
                <a:spcPts val="800"/>
              </a:spcAft>
              <a:buFont typeface="+mj-lt"/>
              <a:buAutoNum type="alphaLcPeriod"/>
            </a:pPr>
            <a:r>
              <a:rPr lang="en-ID" sz="1800">
                <a:effectLst/>
                <a:latin typeface="Tahoma" panose="020B0604030504040204" pitchFamily="34" charset="0"/>
                <a:ea typeface="Calibri" panose="020F0502020204030204" pitchFamily="34" charset="0"/>
                <a:cs typeface="Times New Roman" panose="02020603050405020304" pitchFamily="18" charset="0"/>
              </a:rPr>
              <a:t>Faktor eksternal. Hal-hal yang termasuk faktor eksternal faktor penyebab penyebab perubahan sosial budaya adalah mencakup perubahan lingkungan alam atau fisik yang ada di sekitar manusia, adanya budaya. peperangan, dan pengaruh kebudayaan masyarakat lain. </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8</a:t>
            </a:fld>
            <a:endParaRPr lang="en-US"/>
          </a:p>
        </p:txBody>
      </p:sp>
    </p:spTree>
    <p:extLst>
      <p:ext uri="{BB962C8B-B14F-4D97-AF65-F5344CB8AC3E}">
        <p14:creationId xmlns:p14="http://schemas.microsoft.com/office/powerpoint/2010/main" val="21709638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Dampak positif perubahan budaya, antara lain pola pikir masyarakat menjadi makin kritis, masyarakat makin rasional dan menjauhi hal yang irasional, berbagai peralatan hidup memudahkan kehidupan dan taraf hidup masyarakat meningkat, serta meningkatnya kepekaan dan pemikiran tentang kemanusiaan.</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9</a:t>
            </a:fld>
            <a:endParaRPr lang="en-US"/>
          </a:p>
        </p:txBody>
      </p:sp>
    </p:spTree>
    <p:extLst>
      <p:ext uri="{BB962C8B-B14F-4D97-AF65-F5344CB8AC3E}">
        <p14:creationId xmlns:p14="http://schemas.microsoft.com/office/powerpoint/2010/main" val="1188543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14451"/>
            <a:ext cx="8229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20EE17-CFAB-4D26-B63C-0014F2997EC4}" type="datetimeFigureOut">
              <a:rPr lang="en-US" smtClean="0"/>
              <a:pPr/>
              <a:t>5/16/2022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4CEBB-2B45-44E7-9A9C-6831F2A34C7A}" type="slidenum">
              <a:rPr lang="en-US" smtClean="0"/>
              <a:pPr/>
              <a:t>‹#›</a:t>
            </a:fld>
            <a:endParaRPr lang="en-US"/>
          </a:p>
        </p:txBody>
      </p:sp>
    </p:spTree>
    <p:extLst>
      <p:ext uri="{BB962C8B-B14F-4D97-AF65-F5344CB8AC3E}">
        <p14:creationId xmlns:p14="http://schemas.microsoft.com/office/powerpoint/2010/main" val="1937949927"/>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5/16/2022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10.jpeg"/><Relationship Id="rId5" Type="http://schemas.microsoft.com/office/2007/relationships/hdphoto" Target="../media/hdphoto1.wdp"/><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11.jpeg"/><Relationship Id="rId5" Type="http://schemas.microsoft.com/office/2007/relationships/hdphoto" Target="../media/hdphoto1.wdp"/><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2.jpeg"/><Relationship Id="rId5" Type="http://schemas.microsoft.com/office/2007/relationships/hdphoto" Target="../media/hdphoto1.wdp"/><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13.jpeg"/><Relationship Id="rId5" Type="http://schemas.microsoft.com/office/2007/relationships/hdphoto" Target="../media/hdphoto1.wdp"/><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14.jpeg"/><Relationship Id="rId5" Type="http://schemas.microsoft.com/office/2007/relationships/hdphoto" Target="../media/hdphoto1.wdp"/><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15.jpeg"/><Relationship Id="rId5" Type="http://schemas.microsoft.com/office/2007/relationships/hdphoto" Target="../media/hdphoto1.wdp"/><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4.wdp"/><Relationship Id="rId2" Type="http://schemas.openxmlformats.org/officeDocument/2006/relationships/notesSlide" Target="../notesSlides/notesSlide19.xml"/><Relationship Id="rId1" Type="http://schemas.openxmlformats.org/officeDocument/2006/relationships/slideLayout" Target="../slideLayouts/slideLayout12.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5.jpeg"/><Relationship Id="rId5" Type="http://schemas.microsoft.com/office/2007/relationships/hdphoto" Target="../media/hdphoto1.wdp"/><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microsoft.com/office/2007/relationships/hdphoto" Target="../media/hdphoto1.wdp"/><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3.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7.jpeg"/><Relationship Id="rId5" Type="http://schemas.microsoft.com/office/2007/relationships/hdphoto" Target="../media/hdphoto1.wdp"/><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4.wdp"/><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673967" y="1733550"/>
            <a:ext cx="5270786" cy="738656"/>
          </a:xfrm>
          <a:prstGeom prst="rect">
            <a:avLst/>
          </a:prstGeom>
          <a:noFill/>
        </p:spPr>
        <p:txBody>
          <a:bodyPr wrap="none" lIns="91432" tIns="45716" rIns="91432" bIns="45716">
            <a:spAutoFit/>
          </a:bodyPr>
          <a:lstStyle/>
          <a:p>
            <a:pPr algn="ctr"/>
            <a:r>
              <a:rPr lang="en-US" sz="4200" b="1" dirty="0">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rPr>
              <a:t>Media </a:t>
            </a:r>
            <a:r>
              <a:rPr lang="en-US" sz="4200" b="1" dirty="0" err="1">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rPr>
              <a:t>Pembelajaran</a:t>
            </a:r>
            <a:endParaRPr lang="en-US" sz="4200" b="1" dirty="0">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endParaRPr>
          </a:p>
        </p:txBody>
      </p:sp>
      <p:sp>
        <p:nvSpPr>
          <p:cNvPr id="6" name="Rectangle 5"/>
          <p:cNvSpPr/>
          <p:nvPr/>
        </p:nvSpPr>
        <p:spPr>
          <a:xfrm>
            <a:off x="3474720" y="2522494"/>
            <a:ext cx="5669280" cy="1138765"/>
          </a:xfrm>
          <a:prstGeom prst="rect">
            <a:avLst/>
          </a:prstGeom>
          <a:noFill/>
        </p:spPr>
        <p:txBody>
          <a:bodyPr wrap="square" lIns="91432" tIns="45716" rIns="91432" bIns="45716">
            <a:spAutoFit/>
          </a:bodyPr>
          <a:lstStyle/>
          <a:p>
            <a:pPr algn="ctr"/>
            <a:r>
              <a:rPr lang="en-US" sz="40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Pendidikan</a:t>
            </a:r>
            <a:r>
              <a:rPr lang="en-US" sz="40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a:t>
            </a:r>
            <a:r>
              <a:rPr lang="en-US" sz="40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Pancasila</a:t>
            </a:r>
            <a:endParaRPr lang="en-US" sz="66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endParaRPr>
          </a:p>
          <a:p>
            <a:pPr algn="ctr"/>
            <a:r>
              <a:rPr lang="en-US" sz="28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untuk</a:t>
            </a:r>
            <a:r>
              <a:rPr lang="en-US" sz="28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SMP/MTs </a:t>
            </a:r>
            <a:r>
              <a:rPr lang="en-US" sz="28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Kelas</a:t>
            </a:r>
            <a:r>
              <a:rPr lang="en-US" sz="28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VII</a:t>
            </a:r>
          </a:p>
        </p:txBody>
      </p:sp>
      <p:cxnSp>
        <p:nvCxnSpPr>
          <p:cNvPr id="7" name="Straight Connector 6"/>
          <p:cNvCxnSpPr/>
          <p:nvPr/>
        </p:nvCxnSpPr>
        <p:spPr>
          <a:xfrm>
            <a:off x="3703320" y="2533650"/>
            <a:ext cx="5212080" cy="0"/>
          </a:xfrm>
          <a:prstGeom prst="line">
            <a:avLst/>
          </a:prstGeom>
          <a:ln w="57150"/>
        </p:spPr>
        <p:style>
          <a:lnRef idx="3">
            <a:schemeClr val="dk1"/>
          </a:lnRef>
          <a:fillRef idx="0">
            <a:schemeClr val="dk1"/>
          </a:fillRef>
          <a:effectRef idx="2">
            <a:schemeClr val="dk1"/>
          </a:effectRef>
          <a:fontRef idx="minor">
            <a:schemeClr val="tx1"/>
          </a:fontRef>
        </p:style>
      </p:cxnSp>
      <p:pic>
        <p:nvPicPr>
          <p:cNvPr id="1026" name="Picture 2" descr="D:\Buku Kur Merdeka\PP\PENDIDIKAN PANCASILA 1 SMP.JPG"/>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685800" y="514350"/>
            <a:ext cx="2743200" cy="3974040"/>
          </a:xfrm>
          <a:prstGeom prst="rect">
            <a:avLst/>
          </a:prstGeom>
          <a:noFill/>
          <a:effectLst>
            <a:outerShdw dist="152400" dir="18900000" algn="bl" rotWithShape="0">
              <a:schemeClr val="tx1">
                <a:lumMod val="65000"/>
                <a:lumOff val="35000"/>
              </a:schemeClr>
            </a:outerShdw>
          </a:effectLst>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9"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2" name="Picture 11"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Tree>
    <p:extLst>
      <p:ext uri="{BB962C8B-B14F-4D97-AF65-F5344CB8AC3E}">
        <p14:creationId xmlns:p14="http://schemas.microsoft.com/office/powerpoint/2010/main" val="92882353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37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ppt_x</p:attrName>
                                        </p:attrNameLst>
                                      </p:cBhvr>
                                      <p:tavLst>
                                        <p:tav tm="0">
                                          <p:val>
                                            <p:strVal val="#ppt_x"/>
                                          </p:val>
                                        </p:tav>
                                        <p:tav tm="100000">
                                          <p:val>
                                            <p:strVal val="#ppt_x"/>
                                          </p:val>
                                        </p:tav>
                                      </p:tavLst>
                                    </p:anim>
                                    <p:anim calcmode="lin" valueType="num">
                                      <p:cBhvr>
                                        <p:cTn id="9" dur="2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84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900"/>
                                        <p:tgtEl>
                                          <p:spTgt spid="6"/>
                                        </p:tgtEl>
                                      </p:cBhvr>
                                    </p:animEffect>
                                    <p:anim calcmode="lin" valueType="num">
                                      <p:cBhvr>
                                        <p:cTn id="13" dur="1900" fill="hold"/>
                                        <p:tgtEl>
                                          <p:spTgt spid="6"/>
                                        </p:tgtEl>
                                        <p:attrNameLst>
                                          <p:attrName>ppt_x</p:attrName>
                                        </p:attrNameLst>
                                      </p:cBhvr>
                                      <p:tavLst>
                                        <p:tav tm="0">
                                          <p:val>
                                            <p:strVal val="#ppt_x"/>
                                          </p:val>
                                        </p:tav>
                                        <p:tav tm="100000">
                                          <p:val>
                                            <p:strVal val="#ppt_x"/>
                                          </p:val>
                                        </p:tav>
                                      </p:tavLst>
                                    </p:anim>
                                    <p:anim calcmode="lin" valueType="num">
                                      <p:cBhvr>
                                        <p:cTn id="14" dur="19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60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300"/>
                                        <p:tgtEl>
                                          <p:spTgt spid="7"/>
                                        </p:tgtEl>
                                      </p:cBhvr>
                                    </p:animEffect>
                                    <p:anim calcmode="lin" valueType="num">
                                      <p:cBhvr>
                                        <p:cTn id="18" dur="2300" fill="hold"/>
                                        <p:tgtEl>
                                          <p:spTgt spid="7"/>
                                        </p:tgtEl>
                                        <p:attrNameLst>
                                          <p:attrName>ppt_x</p:attrName>
                                        </p:attrNameLst>
                                      </p:cBhvr>
                                      <p:tavLst>
                                        <p:tav tm="0">
                                          <p:val>
                                            <p:strVal val="#ppt_x"/>
                                          </p:val>
                                        </p:tav>
                                        <p:tav tm="100000">
                                          <p:val>
                                            <p:strVal val="#ppt_x"/>
                                          </p:val>
                                        </p:tav>
                                      </p:tavLst>
                                    </p:anim>
                                    <p:anim calcmode="lin" valueType="num">
                                      <p:cBhvr>
                                        <p:cTn id="19" dur="23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Rounded Corners 49">
            <a:extLst>
              <a:ext uri="{FF2B5EF4-FFF2-40B4-BE49-F238E27FC236}">
                <a16:creationId xmlns:a16="http://schemas.microsoft.com/office/drawing/2014/main" id="{ADCD8ABB-0E99-4E41-8E82-9B7F76C3322E}"/>
              </a:ext>
            </a:extLst>
          </p:cNvPr>
          <p:cNvSpPr/>
          <p:nvPr/>
        </p:nvSpPr>
        <p:spPr>
          <a:xfrm>
            <a:off x="457200" y="766811"/>
            <a:ext cx="8229600" cy="3863575"/>
          </a:xfrm>
          <a:prstGeom prst="roundRect">
            <a:avLst>
              <a:gd name="adj" fmla="val 5148"/>
            </a:avLst>
          </a:prstGeom>
          <a:solidFill>
            <a:srgbClr val="457B47"/>
          </a:solidFill>
          <a:ln w="57150">
            <a:solidFill>
              <a:srgbClr val="B589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TextBox 34"/>
          <p:cNvSpPr txBox="1"/>
          <p:nvPr/>
        </p:nvSpPr>
        <p:spPr>
          <a:xfrm>
            <a:off x="0" y="133350"/>
            <a:ext cx="6477000" cy="453625"/>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Tahoma" panose="020B0604030504040204" pitchFamily="34" charset="0"/>
                <a:ea typeface="Calibri" panose="020F0502020204030204" pitchFamily="34" charset="0"/>
                <a:cs typeface="Times New Roman" panose="02020603050405020304" pitchFamily="18" charset="0"/>
              </a:rPr>
              <a:t>B. Perubahan Kebudayaan dalam Masyarakat</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4" name="Rectangle: Rounded Corners 13">
            <a:extLst>
              <a:ext uri="{FF2B5EF4-FFF2-40B4-BE49-F238E27FC236}">
                <a16:creationId xmlns:a16="http://schemas.microsoft.com/office/drawing/2014/main" id="{B13CF18F-02F2-4837-9BF9-F3929F6C6809}"/>
              </a:ext>
            </a:extLst>
          </p:cNvPr>
          <p:cNvSpPr/>
          <p:nvPr/>
        </p:nvSpPr>
        <p:spPr>
          <a:xfrm>
            <a:off x="1905000" y="896273"/>
            <a:ext cx="5562600" cy="380077"/>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a:solidFill>
                  <a:schemeClr val="tx1"/>
                </a:solidFill>
                <a:latin typeface="Montserrat" panose="00000500000000000000" pitchFamily="2" charset="0"/>
              </a:rPr>
              <a:t>Dampak negatif perubahan budaya</a:t>
            </a:r>
          </a:p>
        </p:txBody>
      </p:sp>
      <p:sp>
        <p:nvSpPr>
          <p:cNvPr id="52" name="TextBox 51">
            <a:extLst>
              <a:ext uri="{FF2B5EF4-FFF2-40B4-BE49-F238E27FC236}">
                <a16:creationId xmlns:a16="http://schemas.microsoft.com/office/drawing/2014/main" id="{B98BE86C-CE33-4A45-8B55-AA2CA54DC1BC}"/>
              </a:ext>
            </a:extLst>
          </p:cNvPr>
          <p:cNvSpPr txBox="1"/>
          <p:nvPr/>
        </p:nvSpPr>
        <p:spPr>
          <a:xfrm>
            <a:off x="533400" y="1306651"/>
            <a:ext cx="8229600" cy="3170099"/>
          </a:xfrm>
          <a:prstGeom prst="rect">
            <a:avLst/>
          </a:prstGeom>
          <a:noFill/>
        </p:spPr>
        <p:txBody>
          <a:bodyPr wrap="square" rtlCol="0">
            <a:spAutoFit/>
          </a:bodyPr>
          <a:lstStyle/>
          <a:p>
            <a:pPr marL="174625" indent="-174625">
              <a:buFont typeface="Arial" panose="020B0604020202020204" pitchFamily="34" charset="0"/>
              <a:buChar char="•"/>
            </a:pPr>
            <a:r>
              <a:rPr lang="en-ID" sz="2000">
                <a:solidFill>
                  <a:schemeClr val="bg1"/>
                </a:solidFill>
                <a:latin typeface="Montserrat" panose="00000500000000000000" pitchFamily="2" charset="0"/>
              </a:rPr>
              <a:t>Kian terdesaknya kesenian tradisional oleh kesenian modern</a:t>
            </a:r>
          </a:p>
          <a:p>
            <a:pPr marL="174625" indent="-174625">
              <a:buFont typeface="Arial" panose="020B0604020202020204" pitchFamily="34" charset="0"/>
              <a:buChar char="•"/>
            </a:pPr>
            <a:r>
              <a:rPr lang="sv-SE" sz="2000">
                <a:solidFill>
                  <a:schemeClr val="bg1"/>
                </a:solidFill>
                <a:latin typeface="Montserrat" panose="00000500000000000000" pitchFamily="2" charset="0"/>
              </a:rPr>
              <a:t>Terdesaknya peralatan tradisional oleh peralatan modern</a:t>
            </a:r>
            <a:endParaRPr lang="en-ID" sz="2000">
              <a:solidFill>
                <a:schemeClr val="bg1"/>
              </a:solidFill>
              <a:latin typeface="Montserrat" panose="00000500000000000000" pitchFamily="2" charset="0"/>
            </a:endParaRPr>
          </a:p>
          <a:p>
            <a:pPr marL="174625" indent="-174625">
              <a:buFont typeface="Arial" panose="020B0604020202020204" pitchFamily="34" charset="0"/>
              <a:buChar char="•"/>
            </a:pPr>
            <a:r>
              <a:rPr lang="fi-FI" sz="2000">
                <a:solidFill>
                  <a:schemeClr val="bg1"/>
                </a:solidFill>
                <a:latin typeface="Montserrat" panose="00000500000000000000" pitchFamily="2" charset="0"/>
              </a:rPr>
              <a:t>Kehadiran mesin menggantikan peran manusia</a:t>
            </a:r>
            <a:endParaRPr lang="en-ID" sz="2000">
              <a:solidFill>
                <a:schemeClr val="bg1"/>
              </a:solidFill>
              <a:latin typeface="Montserrat" panose="00000500000000000000" pitchFamily="2" charset="0"/>
            </a:endParaRPr>
          </a:p>
          <a:p>
            <a:pPr marL="174625" indent="-174625">
              <a:buFont typeface="Arial" panose="020B0604020202020204" pitchFamily="34" charset="0"/>
              <a:buChar char="•"/>
            </a:pPr>
            <a:r>
              <a:rPr lang="en-ID" sz="2000">
                <a:solidFill>
                  <a:schemeClr val="bg1"/>
                </a:solidFill>
                <a:latin typeface="Montserrat" panose="00000500000000000000" pitchFamily="2" charset="0"/>
              </a:rPr>
              <a:t>Timbulnya sikap individualistis</a:t>
            </a:r>
          </a:p>
          <a:p>
            <a:pPr marL="174625" indent="-174625">
              <a:buFont typeface="Arial" panose="020B0604020202020204" pitchFamily="34" charset="0"/>
              <a:buChar char="•"/>
            </a:pPr>
            <a:r>
              <a:rPr lang="en-ID" sz="2000">
                <a:solidFill>
                  <a:schemeClr val="bg1"/>
                </a:solidFill>
                <a:latin typeface="Montserrat" panose="00000500000000000000" pitchFamily="2" charset="0"/>
              </a:rPr>
              <a:t>Materialistis &amp; konsumtif</a:t>
            </a:r>
          </a:p>
          <a:p>
            <a:pPr marL="174625" indent="-174625">
              <a:buFont typeface="Arial" panose="020B0604020202020204" pitchFamily="34" charset="0"/>
              <a:buChar char="•"/>
            </a:pPr>
            <a:r>
              <a:rPr lang="en-ID" sz="2000">
                <a:solidFill>
                  <a:schemeClr val="bg1"/>
                </a:solidFill>
                <a:latin typeface="Montserrat" panose="00000500000000000000" pitchFamily="2" charset="0"/>
              </a:rPr>
              <a:t>Pudarnya prinsip-prinsip kekeluargaan</a:t>
            </a:r>
          </a:p>
          <a:p>
            <a:pPr marL="174625" indent="-174625">
              <a:buFont typeface="Arial" panose="020B0604020202020204" pitchFamily="34" charset="0"/>
              <a:buChar char="•"/>
            </a:pPr>
            <a:r>
              <a:rPr lang="en-ID" sz="2000">
                <a:solidFill>
                  <a:schemeClr val="bg1"/>
                </a:solidFill>
                <a:latin typeface="Montserrat" panose="00000500000000000000" pitchFamily="2" charset="0"/>
              </a:rPr>
              <a:t>Tergerusnya nilai-nilai rohaniah</a:t>
            </a:r>
          </a:p>
          <a:p>
            <a:pPr marL="174625" indent="-174625">
              <a:buFont typeface="Arial" panose="020B0604020202020204" pitchFamily="34" charset="0"/>
              <a:buChar char="•"/>
            </a:pPr>
            <a:r>
              <a:rPr lang="en-ID" sz="2000">
                <a:solidFill>
                  <a:schemeClr val="bg1"/>
                </a:solidFill>
                <a:latin typeface="Montserrat" panose="00000500000000000000" pitchFamily="2" charset="0"/>
              </a:rPr>
              <a:t>Meningkatnya pencemaran lingkungan</a:t>
            </a:r>
          </a:p>
          <a:p>
            <a:pPr marL="174625" indent="-174625">
              <a:buFont typeface="Arial" panose="020B0604020202020204" pitchFamily="34" charset="0"/>
              <a:buChar char="•"/>
            </a:pPr>
            <a:r>
              <a:rPr lang="en-ID" sz="2000">
                <a:solidFill>
                  <a:schemeClr val="bg1"/>
                </a:solidFill>
                <a:latin typeface="Montserrat" panose="00000500000000000000" pitchFamily="2" charset="0"/>
              </a:rPr>
              <a:t>Dan hasil pembangunan yang tidak menyeluruh dan merata oleh rakyat yang berakibat muncul kesenjangan sosial</a:t>
            </a:r>
          </a:p>
        </p:txBody>
      </p:sp>
    </p:spTree>
    <p:extLst>
      <p:ext uri="{BB962C8B-B14F-4D97-AF65-F5344CB8AC3E}">
        <p14:creationId xmlns:p14="http://schemas.microsoft.com/office/powerpoint/2010/main" val="2138463191"/>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7924799"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C. Kearifan Lokal untuk Menghadapi Perubahan Budaya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id="{718D18E5-9FE8-4178-84BE-92CC09FD9E76}"/>
              </a:ext>
            </a:extLst>
          </p:cNvPr>
          <p:cNvSpPr txBox="1"/>
          <p:nvPr/>
        </p:nvSpPr>
        <p:spPr>
          <a:xfrm>
            <a:off x="-243890" y="1251687"/>
            <a:ext cx="5257800" cy="2440668"/>
          </a:xfrm>
          <a:prstGeom prst="rect">
            <a:avLst/>
          </a:prstGeom>
          <a:noFill/>
        </p:spPr>
        <p:txBody>
          <a:bodyPr wrap="square">
            <a:spAutoFit/>
          </a:bodyPr>
          <a:lstStyle/>
          <a:p>
            <a:pPr marL="457200">
              <a:lnSpc>
                <a:spcPct val="107000"/>
              </a:lnSpc>
              <a:spcAft>
                <a:spcPts val="800"/>
              </a:spcAft>
            </a:pPr>
            <a:r>
              <a:rPr lang="en-ID" sz="2400">
                <a:effectLst/>
                <a:latin typeface="Montserrat" panose="00000500000000000000" pitchFamily="2" charset="0"/>
                <a:ea typeface="Calibri" panose="020F0502020204030204" pitchFamily="34" charset="0"/>
                <a:cs typeface="Times New Roman" panose="02020603050405020304" pitchFamily="18" charset="0"/>
              </a:rPr>
              <a:t>Kearifan lokal disebut juga sebagai kebijakan setempat (</a:t>
            </a:r>
            <a:r>
              <a:rPr lang="en-ID" sz="2400" i="1">
                <a:effectLst/>
                <a:latin typeface="Montserrat" panose="00000500000000000000" pitchFamily="2" charset="0"/>
                <a:ea typeface="Calibri" panose="020F0502020204030204" pitchFamily="34" charset="0"/>
                <a:cs typeface="Times New Roman" panose="02020603050405020304" pitchFamily="18" charset="0"/>
              </a:rPr>
              <a:t>local wisdom</a:t>
            </a:r>
            <a:r>
              <a:rPr lang="en-ID" sz="2400">
                <a:effectLst/>
                <a:latin typeface="Montserrat" panose="00000500000000000000" pitchFamily="2" charset="0"/>
                <a:ea typeface="Calibri" panose="020F0502020204030204" pitchFamily="34" charset="0"/>
                <a:cs typeface="Times New Roman" panose="02020603050405020304" pitchFamily="18" charset="0"/>
              </a:rPr>
              <a:t>), pengetahuan setempat (</a:t>
            </a:r>
            <a:r>
              <a:rPr lang="en-ID" sz="2400" i="1">
                <a:effectLst/>
                <a:latin typeface="Montserrat" panose="00000500000000000000" pitchFamily="2" charset="0"/>
                <a:ea typeface="Calibri" panose="020F0502020204030204" pitchFamily="34" charset="0"/>
                <a:cs typeface="Times New Roman" panose="02020603050405020304" pitchFamily="18" charset="0"/>
              </a:rPr>
              <a:t>local knowledge</a:t>
            </a:r>
            <a:r>
              <a:rPr lang="en-ID" sz="2400">
                <a:effectLst/>
                <a:latin typeface="Montserrat" panose="00000500000000000000" pitchFamily="2" charset="0"/>
                <a:ea typeface="Calibri" panose="020F0502020204030204" pitchFamily="34" charset="0"/>
                <a:cs typeface="Times New Roman" panose="02020603050405020304" pitchFamily="18" charset="0"/>
              </a:rPr>
              <a:t>), atau kecerdasan setempat (</a:t>
            </a:r>
            <a:r>
              <a:rPr lang="en-ID" sz="2400" i="1">
                <a:effectLst/>
                <a:latin typeface="Montserrat" panose="00000500000000000000" pitchFamily="2" charset="0"/>
                <a:ea typeface="Calibri" panose="020F0502020204030204" pitchFamily="34" charset="0"/>
                <a:cs typeface="Times New Roman" panose="02020603050405020304" pitchFamily="18" charset="0"/>
              </a:rPr>
              <a:t>local genius</a:t>
            </a:r>
            <a:r>
              <a:rPr lang="en-ID" sz="2400">
                <a:effectLst/>
                <a:latin typeface="Montserrat" panose="00000500000000000000" pitchFamily="2" charset="0"/>
                <a:ea typeface="Calibri" panose="020F0502020204030204" pitchFamily="34" charset="0"/>
                <a:cs typeface="Times New Roman" panose="02020603050405020304" pitchFamily="18" charset="0"/>
              </a:rPr>
              <a:t>) (Rajab, 2006).</a:t>
            </a:r>
          </a:p>
        </p:txBody>
      </p:sp>
      <p:pic>
        <p:nvPicPr>
          <p:cNvPr id="3" name="Picture 2">
            <a:extLst>
              <a:ext uri="{FF2B5EF4-FFF2-40B4-BE49-F238E27FC236}">
                <a16:creationId xmlns:a16="http://schemas.microsoft.com/office/drawing/2014/main" id="{64CBF3E8-C027-46AA-B0B5-327CD682396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3045"/>
          <a:stretch/>
        </p:blipFill>
        <p:spPr>
          <a:xfrm>
            <a:off x="4937710" y="1000693"/>
            <a:ext cx="3825290" cy="2942657"/>
          </a:xfrm>
          <a:prstGeom prst="rect">
            <a:avLst/>
          </a:prstGeom>
        </p:spPr>
      </p:pic>
      <p:sp>
        <p:nvSpPr>
          <p:cNvPr id="10" name="TextBox 9">
            <a:extLst>
              <a:ext uri="{FF2B5EF4-FFF2-40B4-BE49-F238E27FC236}">
                <a16:creationId xmlns:a16="http://schemas.microsoft.com/office/drawing/2014/main" id="{67B0F143-967B-4F00-A2D8-84EFA10791AD}"/>
              </a:ext>
            </a:extLst>
          </p:cNvPr>
          <p:cNvSpPr txBox="1"/>
          <p:nvPr/>
        </p:nvSpPr>
        <p:spPr>
          <a:xfrm>
            <a:off x="5257800" y="3867150"/>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3557809506"/>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9320901-6D9D-4070-83FB-03D6F961A34B}"/>
              </a:ext>
            </a:extLst>
          </p:cNvPr>
          <p:cNvGrpSpPr/>
          <p:nvPr/>
        </p:nvGrpSpPr>
        <p:grpSpPr>
          <a:xfrm>
            <a:off x="228600" y="819150"/>
            <a:ext cx="8409898" cy="3733800"/>
            <a:chOff x="533400" y="718862"/>
            <a:chExt cx="8409898" cy="3733800"/>
          </a:xfrm>
        </p:grpSpPr>
        <p:sp>
          <p:nvSpPr>
            <p:cNvPr id="17" name="Rectangle: Rounded Corners 16">
              <a:extLst>
                <a:ext uri="{FF2B5EF4-FFF2-40B4-BE49-F238E27FC236}">
                  <a16:creationId xmlns:a16="http://schemas.microsoft.com/office/drawing/2014/main" id="{37C6E23C-B146-4660-B8E9-25E53A86E30E}"/>
                </a:ext>
              </a:extLst>
            </p:cNvPr>
            <p:cNvSpPr/>
            <p:nvPr/>
          </p:nvSpPr>
          <p:spPr>
            <a:xfrm>
              <a:off x="3519137" y="718862"/>
              <a:ext cx="5400000" cy="1008000"/>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a:solidFill>
                    <a:schemeClr val="tx1"/>
                  </a:solidFill>
                  <a:latin typeface="Montserrat" panose="00000500000000000000" pitchFamily="2" charset="0"/>
                </a:rPr>
                <a:t>Mampu mengendalikan budaya lokal yang berkembang sebagai keunggulan yang melekat</a:t>
              </a:r>
            </a:p>
          </p:txBody>
        </p:sp>
        <p:cxnSp>
          <p:nvCxnSpPr>
            <p:cNvPr id="18" name="Straight Arrow Connector 17">
              <a:extLst>
                <a:ext uri="{FF2B5EF4-FFF2-40B4-BE49-F238E27FC236}">
                  <a16:creationId xmlns:a16="http://schemas.microsoft.com/office/drawing/2014/main" id="{2F859B7C-FC5F-4D38-BD62-DDC575C9B9D0}"/>
                </a:ext>
              </a:extLst>
            </p:cNvPr>
            <p:cNvCxnSpPr>
              <a:cxnSpLocks/>
              <a:stCxn id="21" idx="3"/>
              <a:endCxn id="17" idx="1"/>
            </p:cNvCxnSpPr>
            <p:nvPr/>
          </p:nvCxnSpPr>
          <p:spPr>
            <a:xfrm flipV="1">
              <a:off x="2931416" y="1222862"/>
              <a:ext cx="587721" cy="1282800"/>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
          <p:nvSpPr>
            <p:cNvPr id="19" name="Rectangle: Rounded Corners 18">
              <a:extLst>
                <a:ext uri="{FF2B5EF4-FFF2-40B4-BE49-F238E27FC236}">
                  <a16:creationId xmlns:a16="http://schemas.microsoft.com/office/drawing/2014/main" id="{966AE0A7-48C4-4018-8F62-4649F82AC715}"/>
                </a:ext>
              </a:extLst>
            </p:cNvPr>
            <p:cNvSpPr/>
            <p:nvPr/>
          </p:nvSpPr>
          <p:spPr>
            <a:xfrm>
              <a:off x="3531216" y="2571750"/>
              <a:ext cx="5400000" cy="504000"/>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a:solidFill>
                    <a:schemeClr val="tx1"/>
                  </a:solidFill>
                  <a:latin typeface="Montserrat" panose="00000500000000000000" pitchFamily="2" charset="0"/>
                </a:rPr>
                <a:t>Mengakomodasi budaya luar</a:t>
              </a:r>
            </a:p>
          </p:txBody>
        </p:sp>
        <p:sp>
          <p:nvSpPr>
            <p:cNvPr id="20" name="Rectangle: Rounded Corners 19">
              <a:extLst>
                <a:ext uri="{FF2B5EF4-FFF2-40B4-BE49-F238E27FC236}">
                  <a16:creationId xmlns:a16="http://schemas.microsoft.com/office/drawing/2014/main" id="{ED09A455-870D-41B9-8BD9-006AF53F5180}"/>
                </a:ext>
              </a:extLst>
            </p:cNvPr>
            <p:cNvSpPr/>
            <p:nvPr/>
          </p:nvSpPr>
          <p:spPr>
            <a:xfrm>
              <a:off x="3531218" y="1785662"/>
              <a:ext cx="5400000" cy="720000"/>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a:solidFill>
                    <a:schemeClr val="tx1"/>
                  </a:solidFill>
                  <a:latin typeface="Montserrat" panose="00000500000000000000" pitchFamily="2" charset="0"/>
                </a:rPr>
                <a:t>Menjadi pertahanan terhadap pengaruh budaya luar</a:t>
              </a:r>
            </a:p>
          </p:txBody>
        </p:sp>
        <p:sp>
          <p:nvSpPr>
            <p:cNvPr id="21" name="Rectangle: Rounded Corners 20">
              <a:extLst>
                <a:ext uri="{FF2B5EF4-FFF2-40B4-BE49-F238E27FC236}">
                  <a16:creationId xmlns:a16="http://schemas.microsoft.com/office/drawing/2014/main" id="{21422EA7-4647-4521-9AD8-E98371131F7A}"/>
                </a:ext>
              </a:extLst>
            </p:cNvPr>
            <p:cNvSpPr/>
            <p:nvPr/>
          </p:nvSpPr>
          <p:spPr>
            <a:xfrm>
              <a:off x="533400" y="1995115"/>
              <a:ext cx="2398016" cy="1021093"/>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a:solidFill>
                    <a:schemeClr val="tx1"/>
                  </a:solidFill>
                  <a:latin typeface="Montserrat" panose="00000500000000000000" pitchFamily="2" charset="0"/>
                </a:rPr>
                <a:t>Ciri-ciri kearifan local</a:t>
              </a:r>
            </a:p>
          </p:txBody>
        </p:sp>
        <p:sp>
          <p:nvSpPr>
            <p:cNvPr id="22" name="Rectangle: Rounded Corners 21">
              <a:extLst>
                <a:ext uri="{FF2B5EF4-FFF2-40B4-BE49-F238E27FC236}">
                  <a16:creationId xmlns:a16="http://schemas.microsoft.com/office/drawing/2014/main" id="{3A0D57F7-A97E-4561-83F0-301E962606AE}"/>
                </a:ext>
              </a:extLst>
            </p:cNvPr>
            <p:cNvSpPr/>
            <p:nvPr/>
          </p:nvSpPr>
          <p:spPr>
            <a:xfrm>
              <a:off x="3543298" y="3170718"/>
              <a:ext cx="5400000" cy="504000"/>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a:solidFill>
                    <a:schemeClr val="tx1"/>
                  </a:solidFill>
                  <a:latin typeface="Montserrat" panose="00000500000000000000" pitchFamily="2" charset="0"/>
                </a:rPr>
                <a:t>Mengarahkan perkembangan budaya</a:t>
              </a:r>
            </a:p>
          </p:txBody>
        </p:sp>
        <p:cxnSp>
          <p:nvCxnSpPr>
            <p:cNvPr id="23" name="Straight Arrow Connector 22">
              <a:extLst>
                <a:ext uri="{FF2B5EF4-FFF2-40B4-BE49-F238E27FC236}">
                  <a16:creationId xmlns:a16="http://schemas.microsoft.com/office/drawing/2014/main" id="{DA98EC44-03A6-41A0-A8DF-E780C366470D}"/>
                </a:ext>
              </a:extLst>
            </p:cNvPr>
            <p:cNvCxnSpPr>
              <a:cxnSpLocks/>
              <a:stCxn id="21" idx="3"/>
              <a:endCxn id="20" idx="1"/>
            </p:cNvCxnSpPr>
            <p:nvPr/>
          </p:nvCxnSpPr>
          <p:spPr>
            <a:xfrm flipV="1">
              <a:off x="2931416" y="2169750"/>
              <a:ext cx="599802" cy="360000"/>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24" name="Straight Arrow Connector 23">
              <a:extLst>
                <a:ext uri="{FF2B5EF4-FFF2-40B4-BE49-F238E27FC236}">
                  <a16:creationId xmlns:a16="http://schemas.microsoft.com/office/drawing/2014/main" id="{DE303E82-FA16-4679-B78C-4D962C4482A7}"/>
                </a:ext>
              </a:extLst>
            </p:cNvPr>
            <p:cNvCxnSpPr>
              <a:cxnSpLocks/>
              <a:stCxn id="21" idx="3"/>
              <a:endCxn id="19" idx="1"/>
            </p:cNvCxnSpPr>
            <p:nvPr/>
          </p:nvCxnSpPr>
          <p:spPr>
            <a:xfrm>
              <a:off x="2931416" y="2505662"/>
              <a:ext cx="599800" cy="318088"/>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25" name="Straight Arrow Connector 24">
              <a:extLst>
                <a:ext uri="{FF2B5EF4-FFF2-40B4-BE49-F238E27FC236}">
                  <a16:creationId xmlns:a16="http://schemas.microsoft.com/office/drawing/2014/main" id="{D8CFB081-FDD4-4DF1-8BDF-0CDDFA15D172}"/>
                </a:ext>
              </a:extLst>
            </p:cNvPr>
            <p:cNvCxnSpPr>
              <a:cxnSpLocks/>
              <a:stCxn id="21" idx="3"/>
              <a:endCxn id="22" idx="1"/>
            </p:cNvCxnSpPr>
            <p:nvPr/>
          </p:nvCxnSpPr>
          <p:spPr>
            <a:xfrm>
              <a:off x="2931416" y="2505662"/>
              <a:ext cx="611882" cy="917056"/>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
          <p:nvSpPr>
            <p:cNvPr id="26" name="Rectangle: Rounded Corners 25">
              <a:extLst>
                <a:ext uri="{FF2B5EF4-FFF2-40B4-BE49-F238E27FC236}">
                  <a16:creationId xmlns:a16="http://schemas.microsoft.com/office/drawing/2014/main" id="{4D1C3A7B-DF79-429A-AE39-771C71B5A182}"/>
                </a:ext>
              </a:extLst>
            </p:cNvPr>
            <p:cNvSpPr/>
            <p:nvPr/>
          </p:nvSpPr>
          <p:spPr>
            <a:xfrm>
              <a:off x="3543298" y="3732662"/>
              <a:ext cx="5400000" cy="720000"/>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a:solidFill>
                    <a:schemeClr val="tx1"/>
                  </a:solidFill>
                  <a:latin typeface="Montserrat" panose="00000500000000000000" pitchFamily="2" charset="0"/>
                </a:rPr>
                <a:t>Memadukan budaya asli dengan budaya luar</a:t>
              </a:r>
            </a:p>
          </p:txBody>
        </p:sp>
        <p:cxnSp>
          <p:nvCxnSpPr>
            <p:cNvPr id="30" name="Straight Arrow Connector 29">
              <a:extLst>
                <a:ext uri="{FF2B5EF4-FFF2-40B4-BE49-F238E27FC236}">
                  <a16:creationId xmlns:a16="http://schemas.microsoft.com/office/drawing/2014/main" id="{9A14BF8E-06CB-480F-8B0A-BE193C5DA38D}"/>
                </a:ext>
              </a:extLst>
            </p:cNvPr>
            <p:cNvCxnSpPr>
              <a:cxnSpLocks/>
              <a:stCxn id="21" idx="3"/>
              <a:endCxn id="26" idx="1"/>
            </p:cNvCxnSpPr>
            <p:nvPr/>
          </p:nvCxnSpPr>
          <p:spPr>
            <a:xfrm>
              <a:off x="2931416" y="2505662"/>
              <a:ext cx="611882" cy="1587000"/>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grpSp>
      <p:sp>
        <p:nvSpPr>
          <p:cNvPr id="11" name="TextBox 34"/>
          <p:cNvSpPr txBox="1"/>
          <p:nvPr/>
        </p:nvSpPr>
        <p:spPr>
          <a:xfrm>
            <a:off x="0" y="133350"/>
            <a:ext cx="7924799"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C. Kearifan Lokal untuk Menghadapi Perubahan Budaya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Tree>
    <p:extLst>
      <p:ext uri="{BB962C8B-B14F-4D97-AF65-F5344CB8AC3E}">
        <p14:creationId xmlns:p14="http://schemas.microsoft.com/office/powerpoint/2010/main" val="698735618"/>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7924799"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C. Kearifan Lokal untuk Menghadapi Perubahan Budaya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id="{AC929CD1-F177-43B4-A45A-0C4F800D77B7}"/>
              </a:ext>
            </a:extLst>
          </p:cNvPr>
          <p:cNvSpPr txBox="1"/>
          <p:nvPr/>
        </p:nvSpPr>
        <p:spPr>
          <a:xfrm>
            <a:off x="-135673" y="906078"/>
            <a:ext cx="5155580" cy="3366563"/>
          </a:xfrm>
          <a:prstGeom prst="rect">
            <a:avLst/>
          </a:prstGeom>
          <a:noFill/>
        </p:spPr>
        <p:txBody>
          <a:bodyPr wrap="square">
            <a:spAutoFit/>
          </a:bodyPr>
          <a:lstStyle/>
          <a:p>
            <a:pPr marL="457200" algn="r">
              <a:lnSpc>
                <a:spcPct val="107000"/>
              </a:lnSpc>
              <a:spcAft>
                <a:spcPts val="800"/>
              </a:spcAft>
            </a:pPr>
            <a:r>
              <a:rPr lang="en-ID" sz="2000">
                <a:effectLst/>
                <a:latin typeface="Montserrat" panose="00000500000000000000" pitchFamily="2" charset="0"/>
                <a:ea typeface="Calibri" panose="020F0502020204030204" pitchFamily="34" charset="0"/>
                <a:cs typeface="Times New Roman" panose="02020603050405020304" pitchFamily="18" charset="0"/>
              </a:rPr>
              <a:t>Karakteristik kearifan lokal, antara lain kearifan lokal mampu menggabungkan pengetahuan tentang kebijakan mengenai etika dan moral; mengajarkan orang untuk mencintai alam; berasal dari anggota komunitas yang lebih tua; dan berbentuk nilai, norma, etika, kepercayaan, adat-istiadat, dan aturan-aturan khusus.</a:t>
            </a:r>
          </a:p>
        </p:txBody>
      </p:sp>
      <p:pic>
        <p:nvPicPr>
          <p:cNvPr id="3" name="Picture 2">
            <a:extLst>
              <a:ext uri="{FF2B5EF4-FFF2-40B4-BE49-F238E27FC236}">
                <a16:creationId xmlns:a16="http://schemas.microsoft.com/office/drawing/2014/main" id="{99660281-9E73-4EAA-B09E-ED9B1E4D620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6477"/>
          <a:stretch/>
        </p:blipFill>
        <p:spPr>
          <a:xfrm>
            <a:off x="5101233" y="769011"/>
            <a:ext cx="3482578" cy="3474146"/>
          </a:xfrm>
          <a:prstGeom prst="rect">
            <a:avLst/>
          </a:prstGeom>
        </p:spPr>
      </p:pic>
      <p:sp>
        <p:nvSpPr>
          <p:cNvPr id="16" name="TextBox 15">
            <a:extLst>
              <a:ext uri="{FF2B5EF4-FFF2-40B4-BE49-F238E27FC236}">
                <a16:creationId xmlns:a16="http://schemas.microsoft.com/office/drawing/2014/main" id="{06EE270C-984B-4DB7-83CC-F5EFABF26E4D}"/>
              </a:ext>
            </a:extLst>
          </p:cNvPr>
          <p:cNvSpPr txBox="1"/>
          <p:nvPr/>
        </p:nvSpPr>
        <p:spPr>
          <a:xfrm>
            <a:off x="4993887" y="4243157"/>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1426674091"/>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2C0B93F9-8E8A-4E2D-A56B-48840FD1693F}"/>
              </a:ext>
            </a:extLst>
          </p:cNvPr>
          <p:cNvSpPr/>
          <p:nvPr/>
        </p:nvSpPr>
        <p:spPr>
          <a:xfrm>
            <a:off x="457200" y="766811"/>
            <a:ext cx="8229600" cy="3863575"/>
          </a:xfrm>
          <a:prstGeom prst="roundRect">
            <a:avLst>
              <a:gd name="adj" fmla="val 5148"/>
            </a:avLst>
          </a:prstGeom>
          <a:solidFill>
            <a:srgbClr val="457B47"/>
          </a:solidFill>
          <a:ln w="57150">
            <a:solidFill>
              <a:srgbClr val="B589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TextBox 34"/>
          <p:cNvSpPr txBox="1"/>
          <p:nvPr/>
        </p:nvSpPr>
        <p:spPr>
          <a:xfrm>
            <a:off x="0" y="133350"/>
            <a:ext cx="7924799"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C. Kearifan Lokal untuk Menghadapi Perubahan Budaya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id="{0D9A7E1C-DADD-40AD-88CD-601A5D1A03C2}"/>
              </a:ext>
            </a:extLst>
          </p:cNvPr>
          <p:cNvSpPr txBox="1"/>
          <p:nvPr/>
        </p:nvSpPr>
        <p:spPr>
          <a:xfrm>
            <a:off x="228600" y="936946"/>
            <a:ext cx="8229600" cy="3743974"/>
          </a:xfrm>
          <a:prstGeom prst="rect">
            <a:avLst/>
          </a:prstGeom>
          <a:noFill/>
        </p:spPr>
        <p:txBody>
          <a:bodyPr wrap="square">
            <a:spAutoFit/>
          </a:bodyPr>
          <a:lstStyle/>
          <a:p>
            <a:pPr marL="457200" algn="ctr">
              <a:lnSpc>
                <a:spcPct val="107000"/>
              </a:lnSpc>
              <a:spcAft>
                <a:spcPts val="800"/>
              </a:spcAft>
            </a:pPr>
            <a:r>
              <a:rPr lang="en-ID" sz="2300" b="1">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Fungsi Kearifan Lokal </a:t>
            </a:r>
          </a:p>
          <a:p>
            <a:pPr marL="800100" indent="-342900">
              <a:lnSpc>
                <a:spcPct val="107000"/>
              </a:lnSpc>
              <a:spcAft>
                <a:spcPts val="800"/>
              </a:spcAft>
              <a:buFont typeface="Arial" panose="020B0604020202020204" pitchFamily="34" charset="0"/>
              <a:buChar char="•"/>
            </a:pPr>
            <a:r>
              <a:rPr lang="en-ID" sz="23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Fungsi konservasi dan pelestarian mengakses sumber daya alam</a:t>
            </a:r>
          </a:p>
          <a:p>
            <a:pPr marL="800100" indent="-342900">
              <a:lnSpc>
                <a:spcPct val="107000"/>
              </a:lnSpc>
              <a:spcAft>
                <a:spcPts val="800"/>
              </a:spcAft>
              <a:buFont typeface="Arial" panose="020B0604020202020204" pitchFamily="34" charset="0"/>
              <a:buChar char="•"/>
            </a:pPr>
            <a:r>
              <a:rPr lang="en-ID" sz="23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Pengembangan sumber daya manusia</a:t>
            </a:r>
          </a:p>
          <a:p>
            <a:pPr marL="800100" indent="-342900">
              <a:lnSpc>
                <a:spcPct val="107000"/>
              </a:lnSpc>
              <a:spcAft>
                <a:spcPts val="800"/>
              </a:spcAft>
              <a:buFont typeface="Arial" panose="020B0604020202020204" pitchFamily="34" charset="0"/>
              <a:buChar char="•"/>
            </a:pPr>
            <a:r>
              <a:rPr lang="en-ID" sz="23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Pengembangan kebudayaan dan ilmu pengetahuan</a:t>
            </a:r>
            <a:endParaRPr lang="en-ID" sz="2300">
              <a:solidFill>
                <a:schemeClr val="bg1"/>
              </a:solidFill>
              <a:latin typeface="Montserrat" panose="00000500000000000000" pitchFamily="2" charset="0"/>
              <a:ea typeface="Calibri" panose="020F0502020204030204" pitchFamily="34" charset="0"/>
              <a:cs typeface="Times New Roman" panose="02020603050405020304" pitchFamily="18" charset="0"/>
            </a:endParaRPr>
          </a:p>
          <a:p>
            <a:pPr marL="800100" indent="-342900">
              <a:lnSpc>
                <a:spcPct val="107000"/>
              </a:lnSpc>
              <a:spcAft>
                <a:spcPts val="800"/>
              </a:spcAft>
              <a:buFont typeface="Arial" panose="020B0604020202020204" pitchFamily="34" charset="0"/>
              <a:buChar char="•"/>
            </a:pPr>
            <a:r>
              <a:rPr lang="en-ID" sz="23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Penuntun dalam bersikap dan berperilaku</a:t>
            </a:r>
            <a:endParaRPr lang="en-ID" sz="2300">
              <a:solidFill>
                <a:schemeClr val="bg1"/>
              </a:solidFill>
              <a:latin typeface="Montserrat" panose="00000500000000000000" pitchFamily="2" charset="0"/>
              <a:ea typeface="Calibri" panose="020F0502020204030204" pitchFamily="34" charset="0"/>
              <a:cs typeface="Times New Roman" panose="02020603050405020304" pitchFamily="18" charset="0"/>
            </a:endParaRPr>
          </a:p>
          <a:p>
            <a:pPr marL="800100" indent="-342900">
              <a:lnSpc>
                <a:spcPct val="107000"/>
              </a:lnSpc>
              <a:spcAft>
                <a:spcPts val="800"/>
              </a:spcAft>
              <a:buFont typeface="Arial" panose="020B0604020202020204" pitchFamily="34" charset="0"/>
              <a:buChar char="•"/>
            </a:pPr>
            <a:r>
              <a:rPr lang="en-ID" sz="23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Dan penuntun mengenai etika dan moral</a:t>
            </a:r>
          </a:p>
        </p:txBody>
      </p:sp>
    </p:spTree>
    <p:extLst>
      <p:ext uri="{BB962C8B-B14F-4D97-AF65-F5344CB8AC3E}">
        <p14:creationId xmlns:p14="http://schemas.microsoft.com/office/powerpoint/2010/main" val="1628551100"/>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7924799"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C. Kearifan Lokal untuk Menghadapi Perubahan Budaya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id="{089D3396-ACA4-45C9-9000-B420687F2316}"/>
              </a:ext>
            </a:extLst>
          </p:cNvPr>
          <p:cNvSpPr txBox="1"/>
          <p:nvPr/>
        </p:nvSpPr>
        <p:spPr>
          <a:xfrm>
            <a:off x="0" y="723808"/>
            <a:ext cx="4267200" cy="3695884"/>
          </a:xfrm>
          <a:prstGeom prst="rect">
            <a:avLst/>
          </a:prstGeom>
          <a:noFill/>
        </p:spPr>
        <p:txBody>
          <a:bodyPr wrap="square">
            <a:spAutoFit/>
          </a:bodyPr>
          <a:lstStyle/>
          <a:p>
            <a:pPr marL="457200" algn="r">
              <a:lnSpc>
                <a:spcPct val="107000"/>
              </a:lnSpc>
              <a:spcAft>
                <a:spcPts val="800"/>
              </a:spcAft>
            </a:pPr>
            <a:r>
              <a:rPr lang="en-ID" sz="2000">
                <a:effectLst/>
                <a:latin typeface="Montserrat" panose="00000500000000000000" pitchFamily="2" charset="0"/>
                <a:ea typeface="Calibri" panose="020F0502020204030204" pitchFamily="34" charset="0"/>
                <a:cs typeface="Times New Roman" panose="02020603050405020304" pitchFamily="18" charset="0"/>
              </a:rPr>
              <a:t>Kebudayaan dapat dilihat sebagai sebuah produk ketika dipandang sebagai karya dan praktik intelektual artistik individu atau kelompok masyarakat yang memiliki makna budaya tertentu. Produk budaya dapat berupa barang dan jasa (</a:t>
            </a:r>
            <a:r>
              <a:rPr lang="en-ID" sz="2000" i="1">
                <a:effectLst/>
                <a:latin typeface="Montserrat" panose="00000500000000000000" pitchFamily="2" charset="0"/>
                <a:ea typeface="Calibri" panose="020F0502020204030204" pitchFamily="34" charset="0"/>
                <a:cs typeface="Times New Roman" panose="02020603050405020304" pitchFamily="18" charset="0"/>
              </a:rPr>
              <a:t>cultural goods and services</a:t>
            </a:r>
            <a:r>
              <a:rPr lang="en-ID" sz="2000">
                <a:effectLst/>
                <a:latin typeface="Montserrat" panose="00000500000000000000" pitchFamily="2" charset="0"/>
                <a:ea typeface="Calibri" panose="020F0502020204030204" pitchFamily="34" charset="0"/>
                <a:cs typeface="Times New Roman" panose="02020603050405020304" pitchFamily="18" charset="0"/>
              </a:rPr>
              <a:t>). </a:t>
            </a:r>
          </a:p>
        </p:txBody>
      </p:sp>
      <p:pic>
        <p:nvPicPr>
          <p:cNvPr id="3" name="Picture 2">
            <a:extLst>
              <a:ext uri="{FF2B5EF4-FFF2-40B4-BE49-F238E27FC236}">
                <a16:creationId xmlns:a16="http://schemas.microsoft.com/office/drawing/2014/main" id="{CEDA7E1D-028B-46C4-A2D7-8FE2C6B4F63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8418"/>
          <a:stretch/>
        </p:blipFill>
        <p:spPr>
          <a:xfrm>
            <a:off x="4431484" y="921374"/>
            <a:ext cx="4268832" cy="2869576"/>
          </a:xfrm>
          <a:prstGeom prst="rect">
            <a:avLst/>
          </a:prstGeom>
        </p:spPr>
      </p:pic>
      <p:sp>
        <p:nvSpPr>
          <p:cNvPr id="10" name="TextBox 9">
            <a:extLst>
              <a:ext uri="{FF2B5EF4-FFF2-40B4-BE49-F238E27FC236}">
                <a16:creationId xmlns:a16="http://schemas.microsoft.com/office/drawing/2014/main" id="{15031A3A-D9A6-491D-932B-783967C487B2}"/>
              </a:ext>
            </a:extLst>
          </p:cNvPr>
          <p:cNvSpPr txBox="1"/>
          <p:nvPr/>
        </p:nvSpPr>
        <p:spPr>
          <a:xfrm>
            <a:off x="4343400" y="3773329"/>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2906235481"/>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7924799"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C. Kearifan Lokal untuk Menghadapi Perubahan Budaya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id="{9B5D79E4-7F43-4DF7-875F-FED72FE4B1BF}"/>
              </a:ext>
            </a:extLst>
          </p:cNvPr>
          <p:cNvSpPr txBox="1"/>
          <p:nvPr/>
        </p:nvSpPr>
        <p:spPr>
          <a:xfrm>
            <a:off x="-609600" y="775820"/>
            <a:ext cx="4953000" cy="3469155"/>
          </a:xfrm>
          <a:prstGeom prst="rect">
            <a:avLst/>
          </a:prstGeom>
          <a:noFill/>
        </p:spPr>
        <p:txBody>
          <a:bodyPr wrap="square">
            <a:spAutoFit/>
          </a:bodyPr>
          <a:lstStyle/>
          <a:p>
            <a:pPr marL="457200" algn="r">
              <a:lnSpc>
                <a:spcPct val="107000"/>
              </a:lnSpc>
              <a:spcAft>
                <a:spcPts val="800"/>
              </a:spcAft>
            </a:pPr>
            <a:r>
              <a:rPr lang="en-ID" sz="2000">
                <a:effectLst/>
                <a:latin typeface="Montserrat" panose="00000500000000000000" pitchFamily="2" charset="0"/>
                <a:ea typeface="Calibri" panose="020F0502020204030204" pitchFamily="34" charset="0"/>
                <a:cs typeface="Times New Roman" panose="02020603050405020304" pitchFamily="18" charset="0"/>
              </a:rPr>
              <a:t>Menurut UNESCO, barang budaya (cultural goods) umumnya mengacu pada barang-barang konsumen yang menyampaikan ide, simbol, dan cara hidup masyarakat tertentu.</a:t>
            </a:r>
          </a:p>
          <a:p>
            <a:pPr marL="457200" algn="r">
              <a:lnSpc>
                <a:spcPct val="107000"/>
              </a:lnSpc>
              <a:spcAft>
                <a:spcPts val="800"/>
              </a:spcAft>
            </a:pPr>
            <a:r>
              <a:rPr lang="en-ID" sz="2000">
                <a:effectLst/>
                <a:latin typeface="Montserrat" panose="00000500000000000000" pitchFamily="2" charset="0"/>
                <a:ea typeface="Calibri" panose="020F0502020204030204" pitchFamily="34" charset="0"/>
                <a:cs typeface="Times New Roman" panose="02020603050405020304" pitchFamily="18" charset="0"/>
              </a:rPr>
              <a:t>Jasa budaya (cultural services) menurut UNESCO merupakan layanan untuk memuaskan minat atau kebutuhan budaya.</a:t>
            </a:r>
          </a:p>
        </p:txBody>
      </p:sp>
      <p:pic>
        <p:nvPicPr>
          <p:cNvPr id="5" name="Picture 4">
            <a:extLst>
              <a:ext uri="{FF2B5EF4-FFF2-40B4-BE49-F238E27FC236}">
                <a16:creationId xmlns:a16="http://schemas.microsoft.com/office/drawing/2014/main" id="{E40138E7-F42D-4A79-A008-3E37C159673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79429" y="812339"/>
            <a:ext cx="4425084" cy="3318813"/>
          </a:xfrm>
          <a:prstGeom prst="rect">
            <a:avLst/>
          </a:prstGeom>
        </p:spPr>
      </p:pic>
      <p:sp>
        <p:nvSpPr>
          <p:cNvPr id="16" name="TextBox 15">
            <a:extLst>
              <a:ext uri="{FF2B5EF4-FFF2-40B4-BE49-F238E27FC236}">
                <a16:creationId xmlns:a16="http://schemas.microsoft.com/office/drawing/2014/main" id="{FF23A907-5A2E-46D7-A514-9026D9CD3277}"/>
              </a:ext>
            </a:extLst>
          </p:cNvPr>
          <p:cNvSpPr txBox="1"/>
          <p:nvPr/>
        </p:nvSpPr>
        <p:spPr>
          <a:xfrm>
            <a:off x="4468543" y="4092923"/>
            <a:ext cx="4876800" cy="261610"/>
          </a:xfrm>
          <a:prstGeom prst="rect">
            <a:avLst/>
          </a:prstGeom>
          <a:noFill/>
        </p:spPr>
        <p:txBody>
          <a:bodyPr wrap="square">
            <a:spAutoFit/>
          </a:bodyPr>
          <a:lstStyle/>
          <a:p>
            <a:r>
              <a:rPr lang="en-US" sz="1050"/>
              <a:t>Sumber: </a:t>
            </a:r>
            <a:r>
              <a:rPr lang="en-US" sz="1050" i="1"/>
              <a:t>Id.Wikipedia.org</a:t>
            </a:r>
            <a:endParaRPr lang="en-ID" sz="1050" i="1"/>
          </a:p>
        </p:txBody>
      </p:sp>
    </p:spTree>
    <p:extLst>
      <p:ext uri="{BB962C8B-B14F-4D97-AF65-F5344CB8AC3E}">
        <p14:creationId xmlns:p14="http://schemas.microsoft.com/office/powerpoint/2010/main" val="3276067286"/>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50292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D. Menanggapi Perubahan Budaya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id="{9B5D79E4-7F43-4DF7-875F-FED72FE4B1BF}"/>
              </a:ext>
            </a:extLst>
          </p:cNvPr>
          <p:cNvSpPr txBox="1"/>
          <p:nvPr/>
        </p:nvSpPr>
        <p:spPr>
          <a:xfrm>
            <a:off x="-304800" y="666750"/>
            <a:ext cx="9448800" cy="1719958"/>
          </a:xfrm>
          <a:prstGeom prst="rect">
            <a:avLst/>
          </a:prstGeom>
          <a:noFill/>
        </p:spPr>
        <p:txBody>
          <a:bodyPr wrap="square">
            <a:spAutoFit/>
          </a:bodyPr>
          <a:lstStyle/>
          <a:p>
            <a:pPr marL="457200">
              <a:lnSpc>
                <a:spcPct val="107000"/>
              </a:lnSpc>
              <a:spcAft>
                <a:spcPts val="800"/>
              </a:spcAft>
            </a:pPr>
            <a:r>
              <a:rPr lang="en-ID" sz="2000">
                <a:effectLst/>
                <a:latin typeface="Montserrat" panose="00000500000000000000" pitchFamily="2" charset="0"/>
                <a:ea typeface="Calibri" panose="020F0502020204030204" pitchFamily="34" charset="0"/>
                <a:cs typeface="Times New Roman" panose="02020603050405020304" pitchFamily="18" charset="0"/>
              </a:rPr>
              <a:t>Keberagaman dan keunikan budaya yang dimiliki bangsa Indonesia merupakan daya tarik bangsa Indonesia di mata dunia. Dalam rangka menghadapi perubahan budaya, sikap dan perilaku penting yang perlu dikembangkan adalah memperkokoh nilai-nilai karakter budaya bangsa.</a:t>
            </a:r>
          </a:p>
        </p:txBody>
      </p:sp>
      <p:pic>
        <p:nvPicPr>
          <p:cNvPr id="5" name="Picture 4">
            <a:extLst>
              <a:ext uri="{FF2B5EF4-FFF2-40B4-BE49-F238E27FC236}">
                <a16:creationId xmlns:a16="http://schemas.microsoft.com/office/drawing/2014/main" id="{50AC4C15-37D4-4730-A178-C3FA715B4AA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5619"/>
          <a:stretch/>
        </p:blipFill>
        <p:spPr>
          <a:xfrm>
            <a:off x="990600" y="2378957"/>
            <a:ext cx="6858000" cy="2006017"/>
          </a:xfrm>
          <a:prstGeom prst="rect">
            <a:avLst/>
          </a:prstGeom>
        </p:spPr>
      </p:pic>
      <p:sp>
        <p:nvSpPr>
          <p:cNvPr id="10" name="TextBox 9">
            <a:extLst>
              <a:ext uri="{FF2B5EF4-FFF2-40B4-BE49-F238E27FC236}">
                <a16:creationId xmlns:a16="http://schemas.microsoft.com/office/drawing/2014/main" id="{6CFACA04-3F55-42B1-BEB9-E2DABF3C6815}"/>
              </a:ext>
            </a:extLst>
          </p:cNvPr>
          <p:cNvSpPr txBox="1"/>
          <p:nvPr/>
        </p:nvSpPr>
        <p:spPr>
          <a:xfrm>
            <a:off x="3543300" y="4353639"/>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892454580"/>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50292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D. Menanggapi Perubahan Budaya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id="{9B5D79E4-7F43-4DF7-875F-FED72FE4B1BF}"/>
              </a:ext>
            </a:extLst>
          </p:cNvPr>
          <p:cNvSpPr txBox="1"/>
          <p:nvPr/>
        </p:nvSpPr>
        <p:spPr>
          <a:xfrm>
            <a:off x="-533400" y="787580"/>
            <a:ext cx="4343401" cy="3366563"/>
          </a:xfrm>
          <a:prstGeom prst="rect">
            <a:avLst/>
          </a:prstGeom>
          <a:noFill/>
        </p:spPr>
        <p:txBody>
          <a:bodyPr wrap="square">
            <a:spAutoFit/>
          </a:bodyPr>
          <a:lstStyle/>
          <a:p>
            <a:pPr marL="457200" algn="r">
              <a:lnSpc>
                <a:spcPct val="107000"/>
              </a:lnSpc>
              <a:spcAft>
                <a:spcPts val="800"/>
              </a:spcAft>
            </a:pPr>
            <a:r>
              <a:rPr lang="en-ID" sz="2000">
                <a:effectLst/>
                <a:latin typeface="Montserrat" panose="00000500000000000000" pitchFamily="2" charset="0"/>
                <a:ea typeface="Calibri" panose="020F0502020204030204" pitchFamily="34" charset="0"/>
                <a:cs typeface="Times New Roman" panose="02020603050405020304" pitchFamily="18" charset="0"/>
              </a:rPr>
              <a:t>Salah satu dampak perubahan budaya adalah terancamnya kelestarian lingkungan hidup. Menghadapi ancaman tersebut, kearifan lokal perlu dikedepankan sebagai asas untuk perlindungan dan pengelolaan lingkungan hidup. </a:t>
            </a:r>
          </a:p>
        </p:txBody>
      </p:sp>
      <p:pic>
        <p:nvPicPr>
          <p:cNvPr id="3" name="Picture 2">
            <a:extLst>
              <a:ext uri="{FF2B5EF4-FFF2-40B4-BE49-F238E27FC236}">
                <a16:creationId xmlns:a16="http://schemas.microsoft.com/office/drawing/2014/main" id="{8D9603D9-2746-4F26-A391-A3083D75E8E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0436"/>
          <a:stretch/>
        </p:blipFill>
        <p:spPr>
          <a:xfrm>
            <a:off x="3962400" y="868774"/>
            <a:ext cx="5181600" cy="3226976"/>
          </a:xfrm>
          <a:prstGeom prst="rect">
            <a:avLst/>
          </a:prstGeom>
        </p:spPr>
      </p:pic>
      <p:sp>
        <p:nvSpPr>
          <p:cNvPr id="10" name="TextBox 9">
            <a:extLst>
              <a:ext uri="{FF2B5EF4-FFF2-40B4-BE49-F238E27FC236}">
                <a16:creationId xmlns:a16="http://schemas.microsoft.com/office/drawing/2014/main" id="{7CC7E775-B870-4A8B-949D-E1469E9A0AE5}"/>
              </a:ext>
            </a:extLst>
          </p:cNvPr>
          <p:cNvSpPr txBox="1"/>
          <p:nvPr/>
        </p:nvSpPr>
        <p:spPr>
          <a:xfrm>
            <a:off x="3932663" y="4055904"/>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1007131395"/>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50292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D. Menanggapi Perubahan Budaya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id="{9B5D79E4-7F43-4DF7-875F-FED72FE4B1BF}"/>
              </a:ext>
            </a:extLst>
          </p:cNvPr>
          <p:cNvSpPr txBox="1"/>
          <p:nvPr/>
        </p:nvSpPr>
        <p:spPr>
          <a:xfrm>
            <a:off x="3521927" y="820474"/>
            <a:ext cx="5622073" cy="3695884"/>
          </a:xfrm>
          <a:prstGeom prst="rect">
            <a:avLst/>
          </a:prstGeom>
          <a:noFill/>
        </p:spPr>
        <p:txBody>
          <a:bodyPr wrap="square">
            <a:spAutoFit/>
          </a:bodyPr>
          <a:lstStyle/>
          <a:p>
            <a:pPr marL="457200">
              <a:lnSpc>
                <a:spcPct val="107000"/>
              </a:lnSpc>
              <a:spcAft>
                <a:spcPts val="800"/>
              </a:spcAft>
            </a:pPr>
            <a:r>
              <a:rPr lang="en-ID" sz="2000">
                <a:effectLst/>
                <a:latin typeface="Montserrat" panose="00000500000000000000" pitchFamily="2" charset="0"/>
                <a:ea typeface="Calibri" panose="020F0502020204030204" pitchFamily="34" charset="0"/>
                <a:cs typeface="Times New Roman" panose="02020603050405020304" pitchFamily="18" charset="0"/>
              </a:rPr>
              <a:t>Proses pemberdayaan masyarakat hendaknya berbasis kearifan lokal, karena kearifan lokal mengandung nilai-nilai keutamaan seperti kebijaksanaan, kemanusiaan, keterbukaan, integritas dan kedinamisan, dan memiliki kepribadian yang berkontribusi bagi kehidupan masyarakatnya terutama dalam menghadapi lingkungan yang dinamis (Bertha Sri dkk, 2020).</a:t>
            </a:r>
          </a:p>
        </p:txBody>
      </p:sp>
      <p:pic>
        <p:nvPicPr>
          <p:cNvPr id="10" name="Picture 9">
            <a:extLst>
              <a:ext uri="{FF2B5EF4-FFF2-40B4-BE49-F238E27FC236}">
                <a16:creationId xmlns:a16="http://schemas.microsoft.com/office/drawing/2014/main" id="{8B0A1E11-939B-43FB-9975-0EA6A1ADB611}"/>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1746" b="91269" l="3279" r="97029">
                        <a14:foregroundMark x1="27459" y1="8847" x2="35656" y2="10128"/>
                        <a14:foregroundMark x1="44365" y1="81257" x2="27766" y2="82189"/>
                        <a14:foregroundMark x1="5020" y1="88009" x2="82480" y2="88359"/>
                        <a14:foregroundMark x1="82480" y1="88359" x2="93750" y2="87078"/>
                        <a14:foregroundMark x1="93750" y1="87078" x2="82172" y2="91153"/>
                        <a14:foregroundMark x1="82172" y1="91153" x2="5020" y2="87776"/>
                        <a14:foregroundMark x1="5020" y1="87776" x2="3381" y2="86147"/>
                        <a14:foregroundMark x1="90779" y1="83935" x2="80123" y2="91385"/>
                        <a14:foregroundMark x1="80123" y1="91385" x2="18545" y2="90803"/>
                        <a14:foregroundMark x1="27766" y1="32363" x2="30225" y2="38533"/>
                        <a14:foregroundMark x1="96209" y1="84633" x2="97029" y2="88359"/>
                        <a14:foregroundMark x1="90164" y1="85215" x2="46209" y2="84284"/>
                        <a14:foregroundMark x1="15574" y1="62631" x2="13832" y2="76717"/>
                        <a14:foregroundMark x1="13832" y1="76717" x2="20492" y2="88359"/>
                        <a14:foregroundMark x1="13422" y1="6170" x2="18852" y2="9197"/>
                        <a14:foregroundMark x1="10143" y1="19441" x2="18033" y2="18161"/>
                        <a14:foregroundMark x1="13934" y1="28987" x2="19672" y2="24331"/>
                        <a14:foregroundMark x1="39447" y1="23749" x2="46516" y2="28638"/>
                        <a14:foregroundMark x1="44057" y1="16298" x2="48156" y2="16298"/>
                        <a14:foregroundMark x1="40779" y1="2678" x2="38627" y2="7683"/>
                        <a14:foregroundMark x1="37807" y1="8265" x2="39447" y2="18161"/>
                        <a14:foregroundMark x1="36783" y1="9546" x2="23975" y2="8033"/>
                        <a14:foregroundMark x1="23975" y1="8033" x2="21824" y2="17229"/>
                        <a14:foregroundMark x1="25615" y1="1746" x2="27459" y2="6403"/>
                      </a14:backgroundRemoval>
                    </a14:imgEffect>
                  </a14:imgLayer>
                </a14:imgProps>
              </a:ext>
              <a:ext uri="{28A0092B-C50C-407E-A947-70E740481C1C}">
                <a14:useLocalDpi xmlns:a14="http://schemas.microsoft.com/office/drawing/2010/main" val="0"/>
              </a:ext>
            </a:extLst>
          </a:blip>
          <a:srcRect r="12116" b="5875"/>
          <a:stretch/>
        </p:blipFill>
        <p:spPr>
          <a:xfrm>
            <a:off x="470829" y="1016922"/>
            <a:ext cx="3415371" cy="3213219"/>
          </a:xfrm>
          <a:prstGeom prst="rect">
            <a:avLst/>
          </a:prstGeom>
        </p:spPr>
      </p:pic>
      <p:sp>
        <p:nvSpPr>
          <p:cNvPr id="16" name="TextBox 15">
            <a:extLst>
              <a:ext uri="{FF2B5EF4-FFF2-40B4-BE49-F238E27FC236}">
                <a16:creationId xmlns:a16="http://schemas.microsoft.com/office/drawing/2014/main" id="{72159A4D-B4C1-49AC-9F7B-A78D640F0D18}"/>
              </a:ext>
            </a:extLst>
          </p:cNvPr>
          <p:cNvSpPr txBox="1"/>
          <p:nvPr/>
        </p:nvSpPr>
        <p:spPr>
          <a:xfrm>
            <a:off x="470829" y="4135606"/>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4006554074"/>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48D3CC5F-0700-42AC-8D13-89710EEABD94}"/>
              </a:ext>
            </a:extLst>
          </p:cNvPr>
          <p:cNvSpPr/>
          <p:nvPr/>
        </p:nvSpPr>
        <p:spPr>
          <a:xfrm>
            <a:off x="4724400" y="1624278"/>
            <a:ext cx="4038600" cy="2852472"/>
          </a:xfrm>
          <a:prstGeom prst="roundRect">
            <a:avLst>
              <a:gd name="adj" fmla="val 49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9" name="Group 18"/>
          <p:cNvGrpSpPr/>
          <p:nvPr/>
        </p:nvGrpSpPr>
        <p:grpSpPr>
          <a:xfrm>
            <a:off x="0" y="1447323"/>
            <a:ext cx="4542830" cy="3105627"/>
            <a:chOff x="0" y="1413510"/>
            <a:chExt cx="4542830" cy="3105627"/>
          </a:xfrm>
        </p:grpSpPr>
        <p:sp>
          <p:nvSpPr>
            <p:cNvPr id="17" name="TextBox 16"/>
            <p:cNvSpPr txBox="1"/>
            <p:nvPr/>
          </p:nvSpPr>
          <p:spPr>
            <a:xfrm>
              <a:off x="0" y="1779051"/>
              <a:ext cx="4542830" cy="2740086"/>
            </a:xfrm>
            <a:prstGeom prst="rect">
              <a:avLst/>
            </a:prstGeom>
            <a:solidFill>
              <a:schemeClr val="accent6">
                <a:lumMod val="60000"/>
                <a:lumOff val="40000"/>
              </a:schemeClr>
            </a:solidFill>
          </p:spPr>
          <p:txBody>
            <a:bodyPr wrap="square" lIns="214226" tIns="107113" rIns="214226" bIns="107113" rtlCol="0">
              <a:spAutoFit/>
            </a:bodyPr>
            <a:lstStyle/>
            <a:p>
              <a:pPr>
                <a:spcBef>
                  <a:spcPts val="300"/>
                </a:spcBef>
              </a:pPr>
              <a:r>
                <a:rPr lang="en-US" sz="1400" noProof="1">
                  <a:latin typeface="Calibri Light" pitchFamily="34" charset="0"/>
                  <a:cs typeface="Calibri" pitchFamily="34" charset="0"/>
                </a:rPr>
                <a:t>Setelah mempelajari materi bab ini, p</a:t>
              </a:r>
              <a:r>
                <a:rPr lang="id-ID" sz="1400" noProof="1">
                  <a:latin typeface="Calibri Light" pitchFamily="34" charset="0"/>
                  <a:cs typeface="Calibri" pitchFamily="34" charset="0"/>
                </a:rPr>
                <a:t>eserta didik diharapkan mampu:</a:t>
              </a:r>
            </a:p>
            <a:p>
              <a:pPr marL="317091" indent="-317091">
                <a:spcBef>
                  <a:spcPts val="300"/>
                </a:spcBef>
                <a:buFont typeface="Arial" pitchFamily="34" charset="0"/>
                <a:buChar char="•"/>
              </a:pPr>
              <a:r>
                <a:rPr lang="en-US" sz="1400" noProof="1">
                  <a:latin typeface="Calibri Light" pitchFamily="34" charset="0"/>
                  <a:cs typeface="Calibri" pitchFamily="34" charset="0"/>
                </a:rPr>
                <a:t>m</a:t>
              </a:r>
              <a:r>
                <a:rPr lang="id-ID" sz="1400" noProof="1">
                  <a:latin typeface="Calibri Light" pitchFamily="34" charset="0"/>
                  <a:cs typeface="Calibri" pitchFamily="34" charset="0"/>
                </a:rPr>
                <a:t>en</a:t>
              </a:r>
              <a:r>
                <a:rPr lang="en-US" sz="1400" noProof="1">
                  <a:latin typeface="Calibri Light" pitchFamily="34" charset="0"/>
                  <a:cs typeface="Calibri" pitchFamily="34" charset="0"/>
                </a:rPr>
                <a:t>unjukkan keberagaman budaya sebagai suatu kenyataan;</a:t>
              </a:r>
            </a:p>
            <a:p>
              <a:pPr marL="317091" indent="-317091">
                <a:spcBef>
                  <a:spcPts val="300"/>
                </a:spcBef>
                <a:buFont typeface="Arial" pitchFamily="34" charset="0"/>
                <a:buChar char="•"/>
              </a:pPr>
              <a:r>
                <a:rPr lang="en-US" sz="1400" noProof="1">
                  <a:latin typeface="Calibri Light" pitchFamily="34" charset="0"/>
                  <a:cs typeface="Calibri" pitchFamily="34" charset="0"/>
                </a:rPr>
                <a:t>mengevaluasi perubahan budaya dalam kehidupan bermasyarakat;</a:t>
              </a:r>
            </a:p>
            <a:p>
              <a:pPr marL="317091" indent="-317091">
                <a:spcBef>
                  <a:spcPts val="300"/>
                </a:spcBef>
                <a:buFont typeface="Arial" pitchFamily="34" charset="0"/>
                <a:buChar char="•"/>
              </a:pPr>
              <a:r>
                <a:rPr lang="en-US" sz="1400" noProof="1">
                  <a:latin typeface="Calibri Light" pitchFamily="34" charset="0"/>
                  <a:cs typeface="Calibri" pitchFamily="34" charset="0"/>
                </a:rPr>
                <a:t>menjelaskan pentingnya kearifan lokal dalam kehidupan bermasyarakat;</a:t>
              </a:r>
            </a:p>
            <a:p>
              <a:pPr marL="317091" indent="-317091">
                <a:spcBef>
                  <a:spcPts val="300"/>
                </a:spcBef>
                <a:buFont typeface="Arial" pitchFamily="34" charset="0"/>
                <a:buChar char="•"/>
              </a:pPr>
              <a:r>
                <a:rPr lang="en-US" sz="1400" noProof="1">
                  <a:latin typeface="Calibri Light" pitchFamily="34" charset="0"/>
                  <a:cs typeface="Calibri" pitchFamily="34" charset="0"/>
                </a:rPr>
                <a:t>menanggapi secara proporsional kondisi yang ada di lingkungan sesuai dengan peran dan kebutuhan yang ada di masyarakat.  </a:t>
              </a:r>
            </a:p>
          </p:txBody>
        </p:sp>
        <p:sp>
          <p:nvSpPr>
            <p:cNvPr id="18" name="Rectangle 17"/>
            <p:cNvSpPr/>
            <p:nvPr/>
          </p:nvSpPr>
          <p:spPr>
            <a:xfrm>
              <a:off x="0" y="1413510"/>
              <a:ext cx="4542830" cy="369332"/>
            </a:xfrm>
            <a:prstGeom prst="rect">
              <a:avLst/>
            </a:prstGeom>
            <a:solidFill>
              <a:schemeClr val="accent6">
                <a:lumMod val="50000"/>
              </a:schemeClr>
            </a:solidFill>
          </p:spPr>
          <p:txBody>
            <a:bodyPr wrap="square">
              <a:spAutoFit/>
            </a:bodyPr>
            <a:lstStyle/>
            <a:p>
              <a:pPr algn="ctr"/>
              <a:r>
                <a:rPr lang="id-ID" b="1" noProof="1">
                  <a:solidFill>
                    <a:schemeClr val="bg1"/>
                  </a:solidFill>
                  <a:latin typeface="Candara" pitchFamily="34" charset="0"/>
                  <a:ea typeface="Tahoma" pitchFamily="34" charset="0"/>
                  <a:cs typeface="Calibri" pitchFamily="34" charset="0"/>
                </a:rPr>
                <a:t>Tujuan Pembelajaran</a:t>
              </a:r>
              <a:endParaRPr lang="id-ID" noProof="1">
                <a:solidFill>
                  <a:schemeClr val="bg1"/>
                </a:solidFill>
                <a:latin typeface="Candara" pitchFamily="34" charset="0"/>
              </a:endParaRPr>
            </a:p>
          </p:txBody>
        </p:sp>
      </p:grpSp>
      <p:grpSp>
        <p:nvGrpSpPr>
          <p:cNvPr id="14" name="Group 13"/>
          <p:cNvGrpSpPr/>
          <p:nvPr/>
        </p:nvGrpSpPr>
        <p:grpSpPr>
          <a:xfrm>
            <a:off x="3762425" y="133350"/>
            <a:ext cx="1619150" cy="457200"/>
            <a:chOff x="3762425" y="133350"/>
            <a:chExt cx="1619150" cy="457200"/>
          </a:xfrm>
        </p:grpSpPr>
        <p:sp>
          <p:nvSpPr>
            <p:cNvPr id="12" name="Parallelogram 11"/>
            <p:cNvSpPr/>
            <p:nvPr/>
          </p:nvSpPr>
          <p:spPr>
            <a:xfrm>
              <a:off x="3762425" y="133350"/>
              <a:ext cx="1619150" cy="457200"/>
            </a:xfrm>
            <a:prstGeom prst="parallelogram">
              <a:avLst/>
            </a:prstGeom>
            <a:solidFill>
              <a:srgbClr val="2EA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p:cNvSpPr/>
            <p:nvPr/>
          </p:nvSpPr>
          <p:spPr>
            <a:xfrm>
              <a:off x="3957840" y="161895"/>
              <a:ext cx="1228321" cy="400110"/>
            </a:xfrm>
            <a:prstGeom prst="rect">
              <a:avLst/>
            </a:prstGeom>
          </p:spPr>
          <p:txBody>
            <a:bodyPr wrap="square">
              <a:spAutoFit/>
            </a:bodyPr>
            <a:lstStyle/>
            <a:p>
              <a:pPr algn="ctr"/>
              <a:r>
                <a:rPr lang="en-US" sz="2000" b="1">
                  <a:solidFill>
                    <a:schemeClr val="bg1"/>
                  </a:solidFill>
                  <a:latin typeface="Cambria" pitchFamily="18" charset="0"/>
                  <a:ea typeface="Cambria" pitchFamily="18" charset="0"/>
                  <a:cs typeface="Calibri" pitchFamily="34" charset="0"/>
                </a:rPr>
                <a:t>BAB 5</a:t>
              </a:r>
              <a:endParaRPr lang="en-US" sz="2000" b="1" dirty="0">
                <a:solidFill>
                  <a:schemeClr val="bg1"/>
                </a:solidFill>
                <a:latin typeface="Cambria" pitchFamily="18" charset="0"/>
                <a:ea typeface="Cambria" pitchFamily="18" charset="0"/>
                <a:cs typeface="Calibri" pitchFamily="34" charset="0"/>
              </a:endParaRPr>
            </a:p>
          </p:txBody>
        </p:sp>
      </p:grpSp>
      <p:sp>
        <p:nvSpPr>
          <p:cNvPr id="15" name="Rectangle 14"/>
          <p:cNvSpPr/>
          <p:nvPr/>
        </p:nvSpPr>
        <p:spPr>
          <a:xfrm>
            <a:off x="1191505" y="666750"/>
            <a:ext cx="6760990" cy="778071"/>
          </a:xfrm>
          <a:prstGeom prst="rect">
            <a:avLst/>
          </a:prstGeom>
        </p:spPr>
        <p:txBody>
          <a:bodyPr wrap="square" lIns="39027" tIns="19513" rIns="39027" bIns="19513">
            <a:spAutoFit/>
          </a:bodyPr>
          <a:lstStyle/>
          <a:p>
            <a:pPr algn="ctr"/>
            <a:r>
              <a:rPr lang="en-US" sz="2400" b="1">
                <a:solidFill>
                  <a:schemeClr val="accent6">
                    <a:lumMod val="50000"/>
                  </a:schemeClr>
                </a:solidFill>
                <a:latin typeface="Arial" panose="020B0604020202020204" pitchFamily="34" charset="0"/>
                <a:cs typeface="Arial" panose="020B0604020202020204" pitchFamily="34" charset="0"/>
              </a:rPr>
              <a:t>KEBERAGAMAN DAN PERUBAHAN BUDAYA SERTA KEARIFAN LOKAL </a:t>
            </a:r>
            <a:endParaRPr lang="en-US" sz="2400" b="1" dirty="0">
              <a:solidFill>
                <a:schemeClr val="accent6">
                  <a:lumMod val="50000"/>
                </a:schemeClr>
              </a:solidFill>
              <a:latin typeface="Arial" panose="020B0604020202020204" pitchFamily="34" charset="0"/>
              <a:cs typeface="Arial" panose="020B0604020202020204" pitchFamily="34" charset="0"/>
            </a:endParaRPr>
          </a:p>
        </p:txBody>
      </p:sp>
      <p:grpSp>
        <p:nvGrpSpPr>
          <p:cNvPr id="20" name="Group 19"/>
          <p:cNvGrpSpPr/>
          <p:nvPr/>
        </p:nvGrpSpPr>
        <p:grpSpPr>
          <a:xfrm>
            <a:off x="0" y="4302125"/>
            <a:ext cx="9144000" cy="841375"/>
            <a:chOff x="0" y="4302125"/>
            <a:chExt cx="9144000" cy="841375"/>
          </a:xfrm>
        </p:grpSpPr>
        <p:grpSp>
          <p:nvGrpSpPr>
            <p:cNvPr id="21" name="Group 20"/>
            <p:cNvGrpSpPr/>
            <p:nvPr/>
          </p:nvGrpSpPr>
          <p:grpSpPr>
            <a:xfrm>
              <a:off x="0" y="4302125"/>
              <a:ext cx="9144000" cy="841375"/>
              <a:chOff x="0" y="4302125"/>
              <a:chExt cx="9144000" cy="841375"/>
            </a:xfrm>
          </p:grpSpPr>
          <p:pic>
            <p:nvPicPr>
              <p:cNvPr id="23"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4"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22" name="Picture 21"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DC095F92-3286-48C8-A4E1-7B4F7530A845}"/>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10000" b="90000" l="8400" r="93067">
                        <a14:foregroundMark x1="8400" y1="55034" x2="8400" y2="63517"/>
                        <a14:foregroundMark x1="46133" y1="55034" x2="40800" y2="63241"/>
                        <a14:foregroundMark x1="40800" y1="63241" x2="42133" y2="59586"/>
                        <a14:foregroundMark x1="40667" y1="37310" x2="48667" y2="42483"/>
                        <a14:foregroundMark x1="48667" y1="42483" x2="49533" y2="42483"/>
                        <a14:foregroundMark x1="59800" y1="46621" x2="59800" y2="62000"/>
                        <a14:foregroundMark x1="70067" y1="44897" x2="88933" y2="48759"/>
                        <a14:foregroundMark x1="87000" y1="60483" x2="78200" y2="62207"/>
                        <a14:foregroundMark x1="78200" y1="62207" x2="78200" y2="62690"/>
                        <a14:foregroundMark x1="83467" y1="56345" x2="77600" y2="61379"/>
                        <a14:foregroundMark x1="92267" y1="63517" x2="92267" y2="63517"/>
                        <a14:foregroundMark x1="93067" y1="63931" x2="90400" y2="63103"/>
                        <a14:foregroundMark x1="80533" y1="44414" x2="71733" y2="42483"/>
                        <a14:foregroundMark x1="71733" y1="42483" x2="71733" y2="42483"/>
                        <a14:foregroundMark x1="17667" y1="78483" x2="23133" y2="85862"/>
                        <a14:foregroundMark x1="23133" y1="85862" x2="21933" y2="76621"/>
                        <a14:foregroundMark x1="21933" y1="76621" x2="18933" y2="77379"/>
                        <a14:foregroundMark x1="40667" y1="70000" x2="40667" y2="84759"/>
                        <a14:foregroundMark x1="54333" y1="70483" x2="54333" y2="80621"/>
                        <a14:foregroundMark x1="54333" y1="80621" x2="58333" y2="76345"/>
                        <a14:foregroundMark x1="73000" y1="75655" x2="85933" y2="80414"/>
                        <a14:foregroundMark x1="39667" y1="81724" x2="41933" y2="82414"/>
                        <a14:foregroundMark x1="40467" y1="77586" x2="40467" y2="83448"/>
                        <a14:foregroundMark x1="60800" y1="50759" x2="60800" y2="58069"/>
                        <a14:foregroundMark x1="61667" y1="53517" x2="60800" y2="52000"/>
                        <a14:foregroundMark x1="39867" y1="18000" x2="39867" y2="20621"/>
                      </a14:backgroundRemoval>
                    </a14:imgEffect>
                  </a14:imgLayer>
                </a14:imgProps>
              </a:ext>
              <a:ext uri="{28A0092B-C50C-407E-A947-70E740481C1C}">
                <a14:useLocalDpi xmlns:a14="http://schemas.microsoft.com/office/drawing/2010/main" val="0"/>
              </a:ext>
            </a:extLst>
          </a:blip>
          <a:srcRect t="27827"/>
          <a:stretch/>
        </p:blipFill>
        <p:spPr>
          <a:xfrm>
            <a:off x="4757854" y="1958147"/>
            <a:ext cx="4009975" cy="2797654"/>
          </a:xfrm>
          <a:prstGeom prst="rect">
            <a:avLst/>
          </a:prstGeom>
        </p:spPr>
      </p:pic>
      <p:sp>
        <p:nvSpPr>
          <p:cNvPr id="5" name="TextBox 4">
            <a:extLst>
              <a:ext uri="{FF2B5EF4-FFF2-40B4-BE49-F238E27FC236}">
                <a16:creationId xmlns:a16="http://schemas.microsoft.com/office/drawing/2014/main" id="{26AF94CD-7B4F-4CBF-9393-AEBC8B19532E}"/>
              </a:ext>
            </a:extLst>
          </p:cNvPr>
          <p:cNvSpPr txBox="1"/>
          <p:nvPr/>
        </p:nvSpPr>
        <p:spPr>
          <a:xfrm>
            <a:off x="5702294" y="1700478"/>
            <a:ext cx="2121093" cy="369332"/>
          </a:xfrm>
          <a:prstGeom prst="rect">
            <a:avLst/>
          </a:prstGeom>
          <a:noFill/>
        </p:spPr>
        <p:txBody>
          <a:bodyPr wrap="none" rtlCol="0">
            <a:spAutoFit/>
          </a:bodyPr>
          <a:lstStyle/>
          <a:p>
            <a:r>
              <a:rPr lang="en-US" b="1"/>
              <a:t>Indonesia Landmark</a:t>
            </a:r>
            <a:endParaRPr lang="en-ID" b="1"/>
          </a:p>
        </p:txBody>
      </p:sp>
      <p:sp>
        <p:nvSpPr>
          <p:cNvPr id="25" name="TextBox 24">
            <a:extLst>
              <a:ext uri="{FF2B5EF4-FFF2-40B4-BE49-F238E27FC236}">
                <a16:creationId xmlns:a16="http://schemas.microsoft.com/office/drawing/2014/main" id="{DC6FBA17-E724-4078-8710-FB095C5EA652}"/>
              </a:ext>
            </a:extLst>
          </p:cNvPr>
          <p:cNvSpPr txBox="1"/>
          <p:nvPr/>
        </p:nvSpPr>
        <p:spPr>
          <a:xfrm>
            <a:off x="6070787" y="4243380"/>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305626386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1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A123363-86E9-4765-8A5F-47AA593B762E}"/>
              </a:ext>
            </a:extLst>
          </p:cNvPr>
          <p:cNvGrpSpPr/>
          <p:nvPr/>
        </p:nvGrpSpPr>
        <p:grpSpPr>
          <a:xfrm>
            <a:off x="0" y="4302125"/>
            <a:ext cx="9144000" cy="841375"/>
            <a:chOff x="0" y="4302125"/>
            <a:chExt cx="9144000" cy="841375"/>
          </a:xfrm>
        </p:grpSpPr>
        <p:grpSp>
          <p:nvGrpSpPr>
            <p:cNvPr id="4" name="Group 3">
              <a:extLst>
                <a:ext uri="{FF2B5EF4-FFF2-40B4-BE49-F238E27FC236}">
                  <a16:creationId xmlns:a16="http://schemas.microsoft.com/office/drawing/2014/main" id="{21863DD4-6D57-4B6A-84BB-9FB4B7E013FC}"/>
                </a:ext>
              </a:extLst>
            </p:cNvPr>
            <p:cNvGrpSpPr/>
            <p:nvPr/>
          </p:nvGrpSpPr>
          <p:grpSpPr>
            <a:xfrm>
              <a:off x="0" y="4302125"/>
              <a:ext cx="9144000" cy="841375"/>
              <a:chOff x="0" y="4302125"/>
              <a:chExt cx="9144000" cy="841375"/>
            </a:xfrm>
          </p:grpSpPr>
          <p:pic>
            <p:nvPicPr>
              <p:cNvPr id="6" name="Picture 2" descr="E:\ELISA\ERLANGGA LISA\2017\TEMPLATE PPT\SMP PPKN kelas X kelompok wajib\SMP PPKN kelas X kelompok wajib.png">
                <a:extLst>
                  <a:ext uri="{FF2B5EF4-FFF2-40B4-BE49-F238E27FC236}">
                    <a16:creationId xmlns:a16="http://schemas.microsoft.com/office/drawing/2014/main" id="{67DC5519-3157-46BD-9536-77E85ADFC000}"/>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7" name="TextBox 16">
                <a:extLst>
                  <a:ext uri="{FF2B5EF4-FFF2-40B4-BE49-F238E27FC236}">
                    <a16:creationId xmlns:a16="http://schemas.microsoft.com/office/drawing/2014/main" id="{D8DF45C8-418B-4865-89E8-C6926AF62CD3}"/>
                  </a:ext>
                </a:extLst>
              </p:cNvPr>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5" name="Picture 4" descr="A picture containing text&#10;&#10;Description automatically generated">
              <a:extLst>
                <a:ext uri="{FF2B5EF4-FFF2-40B4-BE49-F238E27FC236}">
                  <a16:creationId xmlns:a16="http://schemas.microsoft.com/office/drawing/2014/main" id="{40E39A41-0769-4517-A363-5FE19A213780}"/>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4" name="TextBox 13">
            <a:extLst>
              <a:ext uri="{FF2B5EF4-FFF2-40B4-BE49-F238E27FC236}">
                <a16:creationId xmlns:a16="http://schemas.microsoft.com/office/drawing/2014/main" id="{8C20D630-1FE8-4937-82CE-92BFB68E4A25}"/>
              </a:ext>
            </a:extLst>
          </p:cNvPr>
          <p:cNvSpPr txBox="1"/>
          <p:nvPr/>
        </p:nvSpPr>
        <p:spPr>
          <a:xfrm>
            <a:off x="1066800" y="1200150"/>
            <a:ext cx="3390608" cy="1200329"/>
          </a:xfrm>
          <a:prstGeom prst="rect">
            <a:avLst/>
          </a:prstGeom>
          <a:noFill/>
        </p:spPr>
        <p:txBody>
          <a:bodyPr wrap="none" rtlCol="0">
            <a:spAutoFit/>
          </a:bodyPr>
          <a:lstStyle/>
          <a:p>
            <a:r>
              <a:rPr lang="en-US" sz="2400"/>
              <a:t>Sumber Gambar:</a:t>
            </a:r>
          </a:p>
          <a:p>
            <a:pPr marL="342900" indent="-342900">
              <a:buFont typeface="Arial" panose="020B0604020202020204" pitchFamily="34" charset="0"/>
              <a:buChar char="•"/>
            </a:pPr>
            <a:r>
              <a:rPr lang="en-US" sz="2400" i="1"/>
              <a:t>www.shutterstock.com</a:t>
            </a:r>
            <a:endParaRPr lang="en-ID" sz="2400" i="1"/>
          </a:p>
          <a:p>
            <a:pPr marL="342900" indent="-342900">
              <a:buFont typeface="Arial" panose="020B0604020202020204" pitchFamily="34" charset="0"/>
              <a:buChar char="•"/>
            </a:pPr>
            <a:r>
              <a:rPr lang="en-ID" sz="2400" i="1"/>
              <a:t>www.</a:t>
            </a:r>
            <a:r>
              <a:rPr lang="en-US" sz="2400" i="1"/>
              <a:t>Id.Wikipedia.org</a:t>
            </a:r>
            <a:endParaRPr lang="en-ID" sz="2400" i="1"/>
          </a:p>
        </p:txBody>
      </p:sp>
    </p:spTree>
    <p:extLst>
      <p:ext uri="{BB962C8B-B14F-4D97-AF65-F5344CB8AC3E}">
        <p14:creationId xmlns:p14="http://schemas.microsoft.com/office/powerpoint/2010/main" val="2672243485"/>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5029199" cy="399444"/>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000">
                <a:effectLst/>
                <a:latin typeface="Arial" panose="020B0604020202020204" pitchFamily="34" charset="0"/>
                <a:ea typeface="Calibri" panose="020F0502020204030204" pitchFamily="34" charset="0"/>
                <a:cs typeface="Arial" panose="020B0604020202020204" pitchFamily="34" charset="0"/>
              </a:rPr>
              <a:t>Budaya dalam Masyarakat Indonesia</a:t>
            </a:r>
          </a:p>
        </p:txBody>
      </p:sp>
      <p:sp>
        <p:nvSpPr>
          <p:cNvPr id="16" name="TextBox 15"/>
          <p:cNvSpPr txBox="1"/>
          <p:nvPr/>
        </p:nvSpPr>
        <p:spPr>
          <a:xfrm>
            <a:off x="4038600" y="593708"/>
            <a:ext cx="4800600" cy="3785652"/>
          </a:xfrm>
          <a:prstGeom prst="rect">
            <a:avLst/>
          </a:prstGeom>
          <a:noFill/>
        </p:spPr>
        <p:txBody>
          <a:bodyPr wrap="square" rtlCol="0">
            <a:spAutoFit/>
          </a:bodyPr>
          <a:lstStyle/>
          <a:p>
            <a:r>
              <a:rPr lang="en-ID" sz="2400">
                <a:latin typeface="Montserrat" panose="00000500000000000000" pitchFamily="2" charset="0"/>
              </a:rPr>
              <a:t>Kata budaya berasal dari bahasa Sanskerta, yaitu buddayah yang merupakan bentuk jamak dari kata buddhi yang berarti ‘budi’ atau ‘akal’. Jadi, budaya atau kebudayaan berkaitan dengan hasil dari daya budi atau akal yang berupa hasil cipta, rasa, dan karsa.</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04E1A638-6A88-4966-9218-0B65F52DADA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9316"/>
          <a:stretch/>
        </p:blipFill>
        <p:spPr>
          <a:xfrm>
            <a:off x="133574" y="764140"/>
            <a:ext cx="3905026" cy="2599274"/>
          </a:xfrm>
          <a:prstGeom prst="rect">
            <a:avLst/>
          </a:prstGeom>
        </p:spPr>
      </p:pic>
      <p:sp>
        <p:nvSpPr>
          <p:cNvPr id="10" name="TextBox 9">
            <a:extLst>
              <a:ext uri="{FF2B5EF4-FFF2-40B4-BE49-F238E27FC236}">
                <a16:creationId xmlns:a16="http://schemas.microsoft.com/office/drawing/2014/main" id="{C3E4A192-8E80-4B76-B5D5-EE77624BA7C7}"/>
              </a:ext>
            </a:extLst>
          </p:cNvPr>
          <p:cNvSpPr txBox="1"/>
          <p:nvPr/>
        </p:nvSpPr>
        <p:spPr>
          <a:xfrm>
            <a:off x="133574" y="3341135"/>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148028268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Rounded Corners 26">
            <a:extLst>
              <a:ext uri="{FF2B5EF4-FFF2-40B4-BE49-F238E27FC236}">
                <a16:creationId xmlns:a16="http://schemas.microsoft.com/office/drawing/2014/main" id="{B805A36B-CC0E-4953-8E12-8D35C2BFD6DC}"/>
              </a:ext>
            </a:extLst>
          </p:cNvPr>
          <p:cNvSpPr/>
          <p:nvPr/>
        </p:nvSpPr>
        <p:spPr>
          <a:xfrm>
            <a:off x="457200" y="766811"/>
            <a:ext cx="8229600" cy="3633739"/>
          </a:xfrm>
          <a:prstGeom prst="roundRect">
            <a:avLst>
              <a:gd name="adj" fmla="val 5148"/>
            </a:avLst>
          </a:prstGeom>
          <a:solidFill>
            <a:srgbClr val="457B47"/>
          </a:solidFill>
          <a:ln w="57150">
            <a:solidFill>
              <a:srgbClr val="B589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29" name="Picture 28" descr="Image result">
            <a:extLst>
              <a:ext uri="{FF2B5EF4-FFF2-40B4-BE49-F238E27FC236}">
                <a16:creationId xmlns:a16="http://schemas.microsoft.com/office/drawing/2014/main" id="{69AEC0B1-BBC6-4EDA-B91E-76A9E2A4A42B}"/>
              </a:ext>
            </a:extLst>
          </p:cNvPr>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ackgroundRemoval t="7122" b="91098" l="10000" r="95882">
                        <a14:foregroundMark x1="85686" y1="25223" x2="88039" y2="35312"/>
                        <a14:foregroundMark x1="88039" y1="35312" x2="87059" y2="70623"/>
                        <a14:foregroundMark x1="85098" y1="39466" x2="84118" y2="73294"/>
                        <a14:foregroundMark x1="82745" y1="42433" x2="79608" y2="69436"/>
                        <a14:foregroundMark x1="79608" y1="69436" x2="80000" y2="86647"/>
                        <a14:foregroundMark x1="80000" y1="86647" x2="81176" y2="91098"/>
                        <a14:foregroundMark x1="84118" y1="17804" x2="84118" y2="38279"/>
                        <a14:foregroundMark x1="83725" y1="10979" x2="81176" y2="15430"/>
                        <a14:foregroundMark x1="83725" y1="13056" x2="89412" y2="15727"/>
                        <a14:foregroundMark x1="89412" y1="15727" x2="89608" y2="23442"/>
                        <a14:foregroundMark x1="88235" y1="40950" x2="91961" y2="46884"/>
                        <a14:foregroundMark x1="91961" y1="46884" x2="92353" y2="55490"/>
                        <a14:foregroundMark x1="92353" y1="55490" x2="90196" y2="71217"/>
                        <a14:foregroundMark x1="92941" y1="45994" x2="94902" y2="53412"/>
                        <a14:foregroundMark x1="94902" y1="53412" x2="94314" y2="71513"/>
                        <a14:foregroundMark x1="94314" y1="71513" x2="91176" y2="76558"/>
                        <a14:foregroundMark x1="97255" y1="58160" x2="95882" y2="66469"/>
                        <a14:foregroundMark x1="95882" y1="66469" x2="95490" y2="67062"/>
                        <a14:foregroundMark x1="68824" y1="51632" x2="82549" y2="61128"/>
                        <a14:backgroundMark x1="64118" y1="13353" x2="50392" y2="20772"/>
                        <a14:backgroundMark x1="50392" y1="20772" x2="40000" y2="29970"/>
                        <a14:backgroundMark x1="40000" y1="29970" x2="36275" y2="37389"/>
                        <a14:backgroundMark x1="36275" y1="37389" x2="35490" y2="46588"/>
                        <a14:backgroundMark x1="35490" y1="46588" x2="38039" y2="56380"/>
                        <a14:backgroundMark x1="38039" y1="56380" x2="44118" y2="56083"/>
                        <a14:backgroundMark x1="44118" y1="56083" x2="47451" y2="46588"/>
                        <a14:backgroundMark x1="47451" y1="46588" x2="47451" y2="29377"/>
                        <a14:backgroundMark x1="47451" y1="29377" x2="44118" y2="17804"/>
                        <a14:backgroundMark x1="44118" y1="17804" x2="36667" y2="12166"/>
                        <a14:backgroundMark x1="36667" y1="12166" x2="30980" y2="12166"/>
                        <a14:backgroundMark x1="30980" y1="12166" x2="23922" y2="21958"/>
                        <a14:backgroundMark x1="23922" y1="21958" x2="26471" y2="32938"/>
                        <a14:backgroundMark x1="26471" y1="32938" x2="30392" y2="36202"/>
                        <a14:backgroundMark x1="63922" y1="14540" x2="51176" y2="59644"/>
                        <a14:backgroundMark x1="51176" y1="59644" x2="51176" y2="59644"/>
                        <a14:backgroundMark x1="72157" y1="16320" x2="69216" y2="33828"/>
                        <a14:backgroundMark x1="69216" y1="33828" x2="60392" y2="51632"/>
                        <a14:backgroundMark x1="72941" y1="17507" x2="73725" y2="25519"/>
                        <a14:backgroundMark x1="73725" y1="25519" x2="71961" y2="33531"/>
                        <a14:backgroundMark x1="71961" y1="33531" x2="60392" y2="42136"/>
                        <a14:backgroundMark x1="60392" y1="42136" x2="51176" y2="55193"/>
                        <a14:backgroundMark x1="51176" y1="55193" x2="48039" y2="63501"/>
                        <a14:backgroundMark x1="48039" y1="63501" x2="55098" y2="67953"/>
                        <a14:backgroundMark x1="55098" y1="67953" x2="60980" y2="68843"/>
                        <a14:backgroundMark x1="60980" y1="68843" x2="66275" y2="68546"/>
                        <a14:backgroundMark x1="66275" y1="68546" x2="71569" y2="68843"/>
                        <a14:backgroundMark x1="71569" y1="68843" x2="58039" y2="44214"/>
                        <a14:backgroundMark x1="74510" y1="14243" x2="73725" y2="42730"/>
                        <a14:backgroundMark x1="72157" y1="67953" x2="41961" y2="67359"/>
                        <a14:backgroundMark x1="41961" y1="67359" x2="29020" y2="48071"/>
                        <a14:backgroundMark x1="29020" y1="48071" x2="20000" y2="20772"/>
                        <a14:backgroundMark x1="20000" y1="20772" x2="16863" y2="29080"/>
                        <a14:backgroundMark x1="16863" y1="29080" x2="17647" y2="48368"/>
                        <a14:backgroundMark x1="17647" y1="48368" x2="19412" y2="56083"/>
                        <a14:backgroundMark x1="19412" y1="56083" x2="30980" y2="71217"/>
                        <a14:backgroundMark x1="30980" y1="71217" x2="39412" y2="76558"/>
                        <a14:backgroundMark x1="39412" y1="76558" x2="55294" y2="78338"/>
                        <a14:backgroundMark x1="55294" y1="78338" x2="61176" y2="77151"/>
                        <a14:backgroundMark x1="61176" y1="77151" x2="65686" y2="72107"/>
                        <a14:backgroundMark x1="65686" y1="72107" x2="69216" y2="78042"/>
                        <a14:backgroundMark x1="69216" y1="78042" x2="36667" y2="75074"/>
                        <a14:backgroundMark x1="36667" y1="75074" x2="17255" y2="70623"/>
                        <a14:backgroundMark x1="74314" y1="8309" x2="14118" y2="8309"/>
                      </a14:backgroundRemoval>
                    </a14:imgEffect>
                  </a14:imgLayer>
                </a14:imgProps>
              </a:ext>
            </a:extLst>
          </a:blip>
          <a:srcRect l="63750" b="26322"/>
          <a:stretch/>
        </p:blipFill>
        <p:spPr bwMode="auto">
          <a:xfrm>
            <a:off x="6934200" y="1563642"/>
            <a:ext cx="2385078" cy="3178743"/>
          </a:xfrm>
          <a:prstGeom prst="rect">
            <a:avLst/>
          </a:prstGeom>
          <a:noFill/>
        </p:spPr>
      </p:pic>
      <p:sp>
        <p:nvSpPr>
          <p:cNvPr id="11" name="TextBox 34"/>
          <p:cNvSpPr txBox="1"/>
          <p:nvPr/>
        </p:nvSpPr>
        <p:spPr>
          <a:xfrm>
            <a:off x="0" y="133350"/>
            <a:ext cx="5029199" cy="399444"/>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000">
                <a:effectLst/>
                <a:latin typeface="Arial" panose="020B0604020202020204" pitchFamily="34" charset="0"/>
                <a:ea typeface="Calibri" panose="020F0502020204030204" pitchFamily="34" charset="0"/>
                <a:cs typeface="Arial" panose="020B0604020202020204" pitchFamily="34" charset="0"/>
              </a:rPr>
              <a:t>Budaya dalam Masyarakat Indonesia</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5"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28" name="Rectangle: Rounded Corners 27">
            <a:extLst>
              <a:ext uri="{FF2B5EF4-FFF2-40B4-BE49-F238E27FC236}">
                <a16:creationId xmlns:a16="http://schemas.microsoft.com/office/drawing/2014/main" id="{9773E6ED-6A98-4F9D-8D70-ECB6B573B405}"/>
              </a:ext>
            </a:extLst>
          </p:cNvPr>
          <p:cNvSpPr/>
          <p:nvPr/>
        </p:nvSpPr>
        <p:spPr>
          <a:xfrm>
            <a:off x="1828800" y="1018788"/>
            <a:ext cx="5562600" cy="380077"/>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a:solidFill>
                  <a:schemeClr val="tx1"/>
                </a:solidFill>
                <a:latin typeface="Montserrat" panose="00000500000000000000" pitchFamily="2" charset="0"/>
              </a:rPr>
              <a:t>Tujuh unsur kebudayaan universal</a:t>
            </a:r>
          </a:p>
        </p:txBody>
      </p:sp>
      <p:sp>
        <p:nvSpPr>
          <p:cNvPr id="16" name="TextBox 15"/>
          <p:cNvSpPr txBox="1"/>
          <p:nvPr/>
        </p:nvSpPr>
        <p:spPr>
          <a:xfrm>
            <a:off x="759246" y="1511667"/>
            <a:ext cx="7625508" cy="2677656"/>
          </a:xfrm>
          <a:prstGeom prst="rect">
            <a:avLst/>
          </a:prstGeom>
          <a:noFill/>
        </p:spPr>
        <p:txBody>
          <a:bodyPr wrap="square" rtlCol="0">
            <a:spAutoFit/>
          </a:bodyPr>
          <a:lstStyle/>
          <a:p>
            <a:pPr marL="285750" indent="-285750">
              <a:buFontTx/>
              <a:buChar char="-"/>
            </a:pPr>
            <a:r>
              <a:rPr lang="en-ID" sz="2400">
                <a:solidFill>
                  <a:schemeClr val="bg1"/>
                </a:solidFill>
                <a:latin typeface="Montserrat" panose="00000500000000000000" pitchFamily="2" charset="0"/>
              </a:rPr>
              <a:t>Bahasa</a:t>
            </a:r>
          </a:p>
          <a:p>
            <a:pPr marL="285750" indent="-285750">
              <a:buFontTx/>
              <a:buChar char="-"/>
            </a:pPr>
            <a:r>
              <a:rPr lang="en-ID" sz="2400">
                <a:solidFill>
                  <a:schemeClr val="bg1"/>
                </a:solidFill>
                <a:latin typeface="Montserrat" panose="00000500000000000000" pitchFamily="2" charset="0"/>
              </a:rPr>
              <a:t>Sistem pengetahuan</a:t>
            </a:r>
          </a:p>
          <a:p>
            <a:pPr marL="285750" indent="-285750">
              <a:buFontTx/>
              <a:buChar char="-"/>
            </a:pPr>
            <a:r>
              <a:rPr lang="en-ID" sz="2400">
                <a:solidFill>
                  <a:schemeClr val="bg1"/>
                </a:solidFill>
                <a:latin typeface="Montserrat" panose="00000500000000000000" pitchFamily="2" charset="0"/>
              </a:rPr>
              <a:t>Sistem organisasi kemasyarakatan</a:t>
            </a:r>
          </a:p>
          <a:p>
            <a:pPr marL="285750" indent="-285750">
              <a:buFontTx/>
              <a:buChar char="-"/>
            </a:pPr>
            <a:r>
              <a:rPr lang="en-ID" sz="2400">
                <a:solidFill>
                  <a:schemeClr val="bg1"/>
                </a:solidFill>
                <a:latin typeface="Montserrat" panose="00000500000000000000" pitchFamily="2" charset="0"/>
              </a:rPr>
              <a:t>Sistem peralatan hidup dan teknologi</a:t>
            </a:r>
          </a:p>
          <a:p>
            <a:pPr marL="285750" indent="-285750">
              <a:buFontTx/>
              <a:buChar char="-"/>
            </a:pPr>
            <a:r>
              <a:rPr lang="en-ID" sz="2400">
                <a:solidFill>
                  <a:schemeClr val="bg1"/>
                </a:solidFill>
                <a:latin typeface="Montserrat" panose="00000500000000000000" pitchFamily="2" charset="0"/>
              </a:rPr>
              <a:t>Sistem mata pencarian dan sistem ekonomi</a:t>
            </a:r>
          </a:p>
          <a:p>
            <a:pPr marL="285750" indent="-285750">
              <a:buFontTx/>
              <a:buChar char="-"/>
            </a:pPr>
            <a:r>
              <a:rPr lang="en-ID" sz="2400">
                <a:solidFill>
                  <a:schemeClr val="bg1"/>
                </a:solidFill>
                <a:latin typeface="Montserrat" panose="00000500000000000000" pitchFamily="2" charset="0"/>
              </a:rPr>
              <a:t>Sistem religi</a:t>
            </a:r>
          </a:p>
          <a:p>
            <a:pPr marL="285750" indent="-285750">
              <a:buFontTx/>
              <a:buChar char="-"/>
            </a:pPr>
            <a:r>
              <a:rPr lang="en-ID" sz="2400">
                <a:solidFill>
                  <a:schemeClr val="bg1"/>
                </a:solidFill>
                <a:latin typeface="Montserrat" panose="00000500000000000000" pitchFamily="2" charset="0"/>
              </a:rPr>
              <a:t>Kesenian.</a:t>
            </a:r>
          </a:p>
        </p:txBody>
      </p:sp>
    </p:spTree>
    <p:extLst>
      <p:ext uri="{BB962C8B-B14F-4D97-AF65-F5344CB8AC3E}">
        <p14:creationId xmlns:p14="http://schemas.microsoft.com/office/powerpoint/2010/main" val="217909026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par>
                                <p:cTn id="8" presetID="22" presetClass="entr" presetSubtype="8" fill="hold" nodeType="withEffect">
                                  <p:stCondLst>
                                    <p:cond delay="5250"/>
                                  </p:stCondLst>
                                  <p:childTnLst>
                                    <p:set>
                                      <p:cBhvr>
                                        <p:cTn id="9" dur="1" fill="hold">
                                          <p:stCondLst>
                                            <p:cond delay="0"/>
                                          </p:stCondLst>
                                        </p:cTn>
                                        <p:tgtEl>
                                          <p:spTgt spid="16">
                                            <p:txEl>
                                              <p:pRg st="1" end="1"/>
                                            </p:txEl>
                                          </p:spTgt>
                                        </p:tgtEl>
                                        <p:attrNameLst>
                                          <p:attrName>style.visibility</p:attrName>
                                        </p:attrNameLst>
                                      </p:cBhvr>
                                      <p:to>
                                        <p:strVal val="visible"/>
                                      </p:to>
                                    </p:set>
                                    <p:animEffect transition="in" filter="wipe(left)">
                                      <p:cBhvr>
                                        <p:cTn id="10" dur="3250"/>
                                        <p:tgtEl>
                                          <p:spTgt spid="16">
                                            <p:txEl>
                                              <p:pRg st="1" end="1"/>
                                            </p:txEl>
                                          </p:spTgt>
                                        </p:tgtEl>
                                      </p:cBhvr>
                                    </p:animEffect>
                                  </p:childTnLst>
                                </p:cTn>
                              </p:par>
                              <p:par>
                                <p:cTn id="11" presetID="22" presetClass="entr" presetSubtype="8" fill="hold" nodeType="withEffect">
                                  <p:stCondLst>
                                    <p:cond delay="5250"/>
                                  </p:stCondLst>
                                  <p:childTnLst>
                                    <p:set>
                                      <p:cBhvr>
                                        <p:cTn id="12" dur="1" fill="hold">
                                          <p:stCondLst>
                                            <p:cond delay="0"/>
                                          </p:stCondLst>
                                        </p:cTn>
                                        <p:tgtEl>
                                          <p:spTgt spid="16">
                                            <p:txEl>
                                              <p:pRg st="2" end="2"/>
                                            </p:txEl>
                                          </p:spTgt>
                                        </p:tgtEl>
                                        <p:attrNameLst>
                                          <p:attrName>style.visibility</p:attrName>
                                        </p:attrNameLst>
                                      </p:cBhvr>
                                      <p:to>
                                        <p:strVal val="visible"/>
                                      </p:to>
                                    </p:set>
                                    <p:animEffect transition="in" filter="wipe(left)">
                                      <p:cBhvr>
                                        <p:cTn id="13" dur="3250"/>
                                        <p:tgtEl>
                                          <p:spTgt spid="16">
                                            <p:txEl>
                                              <p:pRg st="2" end="2"/>
                                            </p:txEl>
                                          </p:spTgt>
                                        </p:tgtEl>
                                      </p:cBhvr>
                                    </p:animEffect>
                                  </p:childTnLst>
                                </p:cTn>
                              </p:par>
                              <p:par>
                                <p:cTn id="14" presetID="22" presetClass="entr" presetSubtype="8" fill="hold" nodeType="withEffect">
                                  <p:stCondLst>
                                    <p:cond delay="5250"/>
                                  </p:stCondLst>
                                  <p:childTnLst>
                                    <p:set>
                                      <p:cBhvr>
                                        <p:cTn id="15" dur="1" fill="hold">
                                          <p:stCondLst>
                                            <p:cond delay="0"/>
                                          </p:stCondLst>
                                        </p:cTn>
                                        <p:tgtEl>
                                          <p:spTgt spid="16">
                                            <p:txEl>
                                              <p:pRg st="3" end="3"/>
                                            </p:txEl>
                                          </p:spTgt>
                                        </p:tgtEl>
                                        <p:attrNameLst>
                                          <p:attrName>style.visibility</p:attrName>
                                        </p:attrNameLst>
                                      </p:cBhvr>
                                      <p:to>
                                        <p:strVal val="visible"/>
                                      </p:to>
                                    </p:set>
                                    <p:animEffect transition="in" filter="wipe(left)">
                                      <p:cBhvr>
                                        <p:cTn id="16" dur="3250"/>
                                        <p:tgtEl>
                                          <p:spTgt spid="16">
                                            <p:txEl>
                                              <p:pRg st="3" end="3"/>
                                            </p:txEl>
                                          </p:spTgt>
                                        </p:tgtEl>
                                      </p:cBhvr>
                                    </p:animEffect>
                                  </p:childTnLst>
                                </p:cTn>
                              </p:par>
                              <p:par>
                                <p:cTn id="17" presetID="22" presetClass="entr" presetSubtype="8" fill="hold" nodeType="withEffect">
                                  <p:stCondLst>
                                    <p:cond delay="5250"/>
                                  </p:stCondLst>
                                  <p:childTnLst>
                                    <p:set>
                                      <p:cBhvr>
                                        <p:cTn id="18" dur="1" fill="hold">
                                          <p:stCondLst>
                                            <p:cond delay="0"/>
                                          </p:stCondLst>
                                        </p:cTn>
                                        <p:tgtEl>
                                          <p:spTgt spid="16">
                                            <p:txEl>
                                              <p:pRg st="4" end="4"/>
                                            </p:txEl>
                                          </p:spTgt>
                                        </p:tgtEl>
                                        <p:attrNameLst>
                                          <p:attrName>style.visibility</p:attrName>
                                        </p:attrNameLst>
                                      </p:cBhvr>
                                      <p:to>
                                        <p:strVal val="visible"/>
                                      </p:to>
                                    </p:set>
                                    <p:animEffect transition="in" filter="wipe(left)">
                                      <p:cBhvr>
                                        <p:cTn id="19" dur="3250"/>
                                        <p:tgtEl>
                                          <p:spTgt spid="16">
                                            <p:txEl>
                                              <p:pRg st="4" end="4"/>
                                            </p:txEl>
                                          </p:spTgt>
                                        </p:tgtEl>
                                      </p:cBhvr>
                                    </p:animEffect>
                                  </p:childTnLst>
                                </p:cTn>
                              </p:par>
                              <p:par>
                                <p:cTn id="20" presetID="22" presetClass="entr" presetSubtype="8" fill="hold" nodeType="withEffect">
                                  <p:stCondLst>
                                    <p:cond delay="5250"/>
                                  </p:stCondLst>
                                  <p:childTnLst>
                                    <p:set>
                                      <p:cBhvr>
                                        <p:cTn id="21" dur="1" fill="hold">
                                          <p:stCondLst>
                                            <p:cond delay="0"/>
                                          </p:stCondLst>
                                        </p:cTn>
                                        <p:tgtEl>
                                          <p:spTgt spid="16">
                                            <p:txEl>
                                              <p:pRg st="5" end="5"/>
                                            </p:txEl>
                                          </p:spTgt>
                                        </p:tgtEl>
                                        <p:attrNameLst>
                                          <p:attrName>style.visibility</p:attrName>
                                        </p:attrNameLst>
                                      </p:cBhvr>
                                      <p:to>
                                        <p:strVal val="visible"/>
                                      </p:to>
                                    </p:set>
                                    <p:animEffect transition="in" filter="wipe(left)">
                                      <p:cBhvr>
                                        <p:cTn id="22" dur="3250"/>
                                        <p:tgtEl>
                                          <p:spTgt spid="16">
                                            <p:txEl>
                                              <p:pRg st="5" end="5"/>
                                            </p:txEl>
                                          </p:spTgt>
                                        </p:tgtEl>
                                      </p:cBhvr>
                                    </p:animEffect>
                                  </p:childTnLst>
                                </p:cTn>
                              </p:par>
                              <p:par>
                                <p:cTn id="23" presetID="22" presetClass="entr" presetSubtype="8" fill="hold" nodeType="withEffect">
                                  <p:stCondLst>
                                    <p:cond delay="5250"/>
                                  </p:stCondLst>
                                  <p:childTnLst>
                                    <p:set>
                                      <p:cBhvr>
                                        <p:cTn id="24" dur="1" fill="hold">
                                          <p:stCondLst>
                                            <p:cond delay="0"/>
                                          </p:stCondLst>
                                        </p:cTn>
                                        <p:tgtEl>
                                          <p:spTgt spid="16">
                                            <p:txEl>
                                              <p:pRg st="6" end="6"/>
                                            </p:txEl>
                                          </p:spTgt>
                                        </p:tgtEl>
                                        <p:attrNameLst>
                                          <p:attrName>style.visibility</p:attrName>
                                        </p:attrNameLst>
                                      </p:cBhvr>
                                      <p:to>
                                        <p:strVal val="visible"/>
                                      </p:to>
                                    </p:set>
                                    <p:animEffect transition="in" filter="wipe(left)">
                                      <p:cBhvr>
                                        <p:cTn id="25" dur="3250"/>
                                        <p:tgtEl>
                                          <p:spTgt spid="1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267306"/>
            <a:ext cx="5029199" cy="399444"/>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000">
                <a:effectLst/>
                <a:latin typeface="Arial" panose="020B0604020202020204" pitchFamily="34" charset="0"/>
                <a:ea typeface="Calibri" panose="020F0502020204030204" pitchFamily="34" charset="0"/>
                <a:cs typeface="Arial" panose="020B0604020202020204" pitchFamily="34" charset="0"/>
              </a:rPr>
              <a:t>Budaya dalam Masyarakat Indonesia</a:t>
            </a:r>
          </a:p>
        </p:txBody>
      </p:sp>
      <p:sp>
        <p:nvSpPr>
          <p:cNvPr id="16" name="TextBox 15"/>
          <p:cNvSpPr txBox="1"/>
          <p:nvPr/>
        </p:nvSpPr>
        <p:spPr>
          <a:xfrm>
            <a:off x="3810000" y="1037094"/>
            <a:ext cx="4800600" cy="2677656"/>
          </a:xfrm>
          <a:prstGeom prst="rect">
            <a:avLst/>
          </a:prstGeom>
          <a:noFill/>
        </p:spPr>
        <p:txBody>
          <a:bodyPr wrap="square" rtlCol="0">
            <a:spAutoFit/>
          </a:bodyPr>
          <a:lstStyle/>
          <a:p>
            <a:r>
              <a:rPr lang="en-ID" sz="2400">
                <a:latin typeface="Montserrat" panose="00000500000000000000" pitchFamily="2" charset="0"/>
              </a:rPr>
              <a:t>Bangsa Indonesia terdiri atas beragam suku bangsa. Interaksi antarbudaya daerah yang diterima sebagai nilai bersama seluruh bangsa pada akhirnya membentuk </a:t>
            </a:r>
            <a:r>
              <a:rPr lang="en-ID" sz="2400" b="1">
                <a:latin typeface="Montserrat" panose="00000500000000000000" pitchFamily="2" charset="0"/>
              </a:rPr>
              <a:t>kebudayaan nasional</a:t>
            </a:r>
            <a:r>
              <a:rPr lang="en-ID" sz="2400">
                <a:latin typeface="Montserrat" panose="00000500000000000000" pitchFamily="2" charset="0"/>
              </a:rPr>
              <a:t>.</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4219AE5A-6C52-4B9D-B278-2436C5F7CA4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5833"/>
          <a:stretch/>
        </p:blipFill>
        <p:spPr>
          <a:xfrm>
            <a:off x="139211" y="1037094"/>
            <a:ext cx="3670789" cy="2677656"/>
          </a:xfrm>
          <a:prstGeom prst="rect">
            <a:avLst/>
          </a:prstGeom>
        </p:spPr>
      </p:pic>
      <p:sp>
        <p:nvSpPr>
          <p:cNvPr id="10" name="TextBox 9">
            <a:extLst>
              <a:ext uri="{FF2B5EF4-FFF2-40B4-BE49-F238E27FC236}">
                <a16:creationId xmlns:a16="http://schemas.microsoft.com/office/drawing/2014/main" id="{218EE351-9926-46EB-8487-BADAAF2277F1}"/>
              </a:ext>
            </a:extLst>
          </p:cNvPr>
          <p:cNvSpPr txBox="1"/>
          <p:nvPr/>
        </p:nvSpPr>
        <p:spPr>
          <a:xfrm>
            <a:off x="105757" y="3682690"/>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343399506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6477000" cy="453625"/>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Tahoma" panose="020B0604030504040204" pitchFamily="34" charset="0"/>
                <a:ea typeface="Calibri" panose="020F0502020204030204" pitchFamily="34" charset="0"/>
                <a:cs typeface="Times New Roman" panose="02020603050405020304" pitchFamily="18" charset="0"/>
              </a:rPr>
              <a:t>B. Perubahan Kebudayaan dalam Masyarakat</a:t>
            </a:r>
          </a:p>
        </p:txBody>
      </p:sp>
      <p:sp>
        <p:nvSpPr>
          <p:cNvPr id="16" name="TextBox 15"/>
          <p:cNvSpPr txBox="1"/>
          <p:nvPr/>
        </p:nvSpPr>
        <p:spPr>
          <a:xfrm>
            <a:off x="4064000" y="730706"/>
            <a:ext cx="5105400" cy="3785652"/>
          </a:xfrm>
          <a:prstGeom prst="rect">
            <a:avLst/>
          </a:prstGeom>
          <a:noFill/>
        </p:spPr>
        <p:txBody>
          <a:bodyPr wrap="square" rtlCol="0">
            <a:spAutoFit/>
          </a:bodyPr>
          <a:lstStyle/>
          <a:p>
            <a:r>
              <a:rPr lang="en-ID" sz="2400">
                <a:latin typeface="Montserrat" panose="00000500000000000000" pitchFamily="2" charset="0"/>
              </a:rPr>
              <a:t>Budaya bersifat dinamis, artinya, berubah terus-menerus dari waktu ke waktu. Perubahan budaya (cultural change) merupakan perubahan unsur-unsur kebudayaan karena adanya perubahan pada pola pikir masyarakat sebagai salah satu unsur pendukung kebudayaan.</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10" name="Picture 9">
            <a:extLst>
              <a:ext uri="{FF2B5EF4-FFF2-40B4-BE49-F238E27FC236}">
                <a16:creationId xmlns:a16="http://schemas.microsoft.com/office/drawing/2014/main" id="{6EAA14B9-8346-4355-A606-412F8778FD55}"/>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1746" b="91269" l="3279" r="97029">
                        <a14:foregroundMark x1="27459" y1="8847" x2="35656" y2="10128"/>
                        <a14:foregroundMark x1="44365" y1="81257" x2="27766" y2="82189"/>
                        <a14:foregroundMark x1="5020" y1="88009" x2="82480" y2="88359"/>
                        <a14:foregroundMark x1="82480" y1="88359" x2="93750" y2="87078"/>
                        <a14:foregroundMark x1="93750" y1="87078" x2="82172" y2="91153"/>
                        <a14:foregroundMark x1="82172" y1="91153" x2="5020" y2="87776"/>
                        <a14:foregroundMark x1="5020" y1="87776" x2="3381" y2="86147"/>
                        <a14:foregroundMark x1="90779" y1="83935" x2="80123" y2="91385"/>
                        <a14:foregroundMark x1="80123" y1="91385" x2="18545" y2="90803"/>
                        <a14:foregroundMark x1="27766" y1="32363" x2="30225" y2="38533"/>
                        <a14:foregroundMark x1="96209" y1="84633" x2="97029" y2="88359"/>
                        <a14:foregroundMark x1="90164" y1="85215" x2="46209" y2="84284"/>
                        <a14:foregroundMark x1="15574" y1="62631" x2="13832" y2="76717"/>
                        <a14:foregroundMark x1="13832" y1="76717" x2="20492" y2="88359"/>
                        <a14:foregroundMark x1="13422" y1="6170" x2="18852" y2="9197"/>
                        <a14:foregroundMark x1="10143" y1="19441" x2="18033" y2="18161"/>
                        <a14:foregroundMark x1="13934" y1="28987" x2="19672" y2="24331"/>
                        <a14:foregroundMark x1="39447" y1="23749" x2="46516" y2="28638"/>
                        <a14:foregroundMark x1="44057" y1="16298" x2="48156" y2="16298"/>
                        <a14:foregroundMark x1="40779" y1="2678" x2="38627" y2="7683"/>
                        <a14:foregroundMark x1="37807" y1="8265" x2="39447" y2="18161"/>
                        <a14:foregroundMark x1="36783" y1="9546" x2="23975" y2="8033"/>
                        <a14:foregroundMark x1="23975" y1="8033" x2="21824" y2="17229"/>
                        <a14:foregroundMark x1="25615" y1="1746" x2="27459" y2="6403"/>
                      </a14:backgroundRemoval>
                    </a14:imgEffect>
                  </a14:imgLayer>
                </a14:imgProps>
              </a:ext>
              <a:ext uri="{28A0092B-C50C-407E-A947-70E740481C1C}">
                <a14:useLocalDpi xmlns:a14="http://schemas.microsoft.com/office/drawing/2010/main" val="0"/>
              </a:ext>
            </a:extLst>
          </a:blip>
          <a:srcRect r="12116" b="5875"/>
          <a:stretch/>
        </p:blipFill>
        <p:spPr>
          <a:xfrm>
            <a:off x="470829" y="1016922"/>
            <a:ext cx="3415371" cy="3213219"/>
          </a:xfrm>
          <a:prstGeom prst="rect">
            <a:avLst/>
          </a:prstGeom>
        </p:spPr>
      </p:pic>
      <p:sp>
        <p:nvSpPr>
          <p:cNvPr id="12" name="TextBox 11">
            <a:extLst>
              <a:ext uri="{FF2B5EF4-FFF2-40B4-BE49-F238E27FC236}">
                <a16:creationId xmlns:a16="http://schemas.microsoft.com/office/drawing/2014/main" id="{4F96F55A-80EB-495F-8D16-1F499D7CFA83}"/>
              </a:ext>
            </a:extLst>
          </p:cNvPr>
          <p:cNvSpPr txBox="1"/>
          <p:nvPr/>
        </p:nvSpPr>
        <p:spPr>
          <a:xfrm>
            <a:off x="470829" y="4135606"/>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9893140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6477000" cy="453625"/>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Tahoma" panose="020B0604030504040204" pitchFamily="34" charset="0"/>
                <a:ea typeface="Calibri" panose="020F0502020204030204" pitchFamily="34" charset="0"/>
                <a:cs typeface="Times New Roman" panose="02020603050405020304" pitchFamily="18" charset="0"/>
              </a:rPr>
              <a:t>B. Perubahan Kebudayaan dalam Masyarakat</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2" name="Rectangle: Rounded Corners 1">
            <a:extLst>
              <a:ext uri="{FF2B5EF4-FFF2-40B4-BE49-F238E27FC236}">
                <a16:creationId xmlns:a16="http://schemas.microsoft.com/office/drawing/2014/main" id="{C3986CDC-363F-439F-B3F6-8CE84956F161}"/>
              </a:ext>
            </a:extLst>
          </p:cNvPr>
          <p:cNvSpPr/>
          <p:nvPr/>
        </p:nvSpPr>
        <p:spPr>
          <a:xfrm>
            <a:off x="4726035" y="3239049"/>
            <a:ext cx="3733800" cy="1021093"/>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800">
                <a:solidFill>
                  <a:schemeClr val="tx1"/>
                </a:solidFill>
                <a:latin typeface="Montserrat" panose="00000500000000000000" pitchFamily="2" charset="0"/>
              </a:rPr>
              <a:t>Berdasarkan pengaruhnya</a:t>
            </a:r>
          </a:p>
        </p:txBody>
      </p:sp>
      <p:sp>
        <p:nvSpPr>
          <p:cNvPr id="10" name="Rectangle: Rounded Corners 9">
            <a:extLst>
              <a:ext uri="{FF2B5EF4-FFF2-40B4-BE49-F238E27FC236}">
                <a16:creationId xmlns:a16="http://schemas.microsoft.com/office/drawing/2014/main" id="{6A747840-CA3C-498D-963B-FA4D669327E8}"/>
              </a:ext>
            </a:extLst>
          </p:cNvPr>
          <p:cNvSpPr/>
          <p:nvPr/>
        </p:nvSpPr>
        <p:spPr>
          <a:xfrm>
            <a:off x="4724400" y="2106365"/>
            <a:ext cx="3733800" cy="1021093"/>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800">
                <a:solidFill>
                  <a:schemeClr val="tx1"/>
                </a:solidFill>
                <a:latin typeface="Montserrat" panose="00000500000000000000" pitchFamily="2" charset="0"/>
              </a:rPr>
              <a:t>Berdasarkan perencanaannya Berdasarkan hasilnya</a:t>
            </a:r>
          </a:p>
        </p:txBody>
      </p:sp>
      <p:sp>
        <p:nvSpPr>
          <p:cNvPr id="12" name="Rectangle: Rounded Corners 11">
            <a:extLst>
              <a:ext uri="{FF2B5EF4-FFF2-40B4-BE49-F238E27FC236}">
                <a16:creationId xmlns:a16="http://schemas.microsoft.com/office/drawing/2014/main" id="{293A8E40-6C4D-4CAA-BD85-05D2F9874472}"/>
              </a:ext>
            </a:extLst>
          </p:cNvPr>
          <p:cNvSpPr/>
          <p:nvPr/>
        </p:nvSpPr>
        <p:spPr>
          <a:xfrm>
            <a:off x="4709862" y="1005923"/>
            <a:ext cx="3733800" cy="1021093"/>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800">
                <a:solidFill>
                  <a:schemeClr val="tx1"/>
                </a:solidFill>
                <a:latin typeface="Montserrat" panose="00000500000000000000" pitchFamily="2" charset="0"/>
              </a:rPr>
              <a:t>Berdasarkan waktunya</a:t>
            </a:r>
          </a:p>
        </p:txBody>
      </p:sp>
      <p:sp>
        <p:nvSpPr>
          <p:cNvPr id="13" name="Rectangle: Rounded Corners 12">
            <a:extLst>
              <a:ext uri="{FF2B5EF4-FFF2-40B4-BE49-F238E27FC236}">
                <a16:creationId xmlns:a16="http://schemas.microsoft.com/office/drawing/2014/main" id="{2B66B9B6-7264-47EC-B0CC-EA13C1D1116E}"/>
              </a:ext>
            </a:extLst>
          </p:cNvPr>
          <p:cNvSpPr/>
          <p:nvPr/>
        </p:nvSpPr>
        <p:spPr>
          <a:xfrm>
            <a:off x="381000" y="2106364"/>
            <a:ext cx="3733800" cy="1021093"/>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800">
                <a:solidFill>
                  <a:schemeClr val="tx1"/>
                </a:solidFill>
                <a:latin typeface="Montserrat" panose="00000500000000000000" pitchFamily="2" charset="0"/>
              </a:rPr>
              <a:t>Bentuk-bentuk perubahan sosial budaya dapat dilihat berdasarkan hal-hal berikut. </a:t>
            </a:r>
          </a:p>
        </p:txBody>
      </p:sp>
      <p:cxnSp>
        <p:nvCxnSpPr>
          <p:cNvPr id="4" name="Straight Arrow Connector 3">
            <a:extLst>
              <a:ext uri="{FF2B5EF4-FFF2-40B4-BE49-F238E27FC236}">
                <a16:creationId xmlns:a16="http://schemas.microsoft.com/office/drawing/2014/main" id="{F152BB41-6123-4831-8F76-2DF7FE0C58FF}"/>
              </a:ext>
            </a:extLst>
          </p:cNvPr>
          <p:cNvCxnSpPr>
            <a:stCxn id="13" idx="3"/>
            <a:endCxn id="12" idx="1"/>
          </p:cNvCxnSpPr>
          <p:nvPr/>
        </p:nvCxnSpPr>
        <p:spPr>
          <a:xfrm flipV="1">
            <a:off x="4114800" y="1516470"/>
            <a:ext cx="595062" cy="1100441"/>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15" name="Straight Arrow Connector 14">
            <a:extLst>
              <a:ext uri="{FF2B5EF4-FFF2-40B4-BE49-F238E27FC236}">
                <a16:creationId xmlns:a16="http://schemas.microsoft.com/office/drawing/2014/main" id="{77881A9E-195E-4EB2-9398-18230B71B416}"/>
              </a:ext>
            </a:extLst>
          </p:cNvPr>
          <p:cNvCxnSpPr>
            <a:cxnSpLocks/>
            <a:stCxn id="13" idx="3"/>
            <a:endCxn id="10" idx="1"/>
          </p:cNvCxnSpPr>
          <p:nvPr/>
        </p:nvCxnSpPr>
        <p:spPr>
          <a:xfrm>
            <a:off x="4114800" y="2616911"/>
            <a:ext cx="609600" cy="1"/>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22" name="Straight Arrow Connector 21">
            <a:extLst>
              <a:ext uri="{FF2B5EF4-FFF2-40B4-BE49-F238E27FC236}">
                <a16:creationId xmlns:a16="http://schemas.microsoft.com/office/drawing/2014/main" id="{A8B0CE78-B962-4EB2-B186-7BE05816B636}"/>
              </a:ext>
            </a:extLst>
          </p:cNvPr>
          <p:cNvCxnSpPr>
            <a:cxnSpLocks/>
            <a:stCxn id="13" idx="3"/>
          </p:cNvCxnSpPr>
          <p:nvPr/>
        </p:nvCxnSpPr>
        <p:spPr>
          <a:xfrm>
            <a:off x="4114800" y="2616911"/>
            <a:ext cx="609600" cy="1100442"/>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812788561"/>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Image result">
            <a:extLst>
              <a:ext uri="{FF2B5EF4-FFF2-40B4-BE49-F238E27FC236}">
                <a16:creationId xmlns:a16="http://schemas.microsoft.com/office/drawing/2014/main" id="{861CD7BC-4BEA-4BAB-9515-F6DE95400063}"/>
              </a:ext>
            </a:extLst>
          </p:cNvPr>
          <p:cNvPicPr>
            <a:picLocks noChangeAspect="1" noChangeArrowheads="1"/>
          </p:cNvPicPr>
          <p:nvPr/>
        </p:nvPicPr>
        <p:blipFill rotWithShape="1">
          <a:blip r:embed="rId3" cstate="print"/>
          <a:srcRect b="26322"/>
          <a:stretch/>
        </p:blipFill>
        <p:spPr bwMode="auto">
          <a:xfrm>
            <a:off x="0" y="657135"/>
            <a:ext cx="9144000" cy="4417708"/>
          </a:xfrm>
          <a:prstGeom prst="rect">
            <a:avLst/>
          </a:prstGeom>
          <a:noFill/>
        </p:spPr>
      </p:pic>
      <p:sp>
        <p:nvSpPr>
          <p:cNvPr id="11" name="TextBox 34"/>
          <p:cNvSpPr txBox="1"/>
          <p:nvPr/>
        </p:nvSpPr>
        <p:spPr>
          <a:xfrm>
            <a:off x="0" y="133350"/>
            <a:ext cx="6477000" cy="453625"/>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Tahoma" panose="020B0604030504040204" pitchFamily="34" charset="0"/>
                <a:ea typeface="Calibri" panose="020F0502020204030204" pitchFamily="34" charset="0"/>
                <a:cs typeface="Times New Roman" panose="02020603050405020304" pitchFamily="18" charset="0"/>
              </a:rPr>
              <a:t>B. Perubahan Kebudayaan dalam Masyarakat</a:t>
            </a:r>
          </a:p>
        </p:txBody>
      </p:sp>
      <p:sp>
        <p:nvSpPr>
          <p:cNvPr id="16" name="TextBox 15"/>
          <p:cNvSpPr txBox="1"/>
          <p:nvPr/>
        </p:nvSpPr>
        <p:spPr>
          <a:xfrm>
            <a:off x="1676400" y="1417588"/>
            <a:ext cx="5453876" cy="2308324"/>
          </a:xfrm>
          <a:prstGeom prst="rect">
            <a:avLst/>
          </a:prstGeom>
          <a:noFill/>
        </p:spPr>
        <p:txBody>
          <a:bodyPr wrap="square" rtlCol="0">
            <a:spAutoFit/>
          </a:bodyPr>
          <a:lstStyle/>
          <a:p>
            <a:r>
              <a:rPr lang="en-ID" sz="2400">
                <a:solidFill>
                  <a:schemeClr val="bg1"/>
                </a:solidFill>
                <a:latin typeface="Montserrat" panose="00000500000000000000" pitchFamily="2" charset="0"/>
              </a:rPr>
              <a:t>Penyebab perubahan sosial budaya dapat dibedakan menjadi dua, yaitu sebagai berikut.</a:t>
            </a:r>
          </a:p>
          <a:p>
            <a:endParaRPr lang="en-ID" sz="2400">
              <a:solidFill>
                <a:schemeClr val="bg1"/>
              </a:solidFill>
              <a:latin typeface="Montserrat" panose="00000500000000000000" pitchFamily="2" charset="0"/>
            </a:endParaRPr>
          </a:p>
          <a:p>
            <a:pPr marL="285750" lvl="0" indent="-285750">
              <a:buFontTx/>
              <a:buChar char="-"/>
            </a:pPr>
            <a:r>
              <a:rPr lang="en-ID" sz="2400">
                <a:solidFill>
                  <a:schemeClr val="bg1"/>
                </a:solidFill>
                <a:latin typeface="Montserrat" panose="00000500000000000000" pitchFamily="2" charset="0"/>
              </a:rPr>
              <a:t>Faktor internal</a:t>
            </a:r>
          </a:p>
          <a:p>
            <a:pPr marL="285750" lvl="0" indent="-285750">
              <a:buFontTx/>
              <a:buChar char="-"/>
            </a:pPr>
            <a:r>
              <a:rPr lang="en-ID" sz="2400">
                <a:solidFill>
                  <a:schemeClr val="bg1"/>
                </a:solidFill>
                <a:latin typeface="Montserrat" panose="00000500000000000000" pitchFamily="2" charset="0"/>
              </a:rPr>
              <a:t>Faktor eksternal</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Tree>
    <p:extLst>
      <p:ext uri="{BB962C8B-B14F-4D97-AF65-F5344CB8AC3E}">
        <p14:creationId xmlns:p14="http://schemas.microsoft.com/office/powerpoint/2010/main" val="106194878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par>
                                <p:cTn id="8" presetID="22" presetClass="entr" presetSubtype="8" fill="hold" nodeType="withEffect">
                                  <p:stCondLst>
                                    <p:cond delay="5250"/>
                                  </p:stCondLst>
                                  <p:childTnLst>
                                    <p:set>
                                      <p:cBhvr>
                                        <p:cTn id="9" dur="1" fill="hold">
                                          <p:stCondLst>
                                            <p:cond delay="0"/>
                                          </p:stCondLst>
                                        </p:cTn>
                                        <p:tgtEl>
                                          <p:spTgt spid="16">
                                            <p:txEl>
                                              <p:pRg st="2" end="2"/>
                                            </p:txEl>
                                          </p:spTgt>
                                        </p:tgtEl>
                                        <p:attrNameLst>
                                          <p:attrName>style.visibility</p:attrName>
                                        </p:attrNameLst>
                                      </p:cBhvr>
                                      <p:to>
                                        <p:strVal val="visible"/>
                                      </p:to>
                                    </p:set>
                                    <p:animEffect transition="in" filter="wipe(left)">
                                      <p:cBhvr>
                                        <p:cTn id="10" dur="3250"/>
                                        <p:tgtEl>
                                          <p:spTgt spid="16">
                                            <p:txEl>
                                              <p:pRg st="2" end="2"/>
                                            </p:txEl>
                                          </p:spTgt>
                                        </p:tgtEl>
                                      </p:cBhvr>
                                    </p:animEffect>
                                  </p:childTnLst>
                                </p:cTn>
                              </p:par>
                              <p:par>
                                <p:cTn id="11" presetID="22" presetClass="entr" presetSubtype="8" fill="hold" nodeType="withEffect">
                                  <p:stCondLst>
                                    <p:cond delay="5250"/>
                                  </p:stCondLst>
                                  <p:childTnLst>
                                    <p:set>
                                      <p:cBhvr>
                                        <p:cTn id="12" dur="1" fill="hold">
                                          <p:stCondLst>
                                            <p:cond delay="0"/>
                                          </p:stCondLst>
                                        </p:cTn>
                                        <p:tgtEl>
                                          <p:spTgt spid="16">
                                            <p:txEl>
                                              <p:pRg st="3" end="3"/>
                                            </p:txEl>
                                          </p:spTgt>
                                        </p:tgtEl>
                                        <p:attrNameLst>
                                          <p:attrName>style.visibility</p:attrName>
                                        </p:attrNameLst>
                                      </p:cBhvr>
                                      <p:to>
                                        <p:strVal val="visible"/>
                                      </p:to>
                                    </p:set>
                                    <p:animEffect transition="in" filter="wipe(left)">
                                      <p:cBhvr>
                                        <p:cTn id="13" dur="3250"/>
                                        <p:tgtEl>
                                          <p:spTgt spid="1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6477000" cy="453625"/>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Tahoma" panose="020B0604030504040204" pitchFamily="34" charset="0"/>
                <a:ea typeface="Calibri" panose="020F0502020204030204" pitchFamily="34" charset="0"/>
                <a:cs typeface="Times New Roman" panose="02020603050405020304" pitchFamily="18" charset="0"/>
              </a:rPr>
              <a:t>B. Perubahan Kebudayaan dalam Masyarakat</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grpSp>
        <p:nvGrpSpPr>
          <p:cNvPr id="39" name="Group 38">
            <a:extLst>
              <a:ext uri="{FF2B5EF4-FFF2-40B4-BE49-F238E27FC236}">
                <a16:creationId xmlns:a16="http://schemas.microsoft.com/office/drawing/2014/main" id="{2E4DB83B-96D4-4AEF-9BE8-788A9ADABF11}"/>
              </a:ext>
            </a:extLst>
          </p:cNvPr>
          <p:cNvGrpSpPr/>
          <p:nvPr/>
        </p:nvGrpSpPr>
        <p:grpSpPr>
          <a:xfrm>
            <a:off x="280639" y="791032"/>
            <a:ext cx="8253761" cy="3761918"/>
            <a:chOff x="280639" y="791032"/>
            <a:chExt cx="8253761" cy="3761918"/>
          </a:xfrm>
        </p:grpSpPr>
        <p:sp>
          <p:nvSpPr>
            <p:cNvPr id="9" name="Rectangle: Rounded Corners 8">
              <a:extLst>
                <a:ext uri="{FF2B5EF4-FFF2-40B4-BE49-F238E27FC236}">
                  <a16:creationId xmlns:a16="http://schemas.microsoft.com/office/drawing/2014/main" id="{81F1241B-8EAF-404F-8CD3-9B890C9A985D}"/>
                </a:ext>
              </a:extLst>
            </p:cNvPr>
            <p:cNvSpPr/>
            <p:nvPr/>
          </p:nvSpPr>
          <p:spPr>
            <a:xfrm>
              <a:off x="3519139" y="791032"/>
              <a:ext cx="4991100" cy="762000"/>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a:solidFill>
                    <a:schemeClr val="tx1"/>
                  </a:solidFill>
                  <a:latin typeface="Montserrat" panose="00000500000000000000" pitchFamily="2" charset="0"/>
                </a:rPr>
                <a:t>Pola pikir masyarakat menjadi makin kritis</a:t>
              </a:r>
            </a:p>
          </p:txBody>
        </p:sp>
        <p:cxnSp>
          <p:nvCxnSpPr>
            <p:cNvPr id="10" name="Straight Arrow Connector 9">
              <a:extLst>
                <a:ext uri="{FF2B5EF4-FFF2-40B4-BE49-F238E27FC236}">
                  <a16:creationId xmlns:a16="http://schemas.microsoft.com/office/drawing/2014/main" id="{263B450D-5292-4466-B631-FFCFF1BF665D}"/>
                </a:ext>
              </a:extLst>
            </p:cNvPr>
            <p:cNvCxnSpPr>
              <a:cxnSpLocks/>
              <a:stCxn id="14" idx="3"/>
              <a:endCxn id="9" idx="1"/>
            </p:cNvCxnSpPr>
            <p:nvPr/>
          </p:nvCxnSpPr>
          <p:spPr>
            <a:xfrm flipV="1">
              <a:off x="2678655" y="1172032"/>
              <a:ext cx="840484" cy="1295121"/>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
          <p:nvSpPr>
            <p:cNvPr id="12" name="Rectangle: Rounded Corners 11">
              <a:extLst>
                <a:ext uri="{FF2B5EF4-FFF2-40B4-BE49-F238E27FC236}">
                  <a16:creationId xmlns:a16="http://schemas.microsoft.com/office/drawing/2014/main" id="{1D8BE0F8-D449-4DBE-B1F8-13AE92059B23}"/>
                </a:ext>
              </a:extLst>
            </p:cNvPr>
            <p:cNvSpPr/>
            <p:nvPr/>
          </p:nvSpPr>
          <p:spPr>
            <a:xfrm>
              <a:off x="3519139" y="2519591"/>
              <a:ext cx="4991100" cy="1080122"/>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a:solidFill>
                    <a:schemeClr val="tx1"/>
                  </a:solidFill>
                  <a:latin typeface="Montserrat" panose="00000500000000000000" pitchFamily="2" charset="0"/>
                </a:rPr>
                <a:t>Berbagai peralatan hidup memudahkan kehidupan dan taraf hidup masyarakat meningkat</a:t>
              </a:r>
            </a:p>
          </p:txBody>
        </p:sp>
        <p:sp>
          <p:nvSpPr>
            <p:cNvPr id="13" name="Rectangle: Rounded Corners 12">
              <a:extLst>
                <a:ext uri="{FF2B5EF4-FFF2-40B4-BE49-F238E27FC236}">
                  <a16:creationId xmlns:a16="http://schemas.microsoft.com/office/drawing/2014/main" id="{231EC315-6DCE-4747-8F5B-87B301D57193}"/>
                </a:ext>
              </a:extLst>
            </p:cNvPr>
            <p:cNvSpPr/>
            <p:nvPr/>
          </p:nvSpPr>
          <p:spPr>
            <a:xfrm>
              <a:off x="3519139" y="1605192"/>
              <a:ext cx="4991100" cy="843820"/>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a:solidFill>
                    <a:schemeClr val="tx1"/>
                  </a:solidFill>
                  <a:latin typeface="Montserrat" panose="00000500000000000000" pitchFamily="2" charset="0"/>
                </a:rPr>
                <a:t>Masyarakat makin rasional dan menjauhi hal yang irasional</a:t>
              </a:r>
            </a:p>
          </p:txBody>
        </p:sp>
        <p:sp>
          <p:nvSpPr>
            <p:cNvPr id="14" name="Rectangle: Rounded Corners 13">
              <a:extLst>
                <a:ext uri="{FF2B5EF4-FFF2-40B4-BE49-F238E27FC236}">
                  <a16:creationId xmlns:a16="http://schemas.microsoft.com/office/drawing/2014/main" id="{D60B7B18-FB12-462E-BC76-19AC3C0E8F53}"/>
                </a:ext>
              </a:extLst>
            </p:cNvPr>
            <p:cNvSpPr/>
            <p:nvPr/>
          </p:nvSpPr>
          <p:spPr>
            <a:xfrm>
              <a:off x="280639" y="1956606"/>
              <a:ext cx="2398016" cy="1021093"/>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a:solidFill>
                    <a:schemeClr val="tx1"/>
                  </a:solidFill>
                  <a:latin typeface="Montserrat" panose="00000500000000000000" pitchFamily="2" charset="0"/>
                </a:rPr>
                <a:t>Dampak positif perubahan budaya</a:t>
              </a:r>
            </a:p>
          </p:txBody>
        </p:sp>
        <p:sp>
          <p:nvSpPr>
            <p:cNvPr id="15" name="Rectangle: Rounded Corners 14">
              <a:extLst>
                <a:ext uri="{FF2B5EF4-FFF2-40B4-BE49-F238E27FC236}">
                  <a16:creationId xmlns:a16="http://schemas.microsoft.com/office/drawing/2014/main" id="{6D26E744-020A-423F-8993-A5C5C0BDE860}"/>
                </a:ext>
              </a:extLst>
            </p:cNvPr>
            <p:cNvSpPr/>
            <p:nvPr/>
          </p:nvSpPr>
          <p:spPr>
            <a:xfrm>
              <a:off x="3543300" y="3662591"/>
              <a:ext cx="4991100" cy="890359"/>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a:solidFill>
                    <a:schemeClr val="tx1"/>
                  </a:solidFill>
                  <a:latin typeface="Montserrat" panose="00000500000000000000" pitchFamily="2" charset="0"/>
                </a:rPr>
                <a:t>Meningkatnya kepekaan dan pemikiran tentang kemanusiaan</a:t>
              </a:r>
            </a:p>
          </p:txBody>
        </p:sp>
        <p:cxnSp>
          <p:nvCxnSpPr>
            <p:cNvPr id="22" name="Straight Arrow Connector 21">
              <a:extLst>
                <a:ext uri="{FF2B5EF4-FFF2-40B4-BE49-F238E27FC236}">
                  <a16:creationId xmlns:a16="http://schemas.microsoft.com/office/drawing/2014/main" id="{5EF59628-B795-4B83-92F4-DDB30D89ACEB}"/>
                </a:ext>
              </a:extLst>
            </p:cNvPr>
            <p:cNvCxnSpPr>
              <a:cxnSpLocks/>
              <a:stCxn id="14" idx="3"/>
              <a:endCxn id="13" idx="1"/>
            </p:cNvCxnSpPr>
            <p:nvPr/>
          </p:nvCxnSpPr>
          <p:spPr>
            <a:xfrm flipV="1">
              <a:off x="2678655" y="2027102"/>
              <a:ext cx="840484" cy="440051"/>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24" name="Straight Arrow Connector 23">
              <a:extLst>
                <a:ext uri="{FF2B5EF4-FFF2-40B4-BE49-F238E27FC236}">
                  <a16:creationId xmlns:a16="http://schemas.microsoft.com/office/drawing/2014/main" id="{28B8559A-9F86-43FA-AAC5-73D05048B53D}"/>
                </a:ext>
              </a:extLst>
            </p:cNvPr>
            <p:cNvCxnSpPr>
              <a:cxnSpLocks/>
              <a:stCxn id="14" idx="3"/>
              <a:endCxn id="12" idx="1"/>
            </p:cNvCxnSpPr>
            <p:nvPr/>
          </p:nvCxnSpPr>
          <p:spPr>
            <a:xfrm>
              <a:off x="2678655" y="2467153"/>
              <a:ext cx="840484" cy="592499"/>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32" name="Straight Arrow Connector 31">
              <a:extLst>
                <a:ext uri="{FF2B5EF4-FFF2-40B4-BE49-F238E27FC236}">
                  <a16:creationId xmlns:a16="http://schemas.microsoft.com/office/drawing/2014/main" id="{FA74AB63-732F-48EE-89E5-D21D6F9CCBCE}"/>
                </a:ext>
              </a:extLst>
            </p:cNvPr>
            <p:cNvCxnSpPr>
              <a:cxnSpLocks/>
              <a:stCxn id="14" idx="3"/>
              <a:endCxn id="15" idx="1"/>
            </p:cNvCxnSpPr>
            <p:nvPr/>
          </p:nvCxnSpPr>
          <p:spPr>
            <a:xfrm>
              <a:off x="2678655" y="2467153"/>
              <a:ext cx="864645" cy="1640618"/>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3156655321"/>
      </p:ext>
    </p:extLst>
  </p:cSld>
  <p:clrMapOvr>
    <a:masterClrMapping/>
  </p:clrMapOvr>
  <p:transition spd="slow">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290</TotalTime>
  <Words>1689</Words>
  <Application>Microsoft Office PowerPoint</Application>
  <PresentationFormat>On-screen Show (16:9)</PresentationFormat>
  <Paragraphs>160</Paragraphs>
  <Slides>20</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Calibri</vt:lpstr>
      <vt:lpstr>Calibri Light</vt:lpstr>
      <vt:lpstr>Cambria</vt:lpstr>
      <vt:lpstr>Candara</vt:lpstr>
      <vt:lpstr>Montserrat</vt:lpstr>
      <vt:lpstr>Tahoma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Marsella Putri</dc:creator>
  <cp:lastModifiedBy>Rohmad PC</cp:lastModifiedBy>
  <cp:revision>24</cp:revision>
  <dcterms:created xsi:type="dcterms:W3CDTF">2006-08-16T00:00:00Z</dcterms:created>
  <dcterms:modified xsi:type="dcterms:W3CDTF">2022-05-16T16:08:24Z</dcterms:modified>
</cp:coreProperties>
</file>