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29"/>
  </p:notesMasterIdLst>
  <p:sldIdLst>
    <p:sldId id="312" r:id="rId2"/>
    <p:sldId id="313" r:id="rId3"/>
    <p:sldId id="257" r:id="rId4"/>
    <p:sldId id="256" r:id="rId5"/>
    <p:sldId id="267" r:id="rId6"/>
    <p:sldId id="314" r:id="rId7"/>
    <p:sldId id="260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282" r:id="rId20"/>
    <p:sldId id="327" r:id="rId21"/>
    <p:sldId id="328" r:id="rId22"/>
    <p:sldId id="329" r:id="rId23"/>
    <p:sldId id="330" r:id="rId24"/>
    <p:sldId id="331" r:id="rId25"/>
    <p:sldId id="332" r:id="rId26"/>
    <p:sldId id="261" r:id="rId27"/>
    <p:sldId id="333" r:id="rId28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30"/>
    </p:embeddedFont>
    <p:embeddedFont>
      <p:font typeface="Bebas Neue" panose="020B0606020202050201" pitchFamily="34" charset="0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Gochi Hand" panose="020B0604020202020204" charset="0"/>
      <p:regular r:id="rId36"/>
    </p:embeddedFont>
    <p:embeddedFont>
      <p:font typeface="Nunito Light" pitchFamily="2" charset="0"/>
      <p:regular r:id="rId37"/>
      <p:italic r:id="rId38"/>
    </p:embeddedFont>
    <p:embeddedFont>
      <p:font typeface="Roboto Condensed Light" panose="02000000000000000000" pitchFamily="2" charset="0"/>
      <p:regular r:id="rId39"/>
      <p: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F71184E-7B58-4B5A-A174-04B99F81D9A2}">
  <a:tblStyle styleId="{3F71184E-7B58-4B5A-A174-04B99F81D9A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0110995-16D9-47ED-85F1-5A7A211CC82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ee6d783e5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ee6d783e5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f7592e2349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4" name="Google Shape;994;gf7592e2349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f7592e234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f7592e234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2" name="Google Shape;1912;gf7592e2349_0_10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3" name="Google Shape;1913;gf7592e2349_0_10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f7592e234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f7592e2349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3250" y="1160438"/>
            <a:ext cx="7717500" cy="179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5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334000" y="3233290"/>
            <a:ext cx="447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3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/>
          <p:nvPr/>
        </p:nvSpPr>
        <p:spPr>
          <a:xfrm>
            <a:off x="802200" y="708000"/>
            <a:ext cx="7539600" cy="3727500"/>
          </a:xfrm>
          <a:prstGeom prst="roundRect">
            <a:avLst>
              <a:gd name="adj" fmla="val 8706"/>
            </a:avLst>
          </a:prstGeom>
          <a:solidFill>
            <a:schemeClr val="accent6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2387850" y="2273729"/>
            <a:ext cx="4368300" cy="82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4114800" y="1638295"/>
            <a:ext cx="914400" cy="51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2255850" y="3299710"/>
            <a:ext cx="4632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/>
          <p:nvPr/>
        </p:nvSpPr>
        <p:spPr>
          <a:xfrm>
            <a:off x="438450" y="624050"/>
            <a:ext cx="8267100" cy="4187700"/>
          </a:xfrm>
          <a:prstGeom prst="roundRect">
            <a:avLst>
              <a:gd name="adj" fmla="val 8706"/>
            </a:avLst>
          </a:prstGeom>
          <a:solidFill>
            <a:schemeClr val="accent6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720000" y="387100"/>
            <a:ext cx="7704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720000" y="1057225"/>
            <a:ext cx="7704000" cy="354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300"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lphaLcPeriod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romanLcPeriod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rabicPeriod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lphaLcPeriod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romanLcPeriod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rabicPeriod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lphaLcPeriod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romanLcPeriod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/>
          <p:nvPr/>
        </p:nvSpPr>
        <p:spPr>
          <a:xfrm>
            <a:off x="438450" y="624050"/>
            <a:ext cx="8267100" cy="4187700"/>
          </a:xfrm>
          <a:prstGeom prst="roundRect">
            <a:avLst>
              <a:gd name="adj" fmla="val 8706"/>
            </a:avLst>
          </a:prstGeom>
          <a:solidFill>
            <a:schemeClr val="accent6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1103550" y="1629150"/>
            <a:ext cx="6936900" cy="22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5pPr>
            <a:lvl6pPr marL="2743200" lvl="5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6pPr>
            <a:lvl7pPr marL="3200400" lvl="6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302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720000" y="384048"/>
            <a:ext cx="7704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7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2152350" y="1195557"/>
            <a:ext cx="48393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 hasCustomPrompt="1"/>
          </p:nvPr>
        </p:nvSpPr>
        <p:spPr>
          <a:xfrm>
            <a:off x="4114800" y="3158956"/>
            <a:ext cx="914400" cy="5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1"/>
          </p:nvPr>
        </p:nvSpPr>
        <p:spPr>
          <a:xfrm>
            <a:off x="2152350" y="2245301"/>
            <a:ext cx="48393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2391900" y="3106266"/>
            <a:ext cx="43602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subTitle" idx="1"/>
          </p:nvPr>
        </p:nvSpPr>
        <p:spPr>
          <a:xfrm>
            <a:off x="1226400" y="1460391"/>
            <a:ext cx="6691200" cy="14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2" name="Google Shape;212;p31"/>
          <p:cNvGrpSpPr/>
          <p:nvPr/>
        </p:nvGrpSpPr>
        <p:grpSpPr>
          <a:xfrm>
            <a:off x="78650" y="16426"/>
            <a:ext cx="3425242" cy="1046149"/>
            <a:chOff x="3555275" y="-36124"/>
            <a:chExt cx="3425242" cy="1046149"/>
          </a:xfrm>
        </p:grpSpPr>
        <p:sp>
          <p:nvSpPr>
            <p:cNvPr id="213" name="Google Shape;213;p31"/>
            <p:cNvSpPr/>
            <p:nvPr/>
          </p:nvSpPr>
          <p:spPr>
            <a:xfrm>
              <a:off x="3555275" y="-36124"/>
              <a:ext cx="2940525" cy="948175"/>
            </a:xfrm>
            <a:custGeom>
              <a:avLst/>
              <a:gdLst/>
              <a:ahLst/>
              <a:cxnLst/>
              <a:rect l="l" t="t" r="r" b="b"/>
              <a:pathLst>
                <a:path w="117621" h="37927" extrusionOk="0">
                  <a:moveTo>
                    <a:pt x="0" y="585"/>
                  </a:moveTo>
                  <a:cubicBezTo>
                    <a:pt x="8187" y="-585"/>
                    <a:pt x="16626" y="653"/>
                    <a:pt x="24763" y="2133"/>
                  </a:cubicBezTo>
                  <a:cubicBezTo>
                    <a:pt x="28942" y="2893"/>
                    <a:pt x="34272" y="3243"/>
                    <a:pt x="36628" y="6776"/>
                  </a:cubicBezTo>
                  <a:cubicBezTo>
                    <a:pt x="38918" y="10210"/>
                    <a:pt x="39546" y="16239"/>
                    <a:pt x="36628" y="19157"/>
                  </a:cubicBezTo>
                  <a:cubicBezTo>
                    <a:pt x="33690" y="22095"/>
                    <a:pt x="23422" y="17715"/>
                    <a:pt x="25279" y="13998"/>
                  </a:cubicBezTo>
                  <a:cubicBezTo>
                    <a:pt x="31478" y="1591"/>
                    <a:pt x="52947" y="20232"/>
                    <a:pt x="64486" y="27927"/>
                  </a:cubicBezTo>
                  <a:cubicBezTo>
                    <a:pt x="75660" y="35379"/>
                    <a:pt x="90445" y="39422"/>
                    <a:pt x="103693" y="37213"/>
                  </a:cubicBezTo>
                  <a:cubicBezTo>
                    <a:pt x="108424" y="36424"/>
                    <a:pt x="112825" y="33602"/>
                    <a:pt x="117621" y="33602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214" name="Google Shape;214;p3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189775" y="317425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15" name="Google Shape;215;p31"/>
          <p:cNvGrpSpPr/>
          <p:nvPr/>
        </p:nvGrpSpPr>
        <p:grpSpPr>
          <a:xfrm>
            <a:off x="2952750" y="3092198"/>
            <a:ext cx="6123228" cy="2146553"/>
            <a:chOff x="2952750" y="3092198"/>
            <a:chExt cx="6123228" cy="2146553"/>
          </a:xfrm>
        </p:grpSpPr>
        <p:sp>
          <p:nvSpPr>
            <p:cNvPr id="216" name="Google Shape;216;p31"/>
            <p:cNvSpPr/>
            <p:nvPr/>
          </p:nvSpPr>
          <p:spPr>
            <a:xfrm>
              <a:off x="2952750" y="3653250"/>
              <a:ext cx="5048250" cy="1585500"/>
            </a:xfrm>
            <a:custGeom>
              <a:avLst/>
              <a:gdLst/>
              <a:ahLst/>
              <a:cxnLst/>
              <a:rect l="l" t="t" r="r" b="b"/>
              <a:pathLst>
                <a:path w="201930" h="63420" extrusionOk="0">
                  <a:moveTo>
                    <a:pt x="201930" y="27606"/>
                  </a:moveTo>
                  <a:cubicBezTo>
                    <a:pt x="196585" y="36005"/>
                    <a:pt x="184343" y="40894"/>
                    <a:pt x="174498" y="39417"/>
                  </a:cubicBezTo>
                  <a:cubicBezTo>
                    <a:pt x="163581" y="37779"/>
                    <a:pt x="153379" y="32314"/>
                    <a:pt x="144018" y="26463"/>
                  </a:cubicBezTo>
                  <a:cubicBezTo>
                    <a:pt x="138454" y="22986"/>
                    <a:pt x="131266" y="19458"/>
                    <a:pt x="129540" y="13128"/>
                  </a:cubicBezTo>
                  <a:cubicBezTo>
                    <a:pt x="128335" y="8710"/>
                    <a:pt x="129595" y="927"/>
                    <a:pt x="134112" y="174"/>
                  </a:cubicBezTo>
                  <a:cubicBezTo>
                    <a:pt x="137916" y="-460"/>
                    <a:pt x="142150" y="1194"/>
                    <a:pt x="145161" y="3603"/>
                  </a:cubicBezTo>
                  <a:cubicBezTo>
                    <a:pt x="148993" y="6669"/>
                    <a:pt x="148635" y="13241"/>
                    <a:pt x="147828" y="18081"/>
                  </a:cubicBezTo>
                  <a:cubicBezTo>
                    <a:pt x="146042" y="28800"/>
                    <a:pt x="135708" y="39670"/>
                    <a:pt x="124968" y="41322"/>
                  </a:cubicBezTo>
                  <a:cubicBezTo>
                    <a:pt x="110411" y="43562"/>
                    <a:pt x="95882" y="35607"/>
                    <a:pt x="81153" y="35607"/>
                  </a:cubicBezTo>
                  <a:cubicBezTo>
                    <a:pt x="52557" y="35607"/>
                    <a:pt x="20220" y="43200"/>
                    <a:pt x="0" y="63420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217" name="Google Shape;217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1728242">
              <a:off x="7493753" y="3367275"/>
              <a:ext cx="1414199" cy="10606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424" y="379448"/>
            <a:ext cx="1586311" cy="95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67202" y="3954816"/>
            <a:ext cx="1730299" cy="69260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2"/>
          <p:cNvSpPr/>
          <p:nvPr/>
        </p:nvSpPr>
        <p:spPr>
          <a:xfrm>
            <a:off x="1343025" y="-9525"/>
            <a:ext cx="5076825" cy="784050"/>
          </a:xfrm>
          <a:custGeom>
            <a:avLst/>
            <a:gdLst/>
            <a:ahLst/>
            <a:cxnLst/>
            <a:rect l="l" t="t" r="r" b="b"/>
            <a:pathLst>
              <a:path w="203073" h="31362" extrusionOk="0">
                <a:moveTo>
                  <a:pt x="0" y="24003"/>
                </a:moveTo>
                <a:cubicBezTo>
                  <a:pt x="3051" y="18918"/>
                  <a:pt x="7252" y="13440"/>
                  <a:pt x="12954" y="11811"/>
                </a:cubicBezTo>
                <a:cubicBezTo>
                  <a:pt x="28179" y="7461"/>
                  <a:pt x="44885" y="12734"/>
                  <a:pt x="60198" y="16764"/>
                </a:cubicBezTo>
                <a:cubicBezTo>
                  <a:pt x="67191" y="18604"/>
                  <a:pt x="78867" y="20582"/>
                  <a:pt x="78867" y="27813"/>
                </a:cubicBezTo>
                <a:cubicBezTo>
                  <a:pt x="78867" y="30155"/>
                  <a:pt x="74348" y="29443"/>
                  <a:pt x="72009" y="29337"/>
                </a:cubicBezTo>
                <a:cubicBezTo>
                  <a:pt x="66431" y="29083"/>
                  <a:pt x="58207" y="29516"/>
                  <a:pt x="56007" y="24384"/>
                </a:cubicBezTo>
                <a:cubicBezTo>
                  <a:pt x="54053" y="19825"/>
                  <a:pt x="52836" y="13860"/>
                  <a:pt x="55245" y="9525"/>
                </a:cubicBezTo>
                <a:cubicBezTo>
                  <a:pt x="57619" y="5253"/>
                  <a:pt x="63722" y="3969"/>
                  <a:pt x="68580" y="3429"/>
                </a:cubicBezTo>
                <a:cubicBezTo>
                  <a:pt x="85977" y="1496"/>
                  <a:pt x="97699" y="24330"/>
                  <a:pt x="114681" y="28575"/>
                </a:cubicBezTo>
                <a:cubicBezTo>
                  <a:pt x="144722" y="36085"/>
                  <a:pt x="191573" y="28751"/>
                  <a:pt x="203073" y="0"/>
                </a:cubicBezTo>
              </a:path>
            </a:pathLst>
          </a:custGeom>
          <a:noFill/>
          <a:ln w="19050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3" name="Google Shape;223;p32"/>
          <p:cNvSpPr/>
          <p:nvPr/>
        </p:nvSpPr>
        <p:spPr>
          <a:xfrm>
            <a:off x="8410575" y="4629150"/>
            <a:ext cx="390525" cy="962025"/>
          </a:xfrm>
          <a:custGeom>
            <a:avLst/>
            <a:gdLst/>
            <a:ahLst/>
            <a:cxnLst/>
            <a:rect l="l" t="t" r="r" b="b"/>
            <a:pathLst>
              <a:path w="15621" h="38481" extrusionOk="0">
                <a:moveTo>
                  <a:pt x="0" y="0"/>
                </a:moveTo>
                <a:cubicBezTo>
                  <a:pt x="3398" y="2832"/>
                  <a:pt x="6983" y="6091"/>
                  <a:pt x="8382" y="10287"/>
                </a:cubicBezTo>
                <a:cubicBezTo>
                  <a:pt x="9950" y="14992"/>
                  <a:pt x="6919" y="20236"/>
                  <a:pt x="7620" y="25146"/>
                </a:cubicBezTo>
                <a:cubicBezTo>
                  <a:pt x="8353" y="30278"/>
                  <a:pt x="11956" y="34816"/>
                  <a:pt x="15621" y="38481"/>
                </a:cubicBezTo>
              </a:path>
            </a:pathLst>
          </a:custGeom>
          <a:noFill/>
          <a:ln w="19050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7750" y="384048"/>
            <a:ext cx="7708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Gochi Hand"/>
              <a:buNone/>
              <a:defRPr sz="3200" b="1">
                <a:solidFill>
                  <a:schemeClr val="lt2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92700" y="1351875"/>
            <a:ext cx="7711800" cy="32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●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○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■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●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○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■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●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○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Char char="■"/>
              <a:defRPr sz="16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8" r:id="rId5"/>
    <p:sldLayoutId id="2147483660" r:id="rId6"/>
    <p:sldLayoutId id="2147483661" r:id="rId7"/>
    <p:sldLayoutId id="2147483677" r:id="rId8"/>
    <p:sldLayoutId id="2147483678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>
            <a:extLst>
              <a:ext uri="{FF2B5EF4-FFF2-40B4-BE49-F238E27FC236}">
                <a16:creationId xmlns:a16="http://schemas.microsoft.com/office/drawing/2014/main" id="{B8A50CD6-13AB-7625-2CC9-AEFE9660CF37}"/>
              </a:ext>
            </a:extLst>
          </p:cNvPr>
          <p:cNvSpPr/>
          <p:nvPr/>
        </p:nvSpPr>
        <p:spPr>
          <a:xfrm>
            <a:off x="1538628" y="811289"/>
            <a:ext cx="2269429" cy="309907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5BFCDF-A10D-0D61-42F8-44F2AF64C2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628" y="927398"/>
            <a:ext cx="2198721" cy="2982961"/>
          </a:xfrm>
          <a:prstGeom prst="rect">
            <a:avLst/>
          </a:prstGeom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7884AC5F-0A6D-2101-6FFA-764F63B62136}"/>
              </a:ext>
            </a:extLst>
          </p:cNvPr>
          <p:cNvSpPr txBox="1">
            <a:spLocks/>
          </p:cNvSpPr>
          <p:nvPr/>
        </p:nvSpPr>
        <p:spPr>
          <a:xfrm>
            <a:off x="3694819" y="1183711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プレースホルダー 11">
            <a:extLst>
              <a:ext uri="{FF2B5EF4-FFF2-40B4-BE49-F238E27FC236}">
                <a16:creationId xmlns:a16="http://schemas.microsoft.com/office/drawing/2014/main" id="{001A609F-428A-69AD-DDC9-3412751DC70D}"/>
              </a:ext>
            </a:extLst>
          </p:cNvPr>
          <p:cNvSpPr txBox="1">
            <a:spLocks/>
          </p:cNvSpPr>
          <p:nvPr/>
        </p:nvSpPr>
        <p:spPr>
          <a:xfrm>
            <a:off x="3983865" y="1724428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Pendidikan</a:t>
            </a:r>
            <a:r>
              <a:rPr lang="en-US" sz="3200" b="1" dirty="0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Agama Islam </a:t>
            </a:r>
            <a:r>
              <a:rPr lang="en-US" sz="3200" b="1" dirty="0" err="1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3200" b="1" dirty="0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Budi </a:t>
            </a:r>
            <a:r>
              <a:rPr lang="en-US" sz="3200" b="1" dirty="0" err="1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Pekerti</a:t>
            </a:r>
            <a:endParaRPr lang="en-US" sz="3200" b="1" dirty="0">
              <a:solidFill>
                <a:srgbClr val="E8380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直線コネクタ 9">
            <a:extLst>
              <a:ext uri="{FF2B5EF4-FFF2-40B4-BE49-F238E27FC236}">
                <a16:creationId xmlns:a16="http://schemas.microsoft.com/office/drawing/2014/main" id="{A926A81C-98BC-41A7-8D5A-69948D2D1FA7}"/>
              </a:ext>
            </a:extLst>
          </p:cNvPr>
          <p:cNvCxnSpPr/>
          <p:nvPr/>
        </p:nvCxnSpPr>
        <p:spPr>
          <a:xfrm>
            <a:off x="3983865" y="2770225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7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20F2220-CEF3-9070-C440-77EA93C5861B}"/>
              </a:ext>
            </a:extLst>
          </p:cNvPr>
          <p:cNvSpPr/>
          <p:nvPr/>
        </p:nvSpPr>
        <p:spPr>
          <a:xfrm>
            <a:off x="5164631" y="2955461"/>
            <a:ext cx="2134239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UNTUK SMP KELAS VII</a:t>
            </a:r>
            <a:endParaRPr lang="id-ID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35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04;p40">
            <a:extLst>
              <a:ext uri="{FF2B5EF4-FFF2-40B4-BE49-F238E27FC236}">
                <a16:creationId xmlns:a16="http://schemas.microsoft.com/office/drawing/2014/main" id="{A55A9669-715C-D5A9-2E8C-419BC302561D}"/>
              </a:ext>
            </a:extLst>
          </p:cNvPr>
          <p:cNvSpPr/>
          <p:nvPr/>
        </p:nvSpPr>
        <p:spPr>
          <a:xfrm>
            <a:off x="2046377" y="493719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EF1E1869-8F7E-DF94-7C3F-9B143CD0961A}"/>
              </a:ext>
            </a:extLst>
          </p:cNvPr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332;p42">
            <a:extLst>
              <a:ext uri="{FF2B5EF4-FFF2-40B4-BE49-F238E27FC236}">
                <a16:creationId xmlns:a16="http://schemas.microsoft.com/office/drawing/2014/main" id="{1BBF7484-26FB-744A-FF2C-9A2BD711999C}"/>
              </a:ext>
            </a:extLst>
          </p:cNvPr>
          <p:cNvGrpSpPr/>
          <p:nvPr/>
        </p:nvGrpSpPr>
        <p:grpSpPr>
          <a:xfrm rot="1704775">
            <a:off x="5701472" y="-142660"/>
            <a:ext cx="3425081" cy="1046100"/>
            <a:chOff x="3555275" y="-36124"/>
            <a:chExt cx="3425242" cy="1046149"/>
          </a:xfrm>
        </p:grpSpPr>
        <p:sp>
          <p:nvSpPr>
            <p:cNvPr id="8" name="Google Shape;333;p42">
              <a:extLst>
                <a:ext uri="{FF2B5EF4-FFF2-40B4-BE49-F238E27FC236}">
                  <a16:creationId xmlns:a16="http://schemas.microsoft.com/office/drawing/2014/main" id="{F8E135EB-D970-3068-0148-31C1E9DB8B1C}"/>
                </a:ext>
              </a:extLst>
            </p:cNvPr>
            <p:cNvSpPr/>
            <p:nvPr/>
          </p:nvSpPr>
          <p:spPr>
            <a:xfrm>
              <a:off x="3555275" y="-36124"/>
              <a:ext cx="2940525" cy="948175"/>
            </a:xfrm>
            <a:custGeom>
              <a:avLst/>
              <a:gdLst/>
              <a:ahLst/>
              <a:cxnLst/>
              <a:rect l="l" t="t" r="r" b="b"/>
              <a:pathLst>
                <a:path w="117621" h="37927" extrusionOk="0">
                  <a:moveTo>
                    <a:pt x="0" y="585"/>
                  </a:moveTo>
                  <a:cubicBezTo>
                    <a:pt x="8187" y="-585"/>
                    <a:pt x="16626" y="653"/>
                    <a:pt x="24763" y="2133"/>
                  </a:cubicBezTo>
                  <a:cubicBezTo>
                    <a:pt x="28942" y="2893"/>
                    <a:pt x="34272" y="3243"/>
                    <a:pt x="36628" y="6776"/>
                  </a:cubicBezTo>
                  <a:cubicBezTo>
                    <a:pt x="38918" y="10210"/>
                    <a:pt x="39546" y="16239"/>
                    <a:pt x="36628" y="19157"/>
                  </a:cubicBezTo>
                  <a:cubicBezTo>
                    <a:pt x="33690" y="22095"/>
                    <a:pt x="23422" y="17715"/>
                    <a:pt x="25279" y="13998"/>
                  </a:cubicBezTo>
                  <a:cubicBezTo>
                    <a:pt x="31478" y="1591"/>
                    <a:pt x="52947" y="20232"/>
                    <a:pt x="64486" y="27927"/>
                  </a:cubicBezTo>
                  <a:cubicBezTo>
                    <a:pt x="75660" y="35379"/>
                    <a:pt x="90445" y="39422"/>
                    <a:pt x="103693" y="37213"/>
                  </a:cubicBezTo>
                  <a:cubicBezTo>
                    <a:pt x="108424" y="36424"/>
                    <a:pt x="112825" y="33602"/>
                    <a:pt x="117621" y="33602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9" name="Google Shape;334;p42">
              <a:extLst>
                <a:ext uri="{FF2B5EF4-FFF2-40B4-BE49-F238E27FC236}">
                  <a16:creationId xmlns:a16="http://schemas.microsoft.com/office/drawing/2014/main" id="{759B728D-F386-0488-1958-25340D29EB89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189775" y="317425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0CE9821-64E8-8529-5E72-FCF1C7C69149}"/>
              </a:ext>
            </a:extLst>
          </p:cNvPr>
          <p:cNvSpPr txBox="1"/>
          <p:nvPr/>
        </p:nvSpPr>
        <p:spPr>
          <a:xfrm>
            <a:off x="839972" y="754912"/>
            <a:ext cx="574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 Black" panose="020B0A04020102020204" pitchFamily="34" charset="0"/>
              </a:rPr>
              <a:t>6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51B18E-3A78-1E1C-D282-D307B8B407DB}"/>
              </a:ext>
            </a:extLst>
          </p:cNvPr>
          <p:cNvSpPr txBox="1"/>
          <p:nvPr/>
        </p:nvSpPr>
        <p:spPr>
          <a:xfrm>
            <a:off x="2499782" y="573779"/>
            <a:ext cx="432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Walid bin Abdul Malik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66C136-A7DB-B6BA-A450-8252AD818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89CAB8-3A76-5DCE-388C-9C5800C0BFF9}"/>
              </a:ext>
            </a:extLst>
          </p:cNvPr>
          <p:cNvSpPr txBox="1"/>
          <p:nvPr/>
        </p:nvSpPr>
        <p:spPr>
          <a:xfrm>
            <a:off x="1314251" y="1287402"/>
            <a:ext cx="6661674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Lahir pada </a:t>
            </a:r>
            <a:r>
              <a:rPr lang="en-US" sz="1600" b="1" dirty="0" err="1"/>
              <a:t>tahun</a:t>
            </a:r>
            <a:r>
              <a:rPr lang="en-US" sz="1600" b="1" dirty="0"/>
              <a:t> 50 H.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Dilantik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pada </a:t>
            </a:r>
            <a:r>
              <a:rPr lang="en-US" sz="1600" b="1" dirty="0" err="1"/>
              <a:t>tahun</a:t>
            </a:r>
            <a:r>
              <a:rPr lang="en-US" sz="1600" b="1" dirty="0"/>
              <a:t> 86 H/705 M </a:t>
            </a:r>
            <a:r>
              <a:rPr lang="en-US" sz="1600" b="1" dirty="0" err="1"/>
              <a:t>menggantikan</a:t>
            </a:r>
            <a:r>
              <a:rPr lang="en-US" sz="1600" b="1" dirty="0"/>
              <a:t> </a:t>
            </a:r>
            <a:r>
              <a:rPr lang="en-US" sz="1600" b="1" dirty="0" err="1"/>
              <a:t>ayahnya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pemerintahanya</a:t>
            </a:r>
            <a:r>
              <a:rPr lang="en-US" sz="1600" b="1" dirty="0"/>
              <a:t> </a:t>
            </a:r>
            <a:r>
              <a:rPr lang="en-US" sz="1600" b="1" dirty="0" err="1"/>
              <a:t>berlangsung</a:t>
            </a:r>
            <a:r>
              <a:rPr lang="en-US" sz="1600" b="1" dirty="0"/>
              <a:t> </a:t>
            </a:r>
            <a:r>
              <a:rPr lang="en-US" sz="1600" b="1" dirty="0" err="1"/>
              <a:t>selama</a:t>
            </a:r>
            <a:r>
              <a:rPr lang="en-US" sz="1600" b="1" dirty="0"/>
              <a:t> 10 </a:t>
            </a:r>
            <a:r>
              <a:rPr lang="en-US" sz="1600" b="1" dirty="0" err="1"/>
              <a:t>tahun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</a:t>
            </a:r>
            <a:r>
              <a:rPr lang="en-US" sz="1600" b="1" dirty="0" err="1"/>
              <a:t>melakukan</a:t>
            </a:r>
            <a:r>
              <a:rPr lang="en-US" sz="1600" b="1" dirty="0"/>
              <a:t> </a:t>
            </a:r>
            <a:r>
              <a:rPr lang="en-US" sz="1600" b="1" dirty="0" err="1"/>
              <a:t>perluasan</a:t>
            </a:r>
            <a:r>
              <a:rPr lang="en-US" sz="1600" b="1" dirty="0"/>
              <a:t> wilayah </a:t>
            </a:r>
            <a:r>
              <a:rPr lang="en-US" sz="1600" b="1" dirty="0" err="1"/>
              <a:t>kekuasaan</a:t>
            </a:r>
            <a:r>
              <a:rPr lang="en-US" sz="1600" b="1" dirty="0"/>
              <a:t> </a:t>
            </a:r>
            <a:r>
              <a:rPr lang="en-US" sz="1600" b="1" dirty="0" err="1"/>
              <a:t>dari</a:t>
            </a:r>
            <a:r>
              <a:rPr lang="en-US" sz="1600" b="1" dirty="0"/>
              <a:t> Afrika Utara </a:t>
            </a:r>
            <a:r>
              <a:rPr lang="en-US" sz="1600" b="1" dirty="0" err="1"/>
              <a:t>menuju</a:t>
            </a:r>
            <a:r>
              <a:rPr lang="en-US" sz="1600" b="1" dirty="0"/>
              <a:t> </a:t>
            </a:r>
            <a:r>
              <a:rPr lang="en-US" sz="1600" b="1" dirty="0" err="1"/>
              <a:t>Benua</a:t>
            </a:r>
            <a:r>
              <a:rPr lang="en-US" sz="1600" b="1" dirty="0"/>
              <a:t> </a:t>
            </a:r>
            <a:r>
              <a:rPr lang="en-US" sz="1600" b="1" dirty="0" err="1"/>
              <a:t>Eropa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Membangun</a:t>
            </a:r>
            <a:r>
              <a:rPr lang="en-US" sz="1600" b="1" dirty="0"/>
              <a:t> Masjid </a:t>
            </a:r>
            <a:r>
              <a:rPr lang="en-US" sz="1600" b="1" dirty="0" err="1"/>
              <a:t>Umawi</a:t>
            </a:r>
            <a:r>
              <a:rPr lang="en-US" sz="1600" b="1" dirty="0"/>
              <a:t> </a:t>
            </a:r>
            <a:r>
              <a:rPr lang="en-US" sz="1600" b="1" dirty="0" err="1"/>
              <a:t>atau</a:t>
            </a:r>
            <a:r>
              <a:rPr lang="en-US" sz="1600" b="1" dirty="0"/>
              <a:t> Masjid </a:t>
            </a:r>
            <a:r>
              <a:rPr lang="en-US" sz="1600" b="1" dirty="0" err="1"/>
              <a:t>Umayyah</a:t>
            </a:r>
            <a:r>
              <a:rPr lang="en-US" sz="1600" b="1" dirty="0"/>
              <a:t> di </a:t>
            </a:r>
            <a:r>
              <a:rPr lang="en-US" sz="1600" b="1" dirty="0" err="1"/>
              <a:t>Damaskus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tahun</a:t>
            </a:r>
            <a:r>
              <a:rPr lang="en-US" sz="1600" b="1" dirty="0"/>
              <a:t> 96 H/715 M. </a:t>
            </a:r>
          </a:p>
        </p:txBody>
      </p:sp>
    </p:spTree>
    <p:extLst>
      <p:ext uri="{BB962C8B-B14F-4D97-AF65-F5344CB8AC3E}">
        <p14:creationId xmlns:p14="http://schemas.microsoft.com/office/powerpoint/2010/main" val="1173788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556AEB-3059-C799-782B-6004A60F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444" y="392399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2D309313-8AD4-B159-78DC-A352095CB17D}"/>
              </a:ext>
            </a:extLst>
          </p:cNvPr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6280A-5789-7DC6-8C09-AB46B5763357}"/>
              </a:ext>
            </a:extLst>
          </p:cNvPr>
          <p:cNvSpPr txBox="1"/>
          <p:nvPr/>
        </p:nvSpPr>
        <p:spPr>
          <a:xfrm>
            <a:off x="949613" y="742949"/>
            <a:ext cx="329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7</a:t>
            </a:r>
            <a:endParaRPr lang="en-ID" sz="2000" b="1" dirty="0">
              <a:latin typeface="Arial Black" panose="020B0A04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9306F2-B044-DC76-CB13-C3052D5F3B19}"/>
              </a:ext>
            </a:extLst>
          </p:cNvPr>
          <p:cNvSpPr txBox="1"/>
          <p:nvPr/>
        </p:nvSpPr>
        <p:spPr>
          <a:xfrm>
            <a:off x="2132670" y="512116"/>
            <a:ext cx="487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Arial Black" panose="020B0A04020102020204" pitchFamily="34" charset="0"/>
              </a:rPr>
              <a:t>Sulaiman</a:t>
            </a:r>
            <a:r>
              <a:rPr lang="en-US" sz="2400" b="1" dirty="0">
                <a:latin typeface="Arial Black" panose="020B0A04020102020204" pitchFamily="34" charset="0"/>
              </a:rPr>
              <a:t> bin Abdul Malik</a:t>
            </a:r>
            <a:endParaRPr lang="en-ID" sz="2400" b="1" dirty="0">
              <a:latin typeface="Arial Black" panose="020B0A040201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51AC82-3482-08FD-BEDD-0D1806CA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grpSp>
        <p:nvGrpSpPr>
          <p:cNvPr id="11" name="Google Shape;566;p43">
            <a:extLst>
              <a:ext uri="{FF2B5EF4-FFF2-40B4-BE49-F238E27FC236}">
                <a16:creationId xmlns:a16="http://schemas.microsoft.com/office/drawing/2014/main" id="{908DC1F7-091A-5DF6-9AF2-3A9529905436}"/>
              </a:ext>
            </a:extLst>
          </p:cNvPr>
          <p:cNvGrpSpPr/>
          <p:nvPr/>
        </p:nvGrpSpPr>
        <p:grpSpPr>
          <a:xfrm>
            <a:off x="7914519" y="932372"/>
            <a:ext cx="1229481" cy="3613500"/>
            <a:chOff x="7997075" y="266350"/>
            <a:chExt cx="1229481" cy="3613500"/>
          </a:xfrm>
        </p:grpSpPr>
        <p:pic>
          <p:nvPicPr>
            <p:cNvPr id="12" name="Google Shape;567;p43">
              <a:extLst>
                <a:ext uri="{FF2B5EF4-FFF2-40B4-BE49-F238E27FC236}">
                  <a16:creationId xmlns:a16="http://schemas.microsoft.com/office/drawing/2014/main" id="{A6BFA708-D88A-C64E-A240-63C99F505E49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997075" y="266350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Google Shape;568;p43">
              <a:extLst>
                <a:ext uri="{FF2B5EF4-FFF2-40B4-BE49-F238E27FC236}">
                  <a16:creationId xmlns:a16="http://schemas.microsoft.com/office/drawing/2014/main" id="{138FD57D-05C1-A410-815E-81A908BFFD58}"/>
                </a:ext>
              </a:extLst>
            </p:cNvPr>
            <p:cNvSpPr/>
            <p:nvPr/>
          </p:nvSpPr>
          <p:spPr>
            <a:xfrm>
              <a:off x="8204731" y="841375"/>
              <a:ext cx="1021825" cy="3038475"/>
            </a:xfrm>
            <a:custGeom>
              <a:avLst/>
              <a:gdLst/>
              <a:ahLst/>
              <a:cxnLst/>
              <a:rect l="l" t="t" r="r" b="b"/>
              <a:pathLst>
                <a:path w="40873" h="121539" extrusionOk="0">
                  <a:moveTo>
                    <a:pt x="5059" y="0"/>
                  </a:moveTo>
                  <a:cubicBezTo>
                    <a:pt x="-12810" y="8934"/>
                    <a:pt x="22477" y="36417"/>
                    <a:pt x="26395" y="56007"/>
                  </a:cubicBezTo>
                  <a:cubicBezTo>
                    <a:pt x="28019" y="64126"/>
                    <a:pt x="29327" y="72557"/>
                    <a:pt x="28300" y="80772"/>
                  </a:cubicBezTo>
                  <a:cubicBezTo>
                    <a:pt x="27189" y="89659"/>
                    <a:pt x="18446" y="97465"/>
                    <a:pt x="19918" y="106299"/>
                  </a:cubicBezTo>
                  <a:cubicBezTo>
                    <a:pt x="21338" y="114818"/>
                    <a:pt x="32236" y="121539"/>
                    <a:pt x="40873" y="121539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395DB3E-FDFC-1042-8FD3-DC6912CCAD03}"/>
              </a:ext>
            </a:extLst>
          </p:cNvPr>
          <p:cNvSpPr txBox="1"/>
          <p:nvPr/>
        </p:nvSpPr>
        <p:spPr>
          <a:xfrm>
            <a:off x="1232278" y="1382978"/>
            <a:ext cx="6889897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Lahir pada </a:t>
            </a:r>
            <a:r>
              <a:rPr lang="en-US" sz="1600" b="1" dirty="0" err="1"/>
              <a:t>tahun</a:t>
            </a:r>
            <a:r>
              <a:rPr lang="en-US" sz="1600" b="1" dirty="0"/>
              <a:t> 54 H/674 M.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selama</a:t>
            </a:r>
            <a:r>
              <a:rPr lang="en-US" sz="1600" b="1" dirty="0"/>
              <a:t> 2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Dilantik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</a:t>
            </a:r>
            <a:r>
              <a:rPr lang="en-US" sz="1600" b="1" dirty="0" err="1"/>
              <a:t>setelah</a:t>
            </a:r>
            <a:r>
              <a:rPr lang="en-US" sz="1600" b="1" dirty="0"/>
              <a:t> Walid bin Abdul Malik </a:t>
            </a:r>
            <a:r>
              <a:rPr lang="en-US" sz="1600" b="1" dirty="0" err="1"/>
              <a:t>wafat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Memiliki</a:t>
            </a:r>
            <a:r>
              <a:rPr lang="en-US" sz="1600" b="1" dirty="0"/>
              <a:t> </a:t>
            </a:r>
            <a:r>
              <a:rPr lang="en-US" sz="1600" b="1" dirty="0" err="1"/>
              <a:t>watak</a:t>
            </a:r>
            <a:r>
              <a:rPr lang="en-US" sz="1600" b="1" dirty="0"/>
              <a:t> yang </a:t>
            </a:r>
            <a:r>
              <a:rPr lang="en-US" sz="1600" b="1" dirty="0" err="1"/>
              <a:t>kurang</a:t>
            </a:r>
            <a:r>
              <a:rPr lang="en-US" sz="1600" b="1" dirty="0"/>
              <a:t> </a:t>
            </a:r>
            <a:r>
              <a:rPr lang="en-US" sz="1600" b="1" dirty="0" err="1"/>
              <a:t>bijaksana</a:t>
            </a:r>
            <a:r>
              <a:rPr lang="en-US" sz="1600" b="1" dirty="0"/>
              <a:t> dan </a:t>
            </a:r>
            <a:r>
              <a:rPr lang="en-US" sz="1600" b="1" dirty="0" err="1"/>
              <a:t>suka</a:t>
            </a:r>
            <a:r>
              <a:rPr lang="en-US" sz="1600" b="1" dirty="0"/>
              <a:t> </a:t>
            </a:r>
            <a:r>
              <a:rPr lang="en-US" sz="1600" b="1" dirty="0" err="1"/>
              <a:t>mengumpulkan</a:t>
            </a:r>
            <a:r>
              <a:rPr lang="en-US" sz="1600" b="1" dirty="0"/>
              <a:t> </a:t>
            </a:r>
            <a:r>
              <a:rPr lang="en-US" sz="1600" b="1" dirty="0" err="1"/>
              <a:t>harta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Dicopot</a:t>
            </a:r>
            <a:r>
              <a:rPr lang="en-US" sz="1600" b="1" dirty="0"/>
              <a:t> </a:t>
            </a:r>
            <a:r>
              <a:rPr lang="en-US" sz="1600" b="1" dirty="0" err="1"/>
              <a:t>dari</a:t>
            </a:r>
            <a:r>
              <a:rPr lang="en-US" sz="1600" b="1" dirty="0"/>
              <a:t> </a:t>
            </a:r>
            <a:r>
              <a:rPr lang="en-US" sz="1600" b="1" dirty="0" err="1"/>
              <a:t>jabatannya</a:t>
            </a:r>
            <a:r>
              <a:rPr lang="en-US" sz="1600" b="1" dirty="0"/>
              <a:t> </a:t>
            </a:r>
            <a:r>
              <a:rPr lang="en-US" sz="1600" b="1" dirty="0" err="1"/>
              <a:t>sebagai</a:t>
            </a:r>
            <a:r>
              <a:rPr lang="en-US" sz="1600" b="1" dirty="0"/>
              <a:t> </a:t>
            </a:r>
            <a:r>
              <a:rPr lang="en-US" sz="1600" b="1" dirty="0" err="1"/>
              <a:t>gubernur</a:t>
            </a:r>
            <a:r>
              <a:rPr lang="en-US" sz="1600" b="1" dirty="0"/>
              <a:t> pada </a:t>
            </a:r>
            <a:r>
              <a:rPr lang="en-US" sz="1600" b="1" dirty="0" err="1"/>
              <a:t>saat</a:t>
            </a:r>
            <a:r>
              <a:rPr lang="en-US" sz="1600" b="1" dirty="0"/>
              <a:t> naik </a:t>
            </a:r>
            <a:r>
              <a:rPr lang="en-US" sz="1600" b="1" dirty="0" err="1"/>
              <a:t>tahta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usia</a:t>
            </a:r>
            <a:r>
              <a:rPr lang="en-US" sz="1600" b="1" dirty="0"/>
              <a:t> 44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985921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83A4D7-7105-99AA-BF69-520E323F5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95" y="498616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C3C1CD9C-3DE3-4001-F36F-EFE150A9A11B}"/>
              </a:ext>
            </a:extLst>
          </p:cNvPr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4AEFE2-7EB1-D1F1-7934-9F20E2AE48B0}"/>
              </a:ext>
            </a:extLst>
          </p:cNvPr>
          <p:cNvSpPr txBox="1"/>
          <p:nvPr/>
        </p:nvSpPr>
        <p:spPr>
          <a:xfrm>
            <a:off x="861237" y="765544"/>
            <a:ext cx="467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8</a:t>
            </a:r>
            <a:endParaRPr lang="en-ID" sz="2000" b="1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C36B7D-9EAD-73B2-A6CE-54BC234CC5F6}"/>
              </a:ext>
            </a:extLst>
          </p:cNvPr>
          <p:cNvSpPr txBox="1"/>
          <p:nvPr/>
        </p:nvSpPr>
        <p:spPr>
          <a:xfrm>
            <a:off x="2445488" y="618333"/>
            <a:ext cx="4253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Umar bin Abdul Aziz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grpSp>
        <p:nvGrpSpPr>
          <p:cNvPr id="9" name="Google Shape;1064;p52">
            <a:extLst>
              <a:ext uri="{FF2B5EF4-FFF2-40B4-BE49-F238E27FC236}">
                <a16:creationId xmlns:a16="http://schemas.microsoft.com/office/drawing/2014/main" id="{4B75BEEE-8830-3B69-82F4-DD4FCA3EB194}"/>
              </a:ext>
            </a:extLst>
          </p:cNvPr>
          <p:cNvGrpSpPr/>
          <p:nvPr/>
        </p:nvGrpSpPr>
        <p:grpSpPr>
          <a:xfrm rot="1704775">
            <a:off x="5782656" y="642603"/>
            <a:ext cx="3425081" cy="1046100"/>
            <a:chOff x="3555275" y="-36124"/>
            <a:chExt cx="3425242" cy="1046149"/>
          </a:xfrm>
        </p:grpSpPr>
        <p:sp>
          <p:nvSpPr>
            <p:cNvPr id="10" name="Google Shape;1065;p52">
              <a:extLst>
                <a:ext uri="{FF2B5EF4-FFF2-40B4-BE49-F238E27FC236}">
                  <a16:creationId xmlns:a16="http://schemas.microsoft.com/office/drawing/2014/main" id="{131327C3-0D98-77FB-F170-4AE307CCF699}"/>
                </a:ext>
              </a:extLst>
            </p:cNvPr>
            <p:cNvSpPr/>
            <p:nvPr/>
          </p:nvSpPr>
          <p:spPr>
            <a:xfrm>
              <a:off x="3555275" y="-36124"/>
              <a:ext cx="2940525" cy="948175"/>
            </a:xfrm>
            <a:custGeom>
              <a:avLst/>
              <a:gdLst/>
              <a:ahLst/>
              <a:cxnLst/>
              <a:rect l="l" t="t" r="r" b="b"/>
              <a:pathLst>
                <a:path w="117621" h="37927" extrusionOk="0">
                  <a:moveTo>
                    <a:pt x="0" y="585"/>
                  </a:moveTo>
                  <a:cubicBezTo>
                    <a:pt x="8187" y="-585"/>
                    <a:pt x="16626" y="653"/>
                    <a:pt x="24763" y="2133"/>
                  </a:cubicBezTo>
                  <a:cubicBezTo>
                    <a:pt x="28942" y="2893"/>
                    <a:pt x="34272" y="3243"/>
                    <a:pt x="36628" y="6776"/>
                  </a:cubicBezTo>
                  <a:cubicBezTo>
                    <a:pt x="38918" y="10210"/>
                    <a:pt x="39546" y="16239"/>
                    <a:pt x="36628" y="19157"/>
                  </a:cubicBezTo>
                  <a:cubicBezTo>
                    <a:pt x="33690" y="22095"/>
                    <a:pt x="23422" y="17715"/>
                    <a:pt x="25279" y="13998"/>
                  </a:cubicBezTo>
                  <a:cubicBezTo>
                    <a:pt x="31478" y="1591"/>
                    <a:pt x="52947" y="20232"/>
                    <a:pt x="64486" y="27927"/>
                  </a:cubicBezTo>
                  <a:cubicBezTo>
                    <a:pt x="75660" y="35379"/>
                    <a:pt x="90445" y="39422"/>
                    <a:pt x="103693" y="37213"/>
                  </a:cubicBezTo>
                  <a:cubicBezTo>
                    <a:pt x="108424" y="36424"/>
                    <a:pt x="112825" y="33602"/>
                    <a:pt x="117621" y="33602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11" name="Google Shape;1066;p52">
              <a:extLst>
                <a:ext uri="{FF2B5EF4-FFF2-40B4-BE49-F238E27FC236}">
                  <a16:creationId xmlns:a16="http://schemas.microsoft.com/office/drawing/2014/main" id="{0D1E4D29-987C-A5B3-9767-EEFB8F90CBC8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189775" y="317425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7DA5F5D-F7ED-CD51-7D17-1B50CC621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19DC408-CFB4-19D8-14C3-DD6CABF06C09}"/>
              </a:ext>
            </a:extLst>
          </p:cNvPr>
          <p:cNvSpPr txBox="1"/>
          <p:nvPr/>
        </p:nvSpPr>
        <p:spPr>
          <a:xfrm>
            <a:off x="1233377" y="1648047"/>
            <a:ext cx="6030329" cy="18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Sosok</a:t>
            </a:r>
            <a:r>
              <a:rPr lang="en-US" sz="1600" b="1" dirty="0"/>
              <a:t> khalifah yang </a:t>
            </a:r>
            <a:r>
              <a:rPr lang="en-US" sz="1600" b="1" dirty="0" err="1"/>
              <a:t>takwa</a:t>
            </a:r>
            <a:r>
              <a:rPr lang="en-US" sz="1600" b="1" dirty="0"/>
              <a:t> dan </a:t>
            </a:r>
            <a:r>
              <a:rPr lang="en-US" sz="1600" b="1" dirty="0" err="1"/>
              <a:t>bersih</a:t>
            </a:r>
            <a:r>
              <a:rPr lang="en-US" sz="1600" b="1" dirty="0"/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Sosok</a:t>
            </a:r>
            <a:r>
              <a:rPr lang="en-US" sz="1600" b="1" dirty="0"/>
              <a:t> </a:t>
            </a:r>
            <a:r>
              <a:rPr lang="en-US" sz="1600" b="1" dirty="0" err="1"/>
              <a:t>pemimpin</a:t>
            </a:r>
            <a:r>
              <a:rPr lang="en-US" sz="1600" b="1" dirty="0"/>
              <a:t> yang </a:t>
            </a:r>
            <a:r>
              <a:rPr lang="en-US" sz="1600" b="1" dirty="0" err="1"/>
              <a:t>adil</a:t>
            </a:r>
            <a:r>
              <a:rPr lang="en-US" sz="1600" b="1" dirty="0"/>
              <a:t> dan </a:t>
            </a:r>
            <a:r>
              <a:rPr lang="en-US" sz="1600" b="1" dirty="0" err="1"/>
              <a:t>sederhana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Mengurangi</a:t>
            </a:r>
            <a:r>
              <a:rPr lang="en-US" sz="1600" b="1" dirty="0"/>
              <a:t> </a:t>
            </a:r>
            <a:r>
              <a:rPr lang="en-US" sz="1600" b="1" dirty="0" err="1"/>
              <a:t>pemungutan</a:t>
            </a:r>
            <a:r>
              <a:rPr lang="en-US" sz="1600" b="1" dirty="0"/>
              <a:t> </a:t>
            </a:r>
            <a:r>
              <a:rPr lang="en-US" sz="1600" b="1" dirty="0" err="1"/>
              <a:t>pajak</a:t>
            </a:r>
            <a:r>
              <a:rPr lang="en-US" sz="1600" b="1" dirty="0"/>
              <a:t> dan </a:t>
            </a:r>
            <a:r>
              <a:rPr lang="en-US" sz="1600" b="1" dirty="0" err="1"/>
              <a:t>menganggap</a:t>
            </a:r>
            <a:r>
              <a:rPr lang="en-US" sz="1600" b="1" dirty="0"/>
              <a:t> </a:t>
            </a:r>
            <a:r>
              <a:rPr lang="en-US" sz="1600" b="1" dirty="0" err="1"/>
              <a:t>semua</a:t>
            </a:r>
            <a:r>
              <a:rPr lang="en-US" sz="1600" b="1" dirty="0"/>
              <a:t> </a:t>
            </a:r>
            <a:r>
              <a:rPr lang="en-US" sz="1600" b="1" dirty="0" err="1"/>
              <a:t>penduduk</a:t>
            </a:r>
            <a:r>
              <a:rPr lang="en-US" sz="1600" b="1" dirty="0"/>
              <a:t> </a:t>
            </a:r>
            <a:r>
              <a:rPr lang="en-US" sz="1600" b="1" dirty="0" err="1"/>
              <a:t>setara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tahun</a:t>
            </a:r>
            <a:r>
              <a:rPr lang="en-US" sz="1600" b="1" dirty="0"/>
              <a:t> 720 M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usia</a:t>
            </a:r>
            <a:r>
              <a:rPr lang="en-US" sz="1600" b="1" dirty="0"/>
              <a:t> 39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1557200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C1A0C6-85B1-E3DC-CECB-6BB164ED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95" y="498616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4DFAE3A7-6971-7722-DF17-7EC3F7860C80}"/>
              </a:ext>
            </a:extLst>
          </p:cNvPr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665FA2-7726-8454-09EA-F9D0C3CDC9B1}"/>
              </a:ext>
            </a:extLst>
          </p:cNvPr>
          <p:cNvSpPr txBox="1"/>
          <p:nvPr/>
        </p:nvSpPr>
        <p:spPr>
          <a:xfrm>
            <a:off x="2376376" y="591019"/>
            <a:ext cx="4391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Yazid bin Abdul Malik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31E614-E03F-C951-65CD-EA3F32D4DF83}"/>
              </a:ext>
            </a:extLst>
          </p:cNvPr>
          <p:cNvSpPr txBox="1"/>
          <p:nvPr/>
        </p:nvSpPr>
        <p:spPr>
          <a:xfrm>
            <a:off x="871870" y="733647"/>
            <a:ext cx="467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9</a:t>
            </a:r>
            <a:endParaRPr lang="en-ID" sz="2000" b="1" dirty="0">
              <a:latin typeface="Arial Black" panose="020B0A04020102020204" pitchFamily="34" charset="0"/>
            </a:endParaRPr>
          </a:p>
        </p:txBody>
      </p:sp>
      <p:grpSp>
        <p:nvGrpSpPr>
          <p:cNvPr id="9" name="Google Shape;1057;p51">
            <a:extLst>
              <a:ext uri="{FF2B5EF4-FFF2-40B4-BE49-F238E27FC236}">
                <a16:creationId xmlns:a16="http://schemas.microsoft.com/office/drawing/2014/main" id="{A7D3A052-3242-6076-2A9F-1113359DFA1B}"/>
              </a:ext>
            </a:extLst>
          </p:cNvPr>
          <p:cNvGrpSpPr/>
          <p:nvPr/>
        </p:nvGrpSpPr>
        <p:grpSpPr>
          <a:xfrm>
            <a:off x="7263706" y="0"/>
            <a:ext cx="1924928" cy="4173899"/>
            <a:chOff x="7311149" y="746125"/>
            <a:chExt cx="1924928" cy="4173899"/>
          </a:xfrm>
        </p:grpSpPr>
        <p:pic>
          <p:nvPicPr>
            <p:cNvPr id="10" name="Google Shape;1058;p51">
              <a:extLst>
                <a:ext uri="{FF2B5EF4-FFF2-40B4-BE49-F238E27FC236}">
                  <a16:creationId xmlns:a16="http://schemas.microsoft.com/office/drawing/2014/main" id="{793ADF36-1F12-E7B2-DC85-9DDF7E023500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311149" y="3960848"/>
              <a:ext cx="1586311" cy="959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1059;p51">
              <a:extLst>
                <a:ext uri="{FF2B5EF4-FFF2-40B4-BE49-F238E27FC236}">
                  <a16:creationId xmlns:a16="http://schemas.microsoft.com/office/drawing/2014/main" id="{6DC84E95-3A23-071A-41E9-199E32C8E776}"/>
                </a:ext>
              </a:extLst>
            </p:cNvPr>
            <p:cNvSpPr/>
            <p:nvPr/>
          </p:nvSpPr>
          <p:spPr>
            <a:xfrm>
              <a:off x="8316552" y="746125"/>
              <a:ext cx="919525" cy="3419475"/>
            </a:xfrm>
            <a:custGeom>
              <a:avLst/>
              <a:gdLst/>
              <a:ahLst/>
              <a:cxnLst/>
              <a:rect l="l" t="t" r="r" b="b"/>
              <a:pathLst>
                <a:path w="36781" h="136779" extrusionOk="0">
                  <a:moveTo>
                    <a:pt x="205" y="136779"/>
                  </a:moveTo>
                  <a:cubicBezTo>
                    <a:pt x="-293" y="128819"/>
                    <a:pt x="-88" y="119996"/>
                    <a:pt x="4015" y="113157"/>
                  </a:cubicBezTo>
                  <a:cubicBezTo>
                    <a:pt x="8991" y="104863"/>
                    <a:pt x="16903" y="97551"/>
                    <a:pt x="18493" y="88011"/>
                  </a:cubicBezTo>
                  <a:cubicBezTo>
                    <a:pt x="21271" y="71342"/>
                    <a:pt x="13855" y="53947"/>
                    <a:pt x="16969" y="37338"/>
                  </a:cubicBezTo>
                  <a:cubicBezTo>
                    <a:pt x="19566" y="23490"/>
                    <a:pt x="24179" y="6301"/>
                    <a:pt x="36781" y="0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9D7F31A-64C7-C5CE-D3FC-9D8208446C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4ABAFB-B558-94AB-2124-D4297E5453B2}"/>
              </a:ext>
            </a:extLst>
          </p:cNvPr>
          <p:cNvSpPr txBox="1"/>
          <p:nvPr/>
        </p:nvSpPr>
        <p:spPr>
          <a:xfrm>
            <a:off x="1063256" y="1257023"/>
            <a:ext cx="7060018" cy="3370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Sejak</a:t>
            </a:r>
            <a:r>
              <a:rPr lang="en-US" sz="1600" b="1" dirty="0"/>
              <a:t> </a:t>
            </a:r>
            <a:r>
              <a:rPr lang="en-US" sz="1600" b="1" dirty="0" err="1"/>
              <a:t>kecil</a:t>
            </a:r>
            <a:r>
              <a:rPr lang="en-US" sz="1600" b="1" dirty="0"/>
              <a:t> </a:t>
            </a:r>
            <a:r>
              <a:rPr lang="en-US" sz="1600" b="1" dirty="0" err="1"/>
              <a:t>hidup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kemewahan</a:t>
            </a:r>
            <a:r>
              <a:rPr lang="en-US" sz="1600" b="1" dirty="0"/>
              <a:t> </a:t>
            </a:r>
            <a:r>
              <a:rPr lang="en-US" sz="1600" b="1" dirty="0" err="1"/>
              <a:t>sehingga</a:t>
            </a:r>
            <a:r>
              <a:rPr lang="en-US" sz="1600" b="1" dirty="0"/>
              <a:t> </a:t>
            </a:r>
            <a:r>
              <a:rPr lang="en-US" sz="1600" b="1" dirty="0" err="1"/>
              <a:t>kurang</a:t>
            </a:r>
            <a:r>
              <a:rPr lang="en-US" sz="1600" b="1" dirty="0"/>
              <a:t> </a:t>
            </a:r>
            <a:r>
              <a:rPr lang="en-US" sz="1600" b="1" dirty="0" err="1"/>
              <a:t>menghargai</a:t>
            </a:r>
            <a:r>
              <a:rPr lang="en-US" sz="1600" b="1" dirty="0"/>
              <a:t> arti </a:t>
            </a:r>
            <a:r>
              <a:rPr lang="en-US" sz="1600" b="1" dirty="0" err="1"/>
              <a:t>sebuah</a:t>
            </a:r>
            <a:r>
              <a:rPr lang="en-US" sz="1600" b="1" dirty="0"/>
              <a:t> </a:t>
            </a:r>
            <a:r>
              <a:rPr lang="en-US" sz="1600" b="1" dirty="0" err="1"/>
              <a:t>perjuangan</a:t>
            </a:r>
            <a:r>
              <a:rPr lang="en-US" sz="1600" b="1" dirty="0"/>
              <a:t> dan </a:t>
            </a:r>
            <a:r>
              <a:rPr lang="en-US" sz="1600" b="1" dirty="0" err="1"/>
              <a:t>makna</a:t>
            </a:r>
            <a:r>
              <a:rPr lang="en-US" sz="1600" b="1" dirty="0"/>
              <a:t> </a:t>
            </a:r>
            <a:r>
              <a:rPr lang="en-US" sz="1600" b="1" dirty="0" err="1"/>
              <a:t>kekuasaan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Ketidakcakapannya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memimpin</a:t>
            </a:r>
            <a:r>
              <a:rPr lang="en-US" sz="1600" b="1" dirty="0"/>
              <a:t> </a:t>
            </a:r>
            <a:r>
              <a:rPr lang="en-US" sz="1600" b="1" dirty="0" err="1"/>
              <a:t>membuat</a:t>
            </a:r>
            <a:r>
              <a:rPr lang="en-US" sz="1600" b="1" dirty="0"/>
              <a:t> </a:t>
            </a:r>
            <a:r>
              <a:rPr lang="en-US" sz="1600" b="1" dirty="0" err="1"/>
              <a:t>Daulah</a:t>
            </a:r>
            <a:r>
              <a:rPr lang="en-US" sz="1600" b="1" dirty="0"/>
              <a:t> Bani </a:t>
            </a:r>
            <a:r>
              <a:rPr lang="en-US" sz="1600" b="1" dirty="0" err="1"/>
              <a:t>Umayyah</a:t>
            </a:r>
            <a:r>
              <a:rPr lang="en-US" sz="1600" b="1" dirty="0"/>
              <a:t> </a:t>
            </a:r>
            <a:r>
              <a:rPr lang="en-US" sz="1600" b="1" dirty="0" err="1"/>
              <a:t>mulai</a:t>
            </a:r>
            <a:r>
              <a:rPr lang="en-US" sz="1600" b="1" dirty="0"/>
              <a:t> </a:t>
            </a:r>
            <a:r>
              <a:rPr lang="en-US" sz="1600" b="1" dirty="0" err="1"/>
              <a:t>goyah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Pada masa </a:t>
            </a:r>
            <a:r>
              <a:rPr lang="en-US" sz="1600" b="1" dirty="0" err="1"/>
              <a:t>pemerintahannya</a:t>
            </a:r>
            <a:r>
              <a:rPr lang="en-US" sz="1600" b="1" dirty="0"/>
              <a:t>, </a:t>
            </a:r>
            <a:r>
              <a:rPr lang="en-US" sz="1600" b="1" dirty="0" err="1"/>
              <a:t>banyak</a:t>
            </a:r>
            <a:r>
              <a:rPr lang="en-US" sz="1600" b="1" dirty="0"/>
              <a:t> </a:t>
            </a:r>
            <a:r>
              <a:rPr lang="en-US" sz="1600" b="1" dirty="0" err="1"/>
              <a:t>muncul</a:t>
            </a:r>
            <a:r>
              <a:rPr lang="en-US" sz="1600" b="1" dirty="0"/>
              <a:t> propaganda </a:t>
            </a:r>
            <a:r>
              <a:rPr lang="en-US" sz="1600" b="1" dirty="0" err="1"/>
              <a:t>bagi</a:t>
            </a:r>
            <a:r>
              <a:rPr lang="en-US" sz="1600" b="1" dirty="0"/>
              <a:t> </a:t>
            </a:r>
            <a:r>
              <a:rPr lang="en-US" sz="1600" b="1" dirty="0" err="1"/>
              <a:t>keturunan</a:t>
            </a:r>
            <a:r>
              <a:rPr lang="en-US" sz="1600" b="1" dirty="0"/>
              <a:t> Bani Abbas.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berlangsung</a:t>
            </a:r>
            <a:r>
              <a:rPr lang="en-US" sz="1600" b="1" dirty="0"/>
              <a:t> </a:t>
            </a:r>
            <a:r>
              <a:rPr lang="en-US" sz="1600" b="1" dirty="0" err="1"/>
              <a:t>selama</a:t>
            </a:r>
            <a:r>
              <a:rPr lang="en-US" sz="1600" b="1" dirty="0"/>
              <a:t> 4 </a:t>
            </a:r>
            <a:r>
              <a:rPr lang="en-US" sz="1600" b="1" dirty="0" err="1"/>
              <a:t>tahun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tahun</a:t>
            </a:r>
            <a:r>
              <a:rPr lang="en-US" sz="1600" b="1" dirty="0"/>
              <a:t> 105 H/723 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3732552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3BBD01-9A8E-2836-8E57-5FE41AF0C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444" y="509249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41049343-BCC0-334A-4494-04A063A28428}"/>
              </a:ext>
            </a:extLst>
          </p:cNvPr>
          <p:cNvSpPr/>
          <p:nvPr/>
        </p:nvSpPr>
        <p:spPr>
          <a:xfrm>
            <a:off x="729645" y="431853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943774-902C-C66D-7EBC-B06C46DA1E48}"/>
              </a:ext>
            </a:extLst>
          </p:cNvPr>
          <p:cNvSpPr txBox="1"/>
          <p:nvPr/>
        </p:nvSpPr>
        <p:spPr>
          <a:xfrm>
            <a:off x="795441" y="659744"/>
            <a:ext cx="637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 Black" panose="020B0A04020102020204" pitchFamily="34" charset="0"/>
              </a:rPr>
              <a:t>10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AC4276-4F16-8377-C382-812CE0B148DF}"/>
              </a:ext>
            </a:extLst>
          </p:cNvPr>
          <p:cNvSpPr txBox="1"/>
          <p:nvPr/>
        </p:nvSpPr>
        <p:spPr>
          <a:xfrm>
            <a:off x="2445487" y="609347"/>
            <a:ext cx="4167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latin typeface="Arial Black" panose="020B0A04020102020204" pitchFamily="34" charset="0"/>
              </a:rPr>
              <a:t>Hisyam</a:t>
            </a:r>
            <a:r>
              <a:rPr lang="en-US" sz="2400" dirty="0">
                <a:latin typeface="Arial Black" panose="020B0A04020102020204" pitchFamily="34" charset="0"/>
              </a:rPr>
              <a:t> bin Abdul Malik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0EF012-EBF6-4585-5D4A-4382FB5E1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grpSp>
        <p:nvGrpSpPr>
          <p:cNvPr id="10" name="Google Shape;1863;p60">
            <a:extLst>
              <a:ext uri="{FF2B5EF4-FFF2-40B4-BE49-F238E27FC236}">
                <a16:creationId xmlns:a16="http://schemas.microsoft.com/office/drawing/2014/main" id="{8C372B12-F676-549F-9C55-84C2E28CEF21}"/>
              </a:ext>
            </a:extLst>
          </p:cNvPr>
          <p:cNvGrpSpPr/>
          <p:nvPr/>
        </p:nvGrpSpPr>
        <p:grpSpPr>
          <a:xfrm>
            <a:off x="7706413" y="170140"/>
            <a:ext cx="1437587" cy="2256151"/>
            <a:chOff x="7808010" y="42549"/>
            <a:chExt cx="1437587" cy="2256151"/>
          </a:xfrm>
        </p:grpSpPr>
        <p:pic>
          <p:nvPicPr>
            <p:cNvPr id="11" name="Google Shape;1864;p60">
              <a:extLst>
                <a:ext uri="{FF2B5EF4-FFF2-40B4-BE49-F238E27FC236}">
                  <a16:creationId xmlns:a16="http://schemas.microsoft.com/office/drawing/2014/main" id="{F37E34F3-07CF-593D-7B9B-9887281B62EA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1728242">
              <a:off x="7927582" y="238302"/>
              <a:ext cx="1006382" cy="7547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1865;p60">
              <a:extLst>
                <a:ext uri="{FF2B5EF4-FFF2-40B4-BE49-F238E27FC236}">
                  <a16:creationId xmlns:a16="http://schemas.microsoft.com/office/drawing/2014/main" id="{BCA4DCE7-8775-FE8C-0ACC-7F099B20B49C}"/>
                </a:ext>
              </a:extLst>
            </p:cNvPr>
            <p:cNvSpPr/>
            <p:nvPr/>
          </p:nvSpPr>
          <p:spPr>
            <a:xfrm>
              <a:off x="8217022" y="927100"/>
              <a:ext cx="1028575" cy="1371600"/>
            </a:xfrm>
            <a:custGeom>
              <a:avLst/>
              <a:gdLst/>
              <a:ahLst/>
              <a:cxnLst/>
              <a:rect l="l" t="t" r="r" b="b"/>
              <a:pathLst>
                <a:path w="41143" h="54864" extrusionOk="0">
                  <a:moveTo>
                    <a:pt x="1900" y="0"/>
                  </a:moveTo>
                  <a:cubicBezTo>
                    <a:pt x="-3453" y="10707"/>
                    <a:pt x="3372" y="26627"/>
                    <a:pt x="12568" y="34290"/>
                  </a:cubicBezTo>
                  <a:cubicBezTo>
                    <a:pt x="21585" y="41804"/>
                    <a:pt x="32844" y="46565"/>
                    <a:pt x="41143" y="54864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5641FA-372D-3EBA-AEE6-B57A9F16FCB2}"/>
              </a:ext>
            </a:extLst>
          </p:cNvPr>
          <p:cNvSpPr txBox="1"/>
          <p:nvPr/>
        </p:nvSpPr>
        <p:spPr>
          <a:xfrm>
            <a:off x="1244009" y="1626781"/>
            <a:ext cx="6871416" cy="2632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Termasuk</a:t>
            </a:r>
            <a:r>
              <a:rPr lang="en-US" sz="1600" b="1" dirty="0"/>
              <a:t> khalifah-khalifah yang </a:t>
            </a:r>
            <a:r>
              <a:rPr lang="en-US" sz="1600" b="1" dirty="0" err="1"/>
              <a:t>terbaik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Dinobatkan</a:t>
            </a:r>
            <a:r>
              <a:rPr lang="en-US" sz="1600" b="1" dirty="0"/>
              <a:t> </a:t>
            </a:r>
            <a:r>
              <a:rPr lang="en-US" sz="1600" b="1" dirty="0" err="1"/>
              <a:t>sebagai</a:t>
            </a:r>
            <a:r>
              <a:rPr lang="en-US" sz="1600" b="1" dirty="0"/>
              <a:t> khalifah pada </a:t>
            </a:r>
            <a:r>
              <a:rPr lang="en-US" sz="1600" b="1" dirty="0" err="1"/>
              <a:t>usia</a:t>
            </a:r>
            <a:r>
              <a:rPr lang="en-US" sz="1600" b="1" dirty="0"/>
              <a:t> 35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selama</a:t>
            </a:r>
            <a:r>
              <a:rPr lang="en-US" sz="1600" b="1" dirty="0"/>
              <a:t> 19 </a:t>
            </a:r>
            <a:r>
              <a:rPr lang="en-US" sz="1600" b="1" dirty="0" err="1"/>
              <a:t>tahun</a:t>
            </a:r>
            <a:r>
              <a:rPr lang="en-US" sz="1600" b="1" dirty="0"/>
              <a:t> 9 </a:t>
            </a:r>
            <a:r>
              <a:rPr lang="en-US" sz="1600" b="1" dirty="0" err="1"/>
              <a:t>bulan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usia</a:t>
            </a:r>
            <a:r>
              <a:rPr lang="en-US" sz="1600" b="1" dirty="0"/>
              <a:t> 55 </a:t>
            </a:r>
            <a:r>
              <a:rPr lang="en-US" sz="1600" b="1" dirty="0" err="1"/>
              <a:t>tahun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Ia</a:t>
            </a:r>
            <a:r>
              <a:rPr lang="en-US" sz="1600" b="1" dirty="0"/>
              <a:t> </a:t>
            </a:r>
            <a:r>
              <a:rPr lang="en-US" sz="1600" b="1" dirty="0" err="1"/>
              <a:t>merupakan</a:t>
            </a:r>
            <a:r>
              <a:rPr lang="en-US" sz="1600" b="1" dirty="0"/>
              <a:t> khalifah yang </a:t>
            </a:r>
            <a:r>
              <a:rPr lang="en-US" sz="1600" b="1" dirty="0" err="1"/>
              <a:t>cakap</a:t>
            </a:r>
            <a:r>
              <a:rPr lang="en-US" sz="1600" b="1" dirty="0"/>
              <a:t>, </a:t>
            </a:r>
            <a:r>
              <a:rPr lang="en-US" sz="1600" b="1" dirty="0" err="1"/>
              <a:t>jujur</a:t>
            </a:r>
            <a:r>
              <a:rPr lang="en-US" sz="1600" b="1" dirty="0"/>
              <a:t>, dan </a:t>
            </a:r>
            <a:r>
              <a:rPr lang="en-US" sz="1600" b="1" dirty="0" err="1"/>
              <a:t>ahli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strategi </a:t>
            </a:r>
            <a:r>
              <a:rPr lang="en-US" sz="1600" b="1" dirty="0" err="1"/>
              <a:t>militer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3546943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2D7F17-C29D-9760-21E6-49E32134B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444" y="466719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7F161F61-4642-B352-59C3-DF2DEECADEC8}"/>
              </a:ext>
            </a:extLst>
          </p:cNvPr>
          <p:cNvSpPr/>
          <p:nvPr/>
        </p:nvSpPr>
        <p:spPr>
          <a:xfrm>
            <a:off x="729645" y="431853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C0E4B-0226-48D0-E775-8BB9C42AA19F}"/>
              </a:ext>
            </a:extLst>
          </p:cNvPr>
          <p:cNvSpPr txBox="1"/>
          <p:nvPr/>
        </p:nvSpPr>
        <p:spPr>
          <a:xfrm>
            <a:off x="2376376" y="586436"/>
            <a:ext cx="4391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Walid bin Yazid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7C8AFE-4BAA-ADAD-E28B-0C0E225CB99F}"/>
              </a:ext>
            </a:extLst>
          </p:cNvPr>
          <p:cNvSpPr txBox="1"/>
          <p:nvPr/>
        </p:nvSpPr>
        <p:spPr>
          <a:xfrm>
            <a:off x="848604" y="617213"/>
            <a:ext cx="531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Black" panose="020B0A04020102020204" pitchFamily="34" charset="0"/>
              </a:rPr>
              <a:t>11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0893F8-FD7D-C838-FA63-FBA78CB2A0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CE6215-A1D1-A3CB-E701-334AB40492AA}"/>
              </a:ext>
            </a:extLst>
          </p:cNvPr>
          <p:cNvSpPr txBox="1"/>
          <p:nvPr/>
        </p:nvSpPr>
        <p:spPr>
          <a:xfrm>
            <a:off x="1031358" y="1411315"/>
            <a:ext cx="7081284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Lahir pada </a:t>
            </a:r>
            <a:r>
              <a:rPr lang="en-US" sz="1600" b="1" dirty="0" err="1"/>
              <a:t>tahun</a:t>
            </a:r>
            <a:r>
              <a:rPr lang="en-US" sz="1600" b="1" dirty="0"/>
              <a:t> 90 H.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berlangsung</a:t>
            </a:r>
            <a:r>
              <a:rPr lang="en-US" sz="1600" b="1" dirty="0"/>
              <a:t> </a:t>
            </a:r>
            <a:r>
              <a:rPr lang="en-US" sz="1600" b="1" dirty="0" err="1"/>
              <a:t>selama</a:t>
            </a:r>
            <a:r>
              <a:rPr lang="en-US" sz="1600" b="1" dirty="0"/>
              <a:t> 1 </a:t>
            </a:r>
            <a:r>
              <a:rPr lang="en-US" sz="1600" b="1" dirty="0" err="1"/>
              <a:t>tahun</a:t>
            </a:r>
            <a:r>
              <a:rPr lang="en-US" sz="1600" b="1" dirty="0"/>
              <a:t> 2 </a:t>
            </a:r>
            <a:r>
              <a:rPr lang="en-US" sz="1600" b="1" dirty="0" err="1"/>
              <a:t>bulan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Memiliki</a:t>
            </a:r>
            <a:r>
              <a:rPr lang="en-US" sz="1600" b="1" dirty="0"/>
              <a:t> </a:t>
            </a:r>
            <a:r>
              <a:rPr lang="en-US" sz="1600" b="1" dirty="0" err="1"/>
              <a:t>kepribadian</a:t>
            </a:r>
            <a:r>
              <a:rPr lang="en-US" sz="1600" b="1" dirty="0"/>
              <a:t> yang </a:t>
            </a:r>
            <a:r>
              <a:rPr lang="en-US" sz="1600" b="1" dirty="0" err="1"/>
              <a:t>kurang</a:t>
            </a:r>
            <a:r>
              <a:rPr lang="en-US" sz="1600" b="1" dirty="0"/>
              <a:t> </a:t>
            </a:r>
            <a:r>
              <a:rPr lang="en-US" sz="1600" b="1" dirty="0" err="1"/>
              <a:t>baik</a:t>
            </a:r>
            <a:r>
              <a:rPr lang="en-US" sz="1600" b="1" dirty="0"/>
              <a:t>, </a:t>
            </a:r>
            <a:r>
              <a:rPr lang="en-US" sz="1600" b="1" dirty="0" err="1"/>
              <a:t>sehingga</a:t>
            </a:r>
            <a:r>
              <a:rPr lang="en-US" sz="1600" b="1" dirty="0"/>
              <a:t> pada </a:t>
            </a:r>
            <a:r>
              <a:rPr lang="en-US" sz="1600" b="1" dirty="0" err="1"/>
              <a:t>saat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</a:t>
            </a:r>
            <a:r>
              <a:rPr lang="en-US" sz="1600" b="1" dirty="0" err="1"/>
              <a:t>Daulah</a:t>
            </a:r>
            <a:r>
              <a:rPr lang="en-US" sz="1600" b="1" dirty="0"/>
              <a:t> Bani </a:t>
            </a:r>
            <a:r>
              <a:rPr lang="en-US" sz="1600" b="1" dirty="0" err="1"/>
              <a:t>Umayyah</a:t>
            </a:r>
            <a:r>
              <a:rPr lang="en-US" sz="1600" b="1" dirty="0"/>
              <a:t> </a:t>
            </a:r>
            <a:r>
              <a:rPr lang="en-US" sz="1600" b="1" dirty="0" err="1"/>
              <a:t>mengalami</a:t>
            </a:r>
            <a:r>
              <a:rPr lang="en-US" sz="1600" b="1" dirty="0"/>
              <a:t> </a:t>
            </a:r>
            <a:r>
              <a:rPr lang="en-US" sz="1600" b="1" dirty="0" err="1"/>
              <a:t>kemunduran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</a:t>
            </a:r>
            <a:r>
              <a:rPr lang="en-US" sz="1600" b="1" dirty="0" err="1"/>
              <a:t>membuat</a:t>
            </a:r>
            <a:r>
              <a:rPr lang="en-US" sz="1600" b="1" dirty="0"/>
              <a:t> </a:t>
            </a:r>
            <a:r>
              <a:rPr lang="en-US" sz="1600" b="1" dirty="0" err="1"/>
              <a:t>kebijakan</a:t>
            </a:r>
            <a:r>
              <a:rPr lang="en-US" sz="1600" b="1" dirty="0"/>
              <a:t> </a:t>
            </a:r>
            <a:r>
              <a:rPr lang="en-US" sz="1600" b="1" dirty="0" err="1"/>
              <a:t>menjadikan</a:t>
            </a:r>
            <a:r>
              <a:rPr lang="en-US" sz="1600" b="1" dirty="0"/>
              <a:t> </a:t>
            </a:r>
            <a:r>
              <a:rPr lang="en-US" sz="1600" b="1" dirty="0" err="1"/>
              <a:t>jumlah</a:t>
            </a:r>
            <a:r>
              <a:rPr lang="en-US" sz="1600" b="1" dirty="0"/>
              <a:t> </a:t>
            </a:r>
            <a:r>
              <a:rPr lang="en-US" sz="1600" b="1" dirty="0" err="1"/>
              <a:t>bantuan</a:t>
            </a:r>
            <a:r>
              <a:rPr lang="en-US" sz="1600" b="1" dirty="0"/>
              <a:t> </a:t>
            </a:r>
            <a:r>
              <a:rPr lang="en-US" sz="1600" b="1" dirty="0" err="1"/>
              <a:t>sosial</a:t>
            </a:r>
            <a:r>
              <a:rPr lang="en-US" sz="1600" b="1" dirty="0"/>
              <a:t> </a:t>
            </a:r>
            <a:r>
              <a:rPr lang="en-US" sz="1600" b="1" dirty="0" err="1"/>
              <a:t>untuk</a:t>
            </a:r>
            <a:r>
              <a:rPr lang="en-US" sz="1600" b="1" dirty="0"/>
              <a:t> </a:t>
            </a:r>
            <a:r>
              <a:rPr lang="en-US" sz="1600" b="1" dirty="0" err="1"/>
              <a:t>perawatan</a:t>
            </a:r>
            <a:r>
              <a:rPr lang="en-US" sz="1600" b="1" dirty="0"/>
              <a:t> orang-orang </a:t>
            </a:r>
            <a:r>
              <a:rPr lang="en-US" sz="1600" b="1" dirty="0" err="1"/>
              <a:t>buta</a:t>
            </a:r>
            <a:r>
              <a:rPr lang="en-US" sz="1600" b="1" dirty="0"/>
              <a:t> dan </a:t>
            </a:r>
            <a:r>
              <a:rPr lang="en-US" sz="1600" b="1" dirty="0" err="1"/>
              <a:t>lansia</a:t>
            </a:r>
            <a:r>
              <a:rPr lang="en-US" sz="1600" b="1" dirty="0"/>
              <a:t> </a:t>
            </a:r>
            <a:r>
              <a:rPr lang="en-US" sz="1600" b="1" dirty="0" err="1"/>
              <a:t>berlipat</a:t>
            </a:r>
            <a:r>
              <a:rPr lang="en-US" sz="1600" b="1" dirty="0"/>
              <a:t> </a:t>
            </a:r>
            <a:r>
              <a:rPr lang="en-US" sz="1600" b="1" dirty="0" err="1"/>
              <a:t>ganda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usia</a:t>
            </a:r>
            <a:r>
              <a:rPr lang="en-US" sz="1600" b="1" dirty="0"/>
              <a:t> 40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1526466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1312BE-2E47-A72F-D65B-6B7FFD207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444" y="466719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E3132CC4-652F-FDD8-B120-2910FF696472}"/>
              </a:ext>
            </a:extLst>
          </p:cNvPr>
          <p:cNvSpPr/>
          <p:nvPr/>
        </p:nvSpPr>
        <p:spPr>
          <a:xfrm>
            <a:off x="729645" y="431853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0FE125-6104-6326-0716-AC3E4442A8AE}"/>
              </a:ext>
            </a:extLst>
          </p:cNvPr>
          <p:cNvSpPr txBox="1"/>
          <p:nvPr/>
        </p:nvSpPr>
        <p:spPr>
          <a:xfrm>
            <a:off x="2307264" y="584791"/>
            <a:ext cx="4529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Yazid bin Walid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B9C23E-8204-7BD9-AF32-7CF9330742C5}"/>
              </a:ext>
            </a:extLst>
          </p:cNvPr>
          <p:cNvSpPr txBox="1"/>
          <p:nvPr/>
        </p:nvSpPr>
        <p:spPr>
          <a:xfrm>
            <a:off x="818707" y="635714"/>
            <a:ext cx="574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 Black" panose="020B0A04020102020204" pitchFamily="34" charset="0"/>
              </a:rPr>
              <a:t>12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E014EA-203A-7966-1E23-9EF602311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46CA90-3506-AD55-49AB-62E35F7AAFB6}"/>
              </a:ext>
            </a:extLst>
          </p:cNvPr>
          <p:cNvSpPr txBox="1"/>
          <p:nvPr/>
        </p:nvSpPr>
        <p:spPr>
          <a:xfrm>
            <a:off x="1180214" y="1573619"/>
            <a:ext cx="6687879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singkat</a:t>
            </a:r>
            <a:r>
              <a:rPr lang="en-US" sz="1600" b="1" dirty="0"/>
              <a:t>, </a:t>
            </a:r>
            <a:r>
              <a:rPr lang="en-US" sz="1600" b="1" dirty="0" err="1"/>
              <a:t>yaitu</a:t>
            </a:r>
            <a:r>
              <a:rPr lang="en-US" sz="1600" b="1" dirty="0"/>
              <a:t> </a:t>
            </a:r>
            <a:r>
              <a:rPr lang="en-US" sz="1600" b="1" dirty="0" err="1"/>
              <a:t>sekitar</a:t>
            </a:r>
            <a:r>
              <a:rPr lang="en-US" sz="1600" b="1" dirty="0"/>
              <a:t> </a:t>
            </a:r>
            <a:r>
              <a:rPr lang="en-US" sz="1600" b="1" dirty="0" err="1"/>
              <a:t>beberapa</a:t>
            </a:r>
            <a:r>
              <a:rPr lang="en-US" sz="1600" b="1" dirty="0"/>
              <a:t> </a:t>
            </a:r>
            <a:r>
              <a:rPr lang="en-US" sz="1600" b="1" dirty="0" err="1"/>
              <a:t>bulan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Banyak </a:t>
            </a:r>
            <a:r>
              <a:rPr lang="en-US" sz="1600" b="1" dirty="0" err="1"/>
              <a:t>mengalami</a:t>
            </a:r>
            <a:r>
              <a:rPr lang="en-US" sz="1600" b="1" dirty="0"/>
              <a:t> </a:t>
            </a:r>
            <a:r>
              <a:rPr lang="en-US" sz="1600" b="1" dirty="0" err="1"/>
              <a:t>kesulitan</a:t>
            </a:r>
            <a:r>
              <a:rPr lang="en-US" sz="1600" b="1" dirty="0"/>
              <a:t> </a:t>
            </a:r>
            <a:r>
              <a:rPr lang="en-US" sz="1600" b="1" dirty="0" err="1"/>
              <a:t>saat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Sebelum</a:t>
            </a:r>
            <a:r>
              <a:rPr lang="en-US" sz="1600" b="1" dirty="0"/>
              <a:t> </a:t>
            </a:r>
            <a:r>
              <a:rPr lang="en-US" sz="1600" b="1" dirty="0" err="1"/>
              <a:t>wafat</a:t>
            </a:r>
            <a:r>
              <a:rPr lang="en-US" sz="1600" b="1" dirty="0"/>
              <a:t> </a:t>
            </a:r>
            <a:r>
              <a:rPr lang="en-US" sz="1600" b="1" dirty="0" err="1"/>
              <a:t>berwasiat</a:t>
            </a:r>
            <a:r>
              <a:rPr lang="en-US" sz="1600" b="1" dirty="0"/>
              <a:t> </a:t>
            </a:r>
            <a:r>
              <a:rPr lang="en-US" sz="1600" b="1" dirty="0" err="1"/>
              <a:t>kepada</a:t>
            </a:r>
            <a:r>
              <a:rPr lang="en-US" sz="1600" b="1" dirty="0"/>
              <a:t> </a:t>
            </a:r>
            <a:r>
              <a:rPr lang="en-US" sz="1600" b="1" dirty="0" err="1"/>
              <a:t>saudaranya</a:t>
            </a:r>
            <a:r>
              <a:rPr lang="en-US" sz="1600" b="1" dirty="0"/>
              <a:t> Ibrahim, </a:t>
            </a:r>
            <a:r>
              <a:rPr lang="en-US" sz="1600" b="1" dirty="0" err="1"/>
              <a:t>untuk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</a:t>
            </a:r>
            <a:r>
              <a:rPr lang="en-US" sz="1600" b="1" dirty="0" err="1"/>
              <a:t>sepeninggalnya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3119305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E641B2-A700-6AED-D1B3-A13A93B01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444" y="477352"/>
            <a:ext cx="5249111" cy="701101"/>
          </a:xfrm>
          <a:prstGeom prst="rect">
            <a:avLst/>
          </a:prstGeom>
        </p:spPr>
      </p:pic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39ADC4FF-A941-9272-7330-A510C41068A1}"/>
              </a:ext>
            </a:extLst>
          </p:cNvPr>
          <p:cNvSpPr/>
          <p:nvPr/>
        </p:nvSpPr>
        <p:spPr>
          <a:xfrm>
            <a:off x="729645" y="431853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6ACCBE-7FAE-6F76-8806-6969ABD15F7B}"/>
              </a:ext>
            </a:extLst>
          </p:cNvPr>
          <p:cNvSpPr txBox="1"/>
          <p:nvPr/>
        </p:nvSpPr>
        <p:spPr>
          <a:xfrm>
            <a:off x="2408273" y="574158"/>
            <a:ext cx="432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Ibrahim bin Walid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F0A713-B1C7-CE83-2605-D6E1203069AA}"/>
              </a:ext>
            </a:extLst>
          </p:cNvPr>
          <p:cNvSpPr txBox="1"/>
          <p:nvPr/>
        </p:nvSpPr>
        <p:spPr>
          <a:xfrm>
            <a:off x="828311" y="604935"/>
            <a:ext cx="572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Black" panose="020B0A04020102020204" pitchFamily="34" charset="0"/>
              </a:rPr>
              <a:t>13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F86340-F05C-6B35-7C95-9D028409F6F0}"/>
              </a:ext>
            </a:extLst>
          </p:cNvPr>
          <p:cNvSpPr txBox="1"/>
          <p:nvPr/>
        </p:nvSpPr>
        <p:spPr>
          <a:xfrm>
            <a:off x="988828" y="1616149"/>
            <a:ext cx="7081284" cy="18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Diangkat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</a:t>
            </a:r>
            <a:r>
              <a:rPr lang="en-US" sz="1600" b="1" dirty="0" err="1"/>
              <a:t>atas</a:t>
            </a:r>
            <a:r>
              <a:rPr lang="en-US" sz="1600" b="1" dirty="0"/>
              <a:t> </a:t>
            </a:r>
            <a:r>
              <a:rPr lang="en-US" sz="1600" b="1" dirty="0" err="1"/>
              <a:t>wasiat</a:t>
            </a:r>
            <a:r>
              <a:rPr lang="en-US" sz="1600" b="1" dirty="0"/>
              <a:t> </a:t>
            </a:r>
            <a:r>
              <a:rPr lang="en-US" sz="1600" b="1" dirty="0" err="1"/>
              <a:t>saudaranya</a:t>
            </a:r>
            <a:r>
              <a:rPr lang="en-US" sz="1600" b="1" dirty="0"/>
              <a:t>, </a:t>
            </a:r>
            <a:r>
              <a:rPr lang="en-US" sz="1600" b="1" dirty="0" err="1"/>
              <a:t>yaitu</a:t>
            </a:r>
            <a:r>
              <a:rPr lang="en-US" sz="1600" b="1" dirty="0"/>
              <a:t> Yazid bin Walid.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Naik </a:t>
            </a:r>
            <a:r>
              <a:rPr lang="en-US" sz="1600" b="1" dirty="0" err="1"/>
              <a:t>tahta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situasi</a:t>
            </a:r>
            <a:r>
              <a:rPr lang="en-US" sz="1600" b="1" dirty="0"/>
              <a:t> </a:t>
            </a:r>
            <a:r>
              <a:rPr lang="en-US" sz="1600" b="1" dirty="0" err="1"/>
              <a:t>bergejolak</a:t>
            </a:r>
            <a:r>
              <a:rPr lang="en-US" sz="1600" b="1" dirty="0"/>
              <a:t> </a:t>
            </a:r>
            <a:r>
              <a:rPr lang="en-US" sz="1600" b="1" dirty="0" err="1"/>
              <a:t>penuh</a:t>
            </a:r>
            <a:r>
              <a:rPr lang="en-US" sz="1600" b="1" dirty="0"/>
              <a:t> </a:t>
            </a:r>
            <a:r>
              <a:rPr lang="en-US" sz="1600" b="1" dirty="0" err="1"/>
              <a:t>ketakukan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hanya</a:t>
            </a:r>
            <a:r>
              <a:rPr lang="en-US" sz="1600" b="1" dirty="0"/>
              <a:t> </a:t>
            </a:r>
            <a:r>
              <a:rPr lang="en-US" sz="1600" b="1" dirty="0" err="1"/>
              <a:t>berlangsung</a:t>
            </a:r>
            <a:r>
              <a:rPr lang="en-US" sz="1600" b="1" dirty="0"/>
              <a:t> </a:t>
            </a:r>
            <a:r>
              <a:rPr lang="en-US" sz="1600" b="1" dirty="0" err="1"/>
              <a:t>beberapa</a:t>
            </a:r>
            <a:r>
              <a:rPr lang="en-US" sz="1600" b="1" dirty="0"/>
              <a:t> </a:t>
            </a:r>
            <a:r>
              <a:rPr lang="en-US" sz="1600" b="1" dirty="0" err="1"/>
              <a:t>saat</a:t>
            </a:r>
            <a:r>
              <a:rPr lang="en-US" sz="1600" b="1" dirty="0"/>
              <a:t>. </a:t>
            </a:r>
          </a:p>
          <a:p>
            <a:pPr>
              <a:lnSpc>
                <a:spcPct val="150000"/>
              </a:lnSpc>
            </a:pPr>
            <a:endParaRPr lang="en-ID" sz="1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5D6340-C2BB-F1A7-6275-1F2F5C03CD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2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C79D2-C4D7-EDA4-1DB9-7175FF232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444" y="477352"/>
            <a:ext cx="5249111" cy="701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62929A-B5CF-40E4-7B43-E91851D54D1F}"/>
              </a:ext>
            </a:extLst>
          </p:cNvPr>
          <p:cNvSpPr txBox="1"/>
          <p:nvPr/>
        </p:nvSpPr>
        <p:spPr>
          <a:xfrm>
            <a:off x="2317896" y="595423"/>
            <a:ext cx="4508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Marwan bin Muhammad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7" name="Google Shape;305;p40">
            <a:extLst>
              <a:ext uri="{FF2B5EF4-FFF2-40B4-BE49-F238E27FC236}">
                <a16:creationId xmlns:a16="http://schemas.microsoft.com/office/drawing/2014/main" id="{199F2B43-A737-29F9-5CD2-0C9D776B1A34}"/>
              </a:ext>
            </a:extLst>
          </p:cNvPr>
          <p:cNvSpPr/>
          <p:nvPr/>
        </p:nvSpPr>
        <p:spPr>
          <a:xfrm>
            <a:off x="729645" y="431853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A98B7F-6375-9454-1760-14C6FE003736}"/>
              </a:ext>
            </a:extLst>
          </p:cNvPr>
          <p:cNvSpPr txBox="1"/>
          <p:nvPr/>
        </p:nvSpPr>
        <p:spPr>
          <a:xfrm>
            <a:off x="806073" y="627847"/>
            <a:ext cx="61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Black" panose="020B0A04020102020204" pitchFamily="34" charset="0"/>
              </a:rPr>
              <a:t>14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717806-C6A1-F7A2-4674-F9CFBFC20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836C9B-F0FB-2D0F-1C27-2F28B01D5073}"/>
              </a:ext>
            </a:extLst>
          </p:cNvPr>
          <p:cNvSpPr txBox="1"/>
          <p:nvPr/>
        </p:nvSpPr>
        <p:spPr>
          <a:xfrm>
            <a:off x="967563" y="1406344"/>
            <a:ext cx="7400260" cy="2632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Dibaiat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pada </a:t>
            </a:r>
            <a:r>
              <a:rPr lang="en-US" sz="1600" b="1" dirty="0" err="1"/>
              <a:t>tahun</a:t>
            </a:r>
            <a:r>
              <a:rPr lang="en-US" sz="1600" b="1" dirty="0"/>
              <a:t> 127 H/744 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Menyusun Kembali </a:t>
            </a:r>
            <a:r>
              <a:rPr lang="en-US" sz="1600" b="1" dirty="0" err="1"/>
              <a:t>kekuatan-kekuatan</a:t>
            </a:r>
            <a:r>
              <a:rPr lang="en-US" sz="1600" b="1" dirty="0"/>
              <a:t> Islam.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Marwan bin Muhammad </a:t>
            </a:r>
            <a:r>
              <a:rPr lang="en-US" sz="1600" b="1" dirty="0" err="1"/>
              <a:t>tidak</a:t>
            </a:r>
            <a:r>
              <a:rPr lang="en-US" sz="1600" b="1" dirty="0"/>
              <a:t> </a:t>
            </a:r>
            <a:r>
              <a:rPr lang="en-US" sz="1600" b="1" dirty="0" err="1"/>
              <a:t>mampu</a:t>
            </a:r>
            <a:r>
              <a:rPr lang="en-US" sz="1600" b="1" dirty="0"/>
              <a:t> </a:t>
            </a:r>
            <a:r>
              <a:rPr lang="en-US" sz="1600" b="1" dirty="0" err="1"/>
              <a:t>membendung</a:t>
            </a:r>
            <a:r>
              <a:rPr lang="en-US" sz="1600" b="1" dirty="0"/>
              <a:t> </a:t>
            </a:r>
            <a:r>
              <a:rPr lang="en-US" sz="1600" b="1" dirty="0" err="1"/>
              <a:t>gerakan</a:t>
            </a:r>
            <a:r>
              <a:rPr lang="en-US" sz="1600" b="1" dirty="0"/>
              <a:t> Bani </a:t>
            </a:r>
            <a:r>
              <a:rPr lang="en-US" sz="1600" b="1" dirty="0" err="1"/>
              <a:t>Abbasiyah</a:t>
            </a:r>
            <a:r>
              <a:rPr lang="en-US" sz="1600" b="1" dirty="0"/>
              <a:t> dan </a:t>
            </a:r>
            <a:r>
              <a:rPr lang="en-US" sz="1600" b="1" dirty="0" err="1"/>
              <a:t>pendukungnya</a:t>
            </a:r>
            <a:r>
              <a:rPr lang="en-US" sz="1600" b="1" dirty="0"/>
              <a:t> </a:t>
            </a:r>
            <a:r>
              <a:rPr lang="en-US" sz="1600" b="1" dirty="0" err="1"/>
              <a:t>untuk</a:t>
            </a:r>
            <a:r>
              <a:rPr lang="en-US" sz="1600" b="1" dirty="0"/>
              <a:t> </a:t>
            </a:r>
            <a:r>
              <a:rPr lang="en-US" sz="1600" b="1" dirty="0" err="1"/>
              <a:t>menggulingkannya</a:t>
            </a:r>
            <a:r>
              <a:rPr lang="en-US" sz="1600" b="1" dirty="0"/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tanggal</a:t>
            </a:r>
            <a:r>
              <a:rPr lang="en-US" sz="1600" b="1" dirty="0"/>
              <a:t> 27 </a:t>
            </a:r>
            <a:r>
              <a:rPr lang="en-US" sz="1600" b="1" dirty="0" err="1"/>
              <a:t>Zulhijjah</a:t>
            </a:r>
            <a:r>
              <a:rPr lang="en-US" sz="1600" b="1" dirty="0"/>
              <a:t> 132 H/5 </a:t>
            </a:r>
            <a:r>
              <a:rPr lang="en-US" sz="1600" b="1" dirty="0" err="1"/>
              <a:t>Agustus</a:t>
            </a:r>
            <a:r>
              <a:rPr lang="en-US" sz="1600" b="1" dirty="0"/>
              <a:t> 750 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Setelah</a:t>
            </a:r>
            <a:r>
              <a:rPr lang="en-US" sz="1600" b="1" dirty="0"/>
              <a:t> Marwan bin Muhammad </a:t>
            </a:r>
            <a:r>
              <a:rPr lang="en-US" sz="1600" b="1" dirty="0" err="1"/>
              <a:t>wafat</a:t>
            </a:r>
            <a:r>
              <a:rPr lang="en-US" sz="1600" b="1" dirty="0"/>
              <a:t>, </a:t>
            </a:r>
            <a:r>
              <a:rPr lang="en-US" sz="1600" b="1" dirty="0" err="1"/>
              <a:t>berkahir</a:t>
            </a:r>
            <a:r>
              <a:rPr lang="en-US" sz="1600" b="1" dirty="0"/>
              <a:t> pula </a:t>
            </a:r>
            <a:r>
              <a:rPr lang="en-US" sz="1600" b="1" dirty="0" err="1"/>
              <a:t>kedaulatan</a:t>
            </a:r>
            <a:r>
              <a:rPr lang="en-US" sz="1600" b="1" dirty="0"/>
              <a:t> Bani </a:t>
            </a:r>
            <a:r>
              <a:rPr lang="en-US" sz="1600" b="1" dirty="0" err="1"/>
              <a:t>Umayyah</a:t>
            </a:r>
            <a:r>
              <a:rPr lang="en-US" sz="1600" b="1" dirty="0"/>
              <a:t> dan </a:t>
            </a:r>
            <a:r>
              <a:rPr lang="en-US" sz="1600" b="1" dirty="0" err="1"/>
              <a:t>berdiri</a:t>
            </a:r>
            <a:r>
              <a:rPr lang="en-US" sz="1600" b="1" dirty="0"/>
              <a:t> </a:t>
            </a:r>
            <a:r>
              <a:rPr lang="en-US" sz="1600" b="1" dirty="0" err="1"/>
              <a:t>kedaulatan</a:t>
            </a:r>
            <a:r>
              <a:rPr lang="en-US" sz="1600" b="1" dirty="0"/>
              <a:t> </a:t>
            </a:r>
            <a:r>
              <a:rPr lang="en-US" sz="1600" b="1" dirty="0" err="1"/>
              <a:t>baru</a:t>
            </a:r>
            <a:r>
              <a:rPr lang="en-US" sz="1600" b="1" dirty="0"/>
              <a:t> </a:t>
            </a:r>
            <a:r>
              <a:rPr lang="en-US" sz="1600" b="1" dirty="0" err="1"/>
              <a:t>yaitu</a:t>
            </a:r>
            <a:r>
              <a:rPr lang="en-US" sz="1600" b="1" dirty="0"/>
              <a:t> </a:t>
            </a:r>
            <a:r>
              <a:rPr lang="en-US" sz="1600" b="1" dirty="0" err="1"/>
              <a:t>Daulah</a:t>
            </a:r>
            <a:r>
              <a:rPr lang="en-US" sz="1600" b="1" dirty="0"/>
              <a:t> Bani </a:t>
            </a:r>
            <a:r>
              <a:rPr lang="en-US" sz="1600" b="1" dirty="0" err="1"/>
              <a:t>Abbasiyah</a:t>
            </a:r>
            <a:r>
              <a:rPr lang="en-US" sz="1600" b="1" dirty="0"/>
              <a:t>.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4173510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p62"/>
          <p:cNvSpPr/>
          <p:nvPr/>
        </p:nvSpPr>
        <p:spPr>
          <a:xfrm>
            <a:off x="1224218" y="793061"/>
            <a:ext cx="6746916" cy="3239950"/>
          </a:xfrm>
          <a:prstGeom prst="roundRect">
            <a:avLst>
              <a:gd name="adj" fmla="val 8706"/>
            </a:avLst>
          </a:prstGeom>
          <a:solidFill>
            <a:schemeClr val="accent6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17" name="Google Shape;1917;p62"/>
          <p:cNvGrpSpPr/>
          <p:nvPr/>
        </p:nvGrpSpPr>
        <p:grpSpPr>
          <a:xfrm>
            <a:off x="4240546" y="3059054"/>
            <a:ext cx="501356" cy="500990"/>
            <a:chOff x="5552650" y="2731575"/>
            <a:chExt cx="684725" cy="684225"/>
          </a:xfrm>
        </p:grpSpPr>
        <p:sp>
          <p:nvSpPr>
            <p:cNvPr id="1918" name="Google Shape;1918;p62"/>
            <p:cNvSpPr/>
            <p:nvPr/>
          </p:nvSpPr>
          <p:spPr>
            <a:xfrm>
              <a:off x="5552650" y="2928050"/>
              <a:ext cx="487750" cy="487750"/>
            </a:xfrm>
            <a:custGeom>
              <a:avLst/>
              <a:gdLst/>
              <a:ahLst/>
              <a:cxnLst/>
              <a:rect l="l" t="t" r="r" b="b"/>
              <a:pathLst>
                <a:path w="19510" h="19510" extrusionOk="0">
                  <a:moveTo>
                    <a:pt x="9755" y="1"/>
                  </a:moveTo>
                  <a:lnTo>
                    <a:pt x="9735" y="499"/>
                  </a:lnTo>
                  <a:lnTo>
                    <a:pt x="9695" y="998"/>
                  </a:lnTo>
                  <a:lnTo>
                    <a:pt x="9635" y="1477"/>
                  </a:lnTo>
                  <a:lnTo>
                    <a:pt x="9556" y="1975"/>
                  </a:lnTo>
                  <a:lnTo>
                    <a:pt x="9436" y="2434"/>
                  </a:lnTo>
                  <a:lnTo>
                    <a:pt x="9316" y="2893"/>
                  </a:lnTo>
                  <a:lnTo>
                    <a:pt x="9157" y="3352"/>
                  </a:lnTo>
                  <a:lnTo>
                    <a:pt x="8977" y="3791"/>
                  </a:lnTo>
                  <a:lnTo>
                    <a:pt x="8798" y="4229"/>
                  </a:lnTo>
                  <a:lnTo>
                    <a:pt x="8578" y="4648"/>
                  </a:lnTo>
                  <a:lnTo>
                    <a:pt x="8339" y="5067"/>
                  </a:lnTo>
                  <a:lnTo>
                    <a:pt x="8080" y="5446"/>
                  </a:lnTo>
                  <a:lnTo>
                    <a:pt x="7820" y="5845"/>
                  </a:lnTo>
                  <a:lnTo>
                    <a:pt x="7521" y="6204"/>
                  </a:lnTo>
                  <a:lnTo>
                    <a:pt x="7222" y="6563"/>
                  </a:lnTo>
                  <a:lnTo>
                    <a:pt x="6883" y="6902"/>
                  </a:lnTo>
                  <a:lnTo>
                    <a:pt x="6563" y="7222"/>
                  </a:lnTo>
                  <a:lnTo>
                    <a:pt x="6204" y="7521"/>
                  </a:lnTo>
                  <a:lnTo>
                    <a:pt x="5825" y="7820"/>
                  </a:lnTo>
                  <a:lnTo>
                    <a:pt x="5446" y="8099"/>
                  </a:lnTo>
                  <a:lnTo>
                    <a:pt x="5047" y="8339"/>
                  </a:lnTo>
                  <a:lnTo>
                    <a:pt x="4649" y="8578"/>
                  </a:lnTo>
                  <a:lnTo>
                    <a:pt x="4230" y="8798"/>
                  </a:lnTo>
                  <a:lnTo>
                    <a:pt x="3791" y="8997"/>
                  </a:lnTo>
                  <a:lnTo>
                    <a:pt x="3352" y="9157"/>
                  </a:lnTo>
                  <a:lnTo>
                    <a:pt x="2893" y="9316"/>
                  </a:lnTo>
                  <a:lnTo>
                    <a:pt x="2434" y="9456"/>
                  </a:lnTo>
                  <a:lnTo>
                    <a:pt x="1956" y="9556"/>
                  </a:lnTo>
                  <a:lnTo>
                    <a:pt x="1477" y="9655"/>
                  </a:lnTo>
                  <a:lnTo>
                    <a:pt x="998" y="9715"/>
                  </a:lnTo>
                  <a:lnTo>
                    <a:pt x="499" y="9755"/>
                  </a:lnTo>
                  <a:lnTo>
                    <a:pt x="1" y="9755"/>
                  </a:lnTo>
                  <a:lnTo>
                    <a:pt x="499" y="9775"/>
                  </a:lnTo>
                  <a:lnTo>
                    <a:pt x="998" y="9815"/>
                  </a:lnTo>
                  <a:lnTo>
                    <a:pt x="1477" y="9875"/>
                  </a:lnTo>
                  <a:lnTo>
                    <a:pt x="1956" y="9954"/>
                  </a:lnTo>
                  <a:lnTo>
                    <a:pt x="2434" y="10074"/>
                  </a:lnTo>
                  <a:lnTo>
                    <a:pt x="2893" y="10194"/>
                  </a:lnTo>
                  <a:lnTo>
                    <a:pt x="3352" y="10353"/>
                  </a:lnTo>
                  <a:lnTo>
                    <a:pt x="3791" y="10533"/>
                  </a:lnTo>
                  <a:lnTo>
                    <a:pt x="4230" y="10712"/>
                  </a:lnTo>
                  <a:lnTo>
                    <a:pt x="4649" y="10932"/>
                  </a:lnTo>
                  <a:lnTo>
                    <a:pt x="5047" y="11171"/>
                  </a:lnTo>
                  <a:lnTo>
                    <a:pt x="5446" y="11431"/>
                  </a:lnTo>
                  <a:lnTo>
                    <a:pt x="5825" y="11690"/>
                  </a:lnTo>
                  <a:lnTo>
                    <a:pt x="6204" y="11989"/>
                  </a:lnTo>
                  <a:lnTo>
                    <a:pt x="6563" y="12288"/>
                  </a:lnTo>
                  <a:lnTo>
                    <a:pt x="6883" y="12608"/>
                  </a:lnTo>
                  <a:lnTo>
                    <a:pt x="7222" y="12947"/>
                  </a:lnTo>
                  <a:lnTo>
                    <a:pt x="7521" y="13306"/>
                  </a:lnTo>
                  <a:lnTo>
                    <a:pt x="7820" y="13685"/>
                  </a:lnTo>
                  <a:lnTo>
                    <a:pt x="8080" y="14064"/>
                  </a:lnTo>
                  <a:lnTo>
                    <a:pt x="8339" y="14463"/>
                  </a:lnTo>
                  <a:lnTo>
                    <a:pt x="8578" y="14862"/>
                  </a:lnTo>
                  <a:lnTo>
                    <a:pt x="8798" y="15280"/>
                  </a:lnTo>
                  <a:lnTo>
                    <a:pt x="8977" y="15719"/>
                  </a:lnTo>
                  <a:lnTo>
                    <a:pt x="9157" y="16158"/>
                  </a:lnTo>
                  <a:lnTo>
                    <a:pt x="9316" y="16617"/>
                  </a:lnTo>
                  <a:lnTo>
                    <a:pt x="9436" y="17076"/>
                  </a:lnTo>
                  <a:lnTo>
                    <a:pt x="9556" y="17555"/>
                  </a:lnTo>
                  <a:lnTo>
                    <a:pt x="9635" y="18033"/>
                  </a:lnTo>
                  <a:lnTo>
                    <a:pt x="9695" y="18512"/>
                  </a:lnTo>
                  <a:lnTo>
                    <a:pt x="9735" y="19011"/>
                  </a:lnTo>
                  <a:lnTo>
                    <a:pt x="9755" y="19509"/>
                  </a:lnTo>
                  <a:lnTo>
                    <a:pt x="9755" y="19011"/>
                  </a:lnTo>
                  <a:lnTo>
                    <a:pt x="9795" y="18512"/>
                  </a:lnTo>
                  <a:lnTo>
                    <a:pt x="9855" y="18033"/>
                  </a:lnTo>
                  <a:lnTo>
                    <a:pt x="9955" y="17555"/>
                  </a:lnTo>
                  <a:lnTo>
                    <a:pt x="10054" y="17076"/>
                  </a:lnTo>
                  <a:lnTo>
                    <a:pt x="10194" y="16617"/>
                  </a:lnTo>
                  <a:lnTo>
                    <a:pt x="10334" y="16158"/>
                  </a:lnTo>
                  <a:lnTo>
                    <a:pt x="10513" y="15719"/>
                  </a:lnTo>
                  <a:lnTo>
                    <a:pt x="10713" y="15280"/>
                  </a:lnTo>
                  <a:lnTo>
                    <a:pt x="10932" y="14862"/>
                  </a:lnTo>
                  <a:lnTo>
                    <a:pt x="11171" y="14463"/>
                  </a:lnTo>
                  <a:lnTo>
                    <a:pt x="11411" y="14064"/>
                  </a:lnTo>
                  <a:lnTo>
                    <a:pt x="11690" y="13685"/>
                  </a:lnTo>
                  <a:lnTo>
                    <a:pt x="11989" y="13306"/>
                  </a:lnTo>
                  <a:lnTo>
                    <a:pt x="12288" y="12947"/>
                  </a:lnTo>
                  <a:lnTo>
                    <a:pt x="12608" y="12608"/>
                  </a:lnTo>
                  <a:lnTo>
                    <a:pt x="12947" y="12288"/>
                  </a:lnTo>
                  <a:lnTo>
                    <a:pt x="13306" y="11989"/>
                  </a:lnTo>
                  <a:lnTo>
                    <a:pt x="13665" y="11690"/>
                  </a:lnTo>
                  <a:lnTo>
                    <a:pt x="14044" y="11431"/>
                  </a:lnTo>
                  <a:lnTo>
                    <a:pt x="14443" y="11171"/>
                  </a:lnTo>
                  <a:lnTo>
                    <a:pt x="14862" y="10932"/>
                  </a:lnTo>
                  <a:lnTo>
                    <a:pt x="15281" y="10712"/>
                  </a:lnTo>
                  <a:lnTo>
                    <a:pt x="15719" y="10533"/>
                  </a:lnTo>
                  <a:lnTo>
                    <a:pt x="16158" y="10353"/>
                  </a:lnTo>
                  <a:lnTo>
                    <a:pt x="16617" y="10194"/>
                  </a:lnTo>
                  <a:lnTo>
                    <a:pt x="17076" y="10074"/>
                  </a:lnTo>
                  <a:lnTo>
                    <a:pt x="17535" y="9954"/>
                  </a:lnTo>
                  <a:lnTo>
                    <a:pt x="18033" y="9875"/>
                  </a:lnTo>
                  <a:lnTo>
                    <a:pt x="18512" y="9815"/>
                  </a:lnTo>
                  <a:lnTo>
                    <a:pt x="19011" y="9775"/>
                  </a:lnTo>
                  <a:lnTo>
                    <a:pt x="19509" y="9755"/>
                  </a:lnTo>
                  <a:lnTo>
                    <a:pt x="19011" y="9755"/>
                  </a:lnTo>
                  <a:lnTo>
                    <a:pt x="18512" y="9715"/>
                  </a:lnTo>
                  <a:lnTo>
                    <a:pt x="18033" y="9655"/>
                  </a:lnTo>
                  <a:lnTo>
                    <a:pt x="17535" y="9556"/>
                  </a:lnTo>
                  <a:lnTo>
                    <a:pt x="17076" y="9456"/>
                  </a:lnTo>
                  <a:lnTo>
                    <a:pt x="16617" y="9316"/>
                  </a:lnTo>
                  <a:lnTo>
                    <a:pt x="16158" y="9157"/>
                  </a:lnTo>
                  <a:lnTo>
                    <a:pt x="15719" y="8997"/>
                  </a:lnTo>
                  <a:lnTo>
                    <a:pt x="15281" y="8798"/>
                  </a:lnTo>
                  <a:lnTo>
                    <a:pt x="14862" y="8578"/>
                  </a:lnTo>
                  <a:lnTo>
                    <a:pt x="14443" y="8339"/>
                  </a:lnTo>
                  <a:lnTo>
                    <a:pt x="14044" y="8099"/>
                  </a:lnTo>
                  <a:lnTo>
                    <a:pt x="13665" y="7820"/>
                  </a:lnTo>
                  <a:lnTo>
                    <a:pt x="13306" y="7521"/>
                  </a:lnTo>
                  <a:lnTo>
                    <a:pt x="12947" y="7222"/>
                  </a:lnTo>
                  <a:lnTo>
                    <a:pt x="12608" y="6902"/>
                  </a:lnTo>
                  <a:lnTo>
                    <a:pt x="12288" y="6563"/>
                  </a:lnTo>
                  <a:lnTo>
                    <a:pt x="11989" y="6204"/>
                  </a:lnTo>
                  <a:lnTo>
                    <a:pt x="11690" y="5845"/>
                  </a:lnTo>
                  <a:lnTo>
                    <a:pt x="11411" y="5446"/>
                  </a:lnTo>
                  <a:lnTo>
                    <a:pt x="11171" y="5067"/>
                  </a:lnTo>
                  <a:lnTo>
                    <a:pt x="10932" y="4648"/>
                  </a:lnTo>
                  <a:lnTo>
                    <a:pt x="10713" y="4229"/>
                  </a:lnTo>
                  <a:lnTo>
                    <a:pt x="10513" y="3791"/>
                  </a:lnTo>
                  <a:lnTo>
                    <a:pt x="10334" y="3352"/>
                  </a:lnTo>
                  <a:lnTo>
                    <a:pt x="10194" y="2893"/>
                  </a:lnTo>
                  <a:lnTo>
                    <a:pt x="10054" y="2434"/>
                  </a:lnTo>
                  <a:lnTo>
                    <a:pt x="9955" y="1975"/>
                  </a:lnTo>
                  <a:lnTo>
                    <a:pt x="9855" y="1477"/>
                  </a:lnTo>
                  <a:lnTo>
                    <a:pt x="9795" y="998"/>
                  </a:lnTo>
                  <a:lnTo>
                    <a:pt x="9755" y="499"/>
                  </a:lnTo>
                  <a:lnTo>
                    <a:pt x="975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62"/>
            <p:cNvSpPr/>
            <p:nvPr/>
          </p:nvSpPr>
          <p:spPr>
            <a:xfrm>
              <a:off x="6141100" y="2731575"/>
              <a:ext cx="96275" cy="96275"/>
            </a:xfrm>
            <a:custGeom>
              <a:avLst/>
              <a:gdLst/>
              <a:ahLst/>
              <a:cxnLst/>
              <a:rect l="l" t="t" r="r" b="b"/>
              <a:pathLst>
                <a:path w="3851" h="3851" extrusionOk="0">
                  <a:moveTo>
                    <a:pt x="1916" y="0"/>
                  </a:moveTo>
                  <a:lnTo>
                    <a:pt x="1716" y="20"/>
                  </a:lnTo>
                  <a:lnTo>
                    <a:pt x="1537" y="40"/>
                  </a:lnTo>
                  <a:lnTo>
                    <a:pt x="1337" y="80"/>
                  </a:lnTo>
                  <a:lnTo>
                    <a:pt x="1178" y="160"/>
                  </a:lnTo>
                  <a:lnTo>
                    <a:pt x="998" y="240"/>
                  </a:lnTo>
                  <a:lnTo>
                    <a:pt x="839" y="339"/>
                  </a:lnTo>
                  <a:lnTo>
                    <a:pt x="699" y="439"/>
                  </a:lnTo>
                  <a:lnTo>
                    <a:pt x="559" y="559"/>
                  </a:lnTo>
                  <a:lnTo>
                    <a:pt x="440" y="698"/>
                  </a:lnTo>
                  <a:lnTo>
                    <a:pt x="320" y="858"/>
                  </a:lnTo>
                  <a:lnTo>
                    <a:pt x="220" y="1018"/>
                  </a:lnTo>
                  <a:lnTo>
                    <a:pt x="140" y="1177"/>
                  </a:lnTo>
                  <a:lnTo>
                    <a:pt x="81" y="1357"/>
                  </a:lnTo>
                  <a:lnTo>
                    <a:pt x="41" y="1536"/>
                  </a:lnTo>
                  <a:lnTo>
                    <a:pt x="1" y="1736"/>
                  </a:lnTo>
                  <a:lnTo>
                    <a:pt x="1" y="1935"/>
                  </a:lnTo>
                  <a:lnTo>
                    <a:pt x="1" y="2115"/>
                  </a:lnTo>
                  <a:lnTo>
                    <a:pt x="41" y="2314"/>
                  </a:lnTo>
                  <a:lnTo>
                    <a:pt x="81" y="2494"/>
                  </a:lnTo>
                  <a:lnTo>
                    <a:pt x="140" y="2673"/>
                  </a:lnTo>
                  <a:lnTo>
                    <a:pt x="220" y="2853"/>
                  </a:lnTo>
                  <a:lnTo>
                    <a:pt x="320" y="3012"/>
                  </a:lnTo>
                  <a:lnTo>
                    <a:pt x="440" y="3152"/>
                  </a:lnTo>
                  <a:lnTo>
                    <a:pt x="559" y="3292"/>
                  </a:lnTo>
                  <a:lnTo>
                    <a:pt x="699" y="3411"/>
                  </a:lnTo>
                  <a:lnTo>
                    <a:pt x="839" y="3531"/>
                  </a:lnTo>
                  <a:lnTo>
                    <a:pt x="998" y="3611"/>
                  </a:lnTo>
                  <a:lnTo>
                    <a:pt x="1178" y="3691"/>
                  </a:lnTo>
                  <a:lnTo>
                    <a:pt x="1337" y="3770"/>
                  </a:lnTo>
                  <a:lnTo>
                    <a:pt x="1537" y="3810"/>
                  </a:lnTo>
                  <a:lnTo>
                    <a:pt x="1716" y="3850"/>
                  </a:lnTo>
                  <a:lnTo>
                    <a:pt x="2115" y="3850"/>
                  </a:lnTo>
                  <a:lnTo>
                    <a:pt x="2315" y="3810"/>
                  </a:lnTo>
                  <a:lnTo>
                    <a:pt x="2494" y="3770"/>
                  </a:lnTo>
                  <a:lnTo>
                    <a:pt x="2674" y="3691"/>
                  </a:lnTo>
                  <a:lnTo>
                    <a:pt x="2833" y="3611"/>
                  </a:lnTo>
                  <a:lnTo>
                    <a:pt x="2993" y="3531"/>
                  </a:lnTo>
                  <a:lnTo>
                    <a:pt x="3133" y="3411"/>
                  </a:lnTo>
                  <a:lnTo>
                    <a:pt x="3272" y="3292"/>
                  </a:lnTo>
                  <a:lnTo>
                    <a:pt x="3412" y="3152"/>
                  </a:lnTo>
                  <a:lnTo>
                    <a:pt x="3512" y="3012"/>
                  </a:lnTo>
                  <a:lnTo>
                    <a:pt x="3611" y="2853"/>
                  </a:lnTo>
                  <a:lnTo>
                    <a:pt x="3691" y="2673"/>
                  </a:lnTo>
                  <a:lnTo>
                    <a:pt x="3751" y="2494"/>
                  </a:lnTo>
                  <a:lnTo>
                    <a:pt x="3811" y="2314"/>
                  </a:lnTo>
                  <a:lnTo>
                    <a:pt x="3831" y="2115"/>
                  </a:lnTo>
                  <a:lnTo>
                    <a:pt x="3851" y="1935"/>
                  </a:lnTo>
                  <a:lnTo>
                    <a:pt x="3831" y="1736"/>
                  </a:lnTo>
                  <a:lnTo>
                    <a:pt x="3811" y="1536"/>
                  </a:lnTo>
                  <a:lnTo>
                    <a:pt x="3751" y="1357"/>
                  </a:lnTo>
                  <a:lnTo>
                    <a:pt x="3691" y="1177"/>
                  </a:lnTo>
                  <a:lnTo>
                    <a:pt x="3611" y="1018"/>
                  </a:lnTo>
                  <a:lnTo>
                    <a:pt x="3512" y="858"/>
                  </a:lnTo>
                  <a:lnTo>
                    <a:pt x="3412" y="698"/>
                  </a:lnTo>
                  <a:lnTo>
                    <a:pt x="3272" y="559"/>
                  </a:lnTo>
                  <a:lnTo>
                    <a:pt x="3133" y="439"/>
                  </a:lnTo>
                  <a:lnTo>
                    <a:pt x="2993" y="339"/>
                  </a:lnTo>
                  <a:lnTo>
                    <a:pt x="2833" y="240"/>
                  </a:lnTo>
                  <a:lnTo>
                    <a:pt x="2674" y="160"/>
                  </a:lnTo>
                  <a:lnTo>
                    <a:pt x="2494" y="80"/>
                  </a:lnTo>
                  <a:lnTo>
                    <a:pt x="2315" y="40"/>
                  </a:lnTo>
                  <a:lnTo>
                    <a:pt x="2115" y="20"/>
                  </a:lnTo>
                  <a:lnTo>
                    <a:pt x="191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4" name="Google Shape;1924;p62"/>
          <p:cNvGrpSpPr/>
          <p:nvPr/>
        </p:nvGrpSpPr>
        <p:grpSpPr>
          <a:xfrm>
            <a:off x="0" y="11151"/>
            <a:ext cx="3425242" cy="1046149"/>
            <a:chOff x="3555275" y="-36124"/>
            <a:chExt cx="3425242" cy="1046149"/>
          </a:xfrm>
        </p:grpSpPr>
        <p:sp>
          <p:nvSpPr>
            <p:cNvPr id="1925" name="Google Shape;1925;p62"/>
            <p:cNvSpPr/>
            <p:nvPr/>
          </p:nvSpPr>
          <p:spPr>
            <a:xfrm>
              <a:off x="3555275" y="-36124"/>
              <a:ext cx="2940525" cy="948175"/>
            </a:xfrm>
            <a:custGeom>
              <a:avLst/>
              <a:gdLst/>
              <a:ahLst/>
              <a:cxnLst/>
              <a:rect l="l" t="t" r="r" b="b"/>
              <a:pathLst>
                <a:path w="117621" h="37927" extrusionOk="0">
                  <a:moveTo>
                    <a:pt x="0" y="585"/>
                  </a:moveTo>
                  <a:cubicBezTo>
                    <a:pt x="8187" y="-585"/>
                    <a:pt x="16626" y="653"/>
                    <a:pt x="24763" y="2133"/>
                  </a:cubicBezTo>
                  <a:cubicBezTo>
                    <a:pt x="28942" y="2893"/>
                    <a:pt x="34272" y="3243"/>
                    <a:pt x="36628" y="6776"/>
                  </a:cubicBezTo>
                  <a:cubicBezTo>
                    <a:pt x="38918" y="10210"/>
                    <a:pt x="39546" y="16239"/>
                    <a:pt x="36628" y="19157"/>
                  </a:cubicBezTo>
                  <a:cubicBezTo>
                    <a:pt x="33690" y="22095"/>
                    <a:pt x="23422" y="17715"/>
                    <a:pt x="25279" y="13998"/>
                  </a:cubicBezTo>
                  <a:cubicBezTo>
                    <a:pt x="31478" y="1591"/>
                    <a:pt x="52947" y="20232"/>
                    <a:pt x="64486" y="27927"/>
                  </a:cubicBezTo>
                  <a:cubicBezTo>
                    <a:pt x="75660" y="35379"/>
                    <a:pt x="90445" y="39422"/>
                    <a:pt x="103693" y="37213"/>
                  </a:cubicBezTo>
                  <a:cubicBezTo>
                    <a:pt x="108424" y="36424"/>
                    <a:pt x="112825" y="33602"/>
                    <a:pt x="117621" y="33602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1926" name="Google Shape;1926;p6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189775" y="317425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27" name="Google Shape;1927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4667" y="670939"/>
            <a:ext cx="1730299" cy="692609"/>
          </a:xfrm>
          <a:prstGeom prst="rect">
            <a:avLst/>
          </a:prstGeom>
          <a:noFill/>
          <a:ln>
            <a:noFill/>
          </a:ln>
        </p:spPr>
      </p:pic>
      <p:sp>
        <p:nvSpPr>
          <p:cNvPr id="1928" name="Google Shape;1928;p62"/>
          <p:cNvSpPr/>
          <p:nvPr/>
        </p:nvSpPr>
        <p:spPr>
          <a:xfrm>
            <a:off x="7971134" y="-1429255"/>
            <a:ext cx="2009775" cy="3623150"/>
          </a:xfrm>
          <a:custGeom>
            <a:avLst/>
            <a:gdLst/>
            <a:ahLst/>
            <a:cxnLst/>
            <a:rect l="l" t="t" r="r" b="b"/>
            <a:pathLst>
              <a:path w="80391" h="144926" extrusionOk="0">
                <a:moveTo>
                  <a:pt x="0" y="107442"/>
                </a:moveTo>
                <a:cubicBezTo>
                  <a:pt x="8903" y="113108"/>
                  <a:pt x="20193" y="121273"/>
                  <a:pt x="20193" y="131826"/>
                </a:cubicBezTo>
                <a:cubicBezTo>
                  <a:pt x="20193" y="136166"/>
                  <a:pt x="19389" y="141865"/>
                  <a:pt x="15621" y="144018"/>
                </a:cubicBezTo>
                <a:cubicBezTo>
                  <a:pt x="11877" y="146158"/>
                  <a:pt x="6097" y="144019"/>
                  <a:pt x="3048" y="140970"/>
                </a:cubicBezTo>
                <a:cubicBezTo>
                  <a:pt x="-3190" y="134732"/>
                  <a:pt x="5227" y="120061"/>
                  <a:pt x="13335" y="116586"/>
                </a:cubicBezTo>
                <a:cubicBezTo>
                  <a:pt x="17544" y="114782"/>
                  <a:pt x="22484" y="116150"/>
                  <a:pt x="27051" y="115824"/>
                </a:cubicBezTo>
                <a:cubicBezTo>
                  <a:pt x="33170" y="115387"/>
                  <a:pt x="39550" y="112190"/>
                  <a:pt x="43434" y="107442"/>
                </a:cubicBezTo>
                <a:cubicBezTo>
                  <a:pt x="51750" y="97278"/>
                  <a:pt x="56735" y="83216"/>
                  <a:pt x="56007" y="70104"/>
                </a:cubicBezTo>
                <a:cubicBezTo>
                  <a:pt x="55303" y="57425"/>
                  <a:pt x="49344" y="45013"/>
                  <a:pt x="50673" y="32385"/>
                </a:cubicBezTo>
                <a:cubicBezTo>
                  <a:pt x="52207" y="17814"/>
                  <a:pt x="65740" y="0"/>
                  <a:pt x="80391" y="0"/>
                </a:cubicBezTo>
              </a:path>
            </a:pathLst>
          </a:custGeom>
          <a:noFill/>
          <a:ln w="19050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0F4E90-7510-0966-FCBC-87749A6BC4CD}"/>
              </a:ext>
            </a:extLst>
          </p:cNvPr>
          <p:cNvSpPr txBox="1"/>
          <p:nvPr/>
        </p:nvSpPr>
        <p:spPr>
          <a:xfrm>
            <a:off x="2215984" y="1954868"/>
            <a:ext cx="47633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latin typeface="Arial Black" panose="020B0A04020102020204" pitchFamily="34" charset="0"/>
              </a:rPr>
              <a:t>Kemajuan</a:t>
            </a:r>
            <a:r>
              <a:rPr lang="en-US" sz="2400" dirty="0">
                <a:latin typeface="Arial Black" panose="020B0A04020102020204" pitchFamily="34" charset="0"/>
              </a:rPr>
              <a:t> </a:t>
            </a:r>
            <a:r>
              <a:rPr lang="en-US" sz="2400" dirty="0" err="1">
                <a:latin typeface="Arial Black" panose="020B0A04020102020204" pitchFamily="34" charset="0"/>
              </a:rPr>
              <a:t>Peradaban</a:t>
            </a:r>
            <a:r>
              <a:rPr lang="en-US" sz="2400" dirty="0">
                <a:latin typeface="Arial Black" panose="020B0A04020102020204" pitchFamily="34" charset="0"/>
              </a:rPr>
              <a:t> Islam pada Masa Bani </a:t>
            </a:r>
            <a:r>
              <a:rPr lang="en-US" sz="2400" dirty="0" err="1">
                <a:latin typeface="Arial Black" panose="020B0A04020102020204" pitchFamily="34" charset="0"/>
              </a:rPr>
              <a:t>Umayyah</a:t>
            </a:r>
            <a:r>
              <a:rPr lang="en-US" sz="2400" dirty="0">
                <a:latin typeface="Arial Black" panose="020B0A04020102020204" pitchFamily="34" charset="0"/>
              </a:rPr>
              <a:t> di </a:t>
            </a:r>
            <a:r>
              <a:rPr lang="en-US" sz="2400" dirty="0" err="1">
                <a:latin typeface="Arial Black" panose="020B0A04020102020204" pitchFamily="34" charset="0"/>
              </a:rPr>
              <a:t>Damaskus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20" name="Google Shape;2565;p59">
            <a:extLst>
              <a:ext uri="{FF2B5EF4-FFF2-40B4-BE49-F238E27FC236}">
                <a16:creationId xmlns:a16="http://schemas.microsoft.com/office/drawing/2014/main" id="{F25FC07A-5FC6-B894-7A37-E66DE061F59F}"/>
              </a:ext>
            </a:extLst>
          </p:cNvPr>
          <p:cNvSpPr/>
          <p:nvPr/>
        </p:nvSpPr>
        <p:spPr>
          <a:xfrm rot="5400000">
            <a:off x="6808003" y="3002179"/>
            <a:ext cx="692608" cy="1209303"/>
          </a:xfrm>
          <a:custGeom>
            <a:avLst/>
            <a:gdLst/>
            <a:ahLst/>
            <a:cxnLst/>
            <a:rect l="l" t="t" r="r" b="b"/>
            <a:pathLst>
              <a:path w="15910" h="19401" extrusionOk="0">
                <a:moveTo>
                  <a:pt x="8073" y="2004"/>
                </a:moveTo>
                <a:cubicBezTo>
                  <a:pt x="9546" y="4465"/>
                  <a:pt x="11286" y="6738"/>
                  <a:pt x="13276" y="8807"/>
                </a:cubicBezTo>
                <a:lnTo>
                  <a:pt x="12838" y="8807"/>
                </a:lnTo>
                <a:cubicBezTo>
                  <a:pt x="12070" y="7741"/>
                  <a:pt x="11129" y="6769"/>
                  <a:pt x="10251" y="5781"/>
                </a:cubicBezTo>
                <a:cubicBezTo>
                  <a:pt x="9342" y="4778"/>
                  <a:pt x="8433" y="3712"/>
                  <a:pt x="7430" y="2803"/>
                </a:cubicBezTo>
                <a:cubicBezTo>
                  <a:pt x="7649" y="2537"/>
                  <a:pt x="7853" y="2270"/>
                  <a:pt x="8073" y="2004"/>
                </a:cubicBezTo>
                <a:close/>
                <a:moveTo>
                  <a:pt x="7179" y="3117"/>
                </a:moveTo>
                <a:cubicBezTo>
                  <a:pt x="7932" y="4042"/>
                  <a:pt x="8762" y="4919"/>
                  <a:pt x="9562" y="5813"/>
                </a:cubicBezTo>
                <a:cubicBezTo>
                  <a:pt x="10424" y="6800"/>
                  <a:pt x="11223" y="7866"/>
                  <a:pt x="12132" y="8822"/>
                </a:cubicBezTo>
                <a:cubicBezTo>
                  <a:pt x="11913" y="8822"/>
                  <a:pt x="11693" y="8838"/>
                  <a:pt x="11458" y="8838"/>
                </a:cubicBezTo>
                <a:cubicBezTo>
                  <a:pt x="11333" y="8838"/>
                  <a:pt x="11223" y="8885"/>
                  <a:pt x="11113" y="8948"/>
                </a:cubicBezTo>
                <a:cubicBezTo>
                  <a:pt x="10377" y="8117"/>
                  <a:pt x="9609" y="7318"/>
                  <a:pt x="8856" y="6518"/>
                </a:cubicBezTo>
                <a:cubicBezTo>
                  <a:pt x="8088" y="5703"/>
                  <a:pt x="7336" y="4763"/>
                  <a:pt x="6427" y="4073"/>
                </a:cubicBezTo>
                <a:cubicBezTo>
                  <a:pt x="6678" y="3759"/>
                  <a:pt x="6928" y="3446"/>
                  <a:pt x="7179" y="3117"/>
                </a:cubicBezTo>
                <a:close/>
                <a:moveTo>
                  <a:pt x="6192" y="4371"/>
                </a:moveTo>
                <a:cubicBezTo>
                  <a:pt x="6850" y="5280"/>
                  <a:pt x="7743" y="6064"/>
                  <a:pt x="8496" y="6879"/>
                </a:cubicBezTo>
                <a:cubicBezTo>
                  <a:pt x="9248" y="7709"/>
                  <a:pt x="10001" y="8556"/>
                  <a:pt x="10753" y="9402"/>
                </a:cubicBezTo>
                <a:cubicBezTo>
                  <a:pt x="10737" y="9449"/>
                  <a:pt x="10737" y="9512"/>
                  <a:pt x="10737" y="9575"/>
                </a:cubicBezTo>
                <a:cubicBezTo>
                  <a:pt x="10753" y="10092"/>
                  <a:pt x="10800" y="10625"/>
                  <a:pt x="10816" y="11142"/>
                </a:cubicBezTo>
                <a:cubicBezTo>
                  <a:pt x="10769" y="11079"/>
                  <a:pt x="10706" y="11079"/>
                  <a:pt x="10659" y="11079"/>
                </a:cubicBezTo>
                <a:cubicBezTo>
                  <a:pt x="8935" y="9151"/>
                  <a:pt x="7226" y="7208"/>
                  <a:pt x="5424" y="5358"/>
                </a:cubicBezTo>
                <a:cubicBezTo>
                  <a:pt x="5674" y="5029"/>
                  <a:pt x="5941" y="4700"/>
                  <a:pt x="6192" y="4371"/>
                </a:cubicBezTo>
                <a:close/>
                <a:moveTo>
                  <a:pt x="5157" y="5687"/>
                </a:moveTo>
                <a:cubicBezTo>
                  <a:pt x="6991" y="7897"/>
                  <a:pt x="8966" y="10013"/>
                  <a:pt x="10878" y="12161"/>
                </a:cubicBezTo>
                <a:cubicBezTo>
                  <a:pt x="10894" y="12506"/>
                  <a:pt x="10910" y="12835"/>
                  <a:pt x="10941" y="13180"/>
                </a:cubicBezTo>
                <a:cubicBezTo>
                  <a:pt x="10424" y="12662"/>
                  <a:pt x="9765" y="12239"/>
                  <a:pt x="9233" y="11722"/>
                </a:cubicBezTo>
                <a:cubicBezTo>
                  <a:pt x="8621" y="11126"/>
                  <a:pt x="8057" y="10484"/>
                  <a:pt x="7493" y="9857"/>
                </a:cubicBezTo>
                <a:cubicBezTo>
                  <a:pt x="6584" y="8838"/>
                  <a:pt x="5580" y="7380"/>
                  <a:pt x="4311" y="6769"/>
                </a:cubicBezTo>
                <a:cubicBezTo>
                  <a:pt x="4483" y="6549"/>
                  <a:pt x="4640" y="6330"/>
                  <a:pt x="4812" y="6126"/>
                </a:cubicBezTo>
                <a:cubicBezTo>
                  <a:pt x="4922" y="5970"/>
                  <a:pt x="5047" y="5828"/>
                  <a:pt x="5157" y="5687"/>
                </a:cubicBezTo>
                <a:close/>
                <a:moveTo>
                  <a:pt x="4123" y="7035"/>
                </a:moveTo>
                <a:cubicBezTo>
                  <a:pt x="4562" y="7615"/>
                  <a:pt x="5157" y="8086"/>
                  <a:pt x="5659" y="8603"/>
                </a:cubicBezTo>
                <a:cubicBezTo>
                  <a:pt x="6286" y="9277"/>
                  <a:pt x="6881" y="9998"/>
                  <a:pt x="7493" y="10687"/>
                </a:cubicBezTo>
                <a:cubicBezTo>
                  <a:pt x="8417" y="11722"/>
                  <a:pt x="9515" y="13180"/>
                  <a:pt x="10878" y="13666"/>
                </a:cubicBezTo>
                <a:lnTo>
                  <a:pt x="10972" y="13666"/>
                </a:lnTo>
                <a:cubicBezTo>
                  <a:pt x="11004" y="14246"/>
                  <a:pt x="11035" y="14826"/>
                  <a:pt x="11066" y="15390"/>
                </a:cubicBezTo>
                <a:cubicBezTo>
                  <a:pt x="9515" y="14340"/>
                  <a:pt x="8088" y="13117"/>
                  <a:pt x="6787" y="11738"/>
                </a:cubicBezTo>
                <a:cubicBezTo>
                  <a:pt x="6270" y="11189"/>
                  <a:pt x="5753" y="10609"/>
                  <a:pt x="5220" y="10061"/>
                </a:cubicBezTo>
                <a:cubicBezTo>
                  <a:pt x="5236" y="9966"/>
                  <a:pt x="5236" y="9857"/>
                  <a:pt x="5236" y="9763"/>
                </a:cubicBezTo>
                <a:cubicBezTo>
                  <a:pt x="5251" y="9465"/>
                  <a:pt x="5016" y="9151"/>
                  <a:pt x="4718" y="9089"/>
                </a:cubicBezTo>
                <a:cubicBezTo>
                  <a:pt x="4483" y="9026"/>
                  <a:pt x="4248" y="8979"/>
                  <a:pt x="3997" y="8932"/>
                </a:cubicBezTo>
                <a:cubicBezTo>
                  <a:pt x="3715" y="8713"/>
                  <a:pt x="3433" y="8493"/>
                  <a:pt x="3120" y="8305"/>
                </a:cubicBezTo>
                <a:cubicBezTo>
                  <a:pt x="3480" y="7897"/>
                  <a:pt x="3809" y="7459"/>
                  <a:pt x="4123" y="7035"/>
                </a:cubicBezTo>
                <a:close/>
                <a:moveTo>
                  <a:pt x="5189" y="10797"/>
                </a:moveTo>
                <a:cubicBezTo>
                  <a:pt x="5784" y="11409"/>
                  <a:pt x="6364" y="12067"/>
                  <a:pt x="6975" y="12694"/>
                </a:cubicBezTo>
                <a:cubicBezTo>
                  <a:pt x="8229" y="14010"/>
                  <a:pt x="9624" y="15170"/>
                  <a:pt x="11113" y="16189"/>
                </a:cubicBezTo>
                <a:cubicBezTo>
                  <a:pt x="11129" y="16362"/>
                  <a:pt x="11145" y="16534"/>
                  <a:pt x="11145" y="16691"/>
                </a:cubicBezTo>
                <a:cubicBezTo>
                  <a:pt x="9044" y="15343"/>
                  <a:pt x="7148" y="13775"/>
                  <a:pt x="5157" y="12255"/>
                </a:cubicBezTo>
                <a:cubicBezTo>
                  <a:pt x="5157" y="12255"/>
                  <a:pt x="5142" y="12239"/>
                  <a:pt x="5142" y="12239"/>
                </a:cubicBezTo>
                <a:cubicBezTo>
                  <a:pt x="5157" y="11753"/>
                  <a:pt x="5173" y="11267"/>
                  <a:pt x="5189" y="10797"/>
                </a:cubicBezTo>
                <a:close/>
                <a:moveTo>
                  <a:pt x="5047" y="15139"/>
                </a:moveTo>
                <a:cubicBezTo>
                  <a:pt x="5659" y="15829"/>
                  <a:pt x="6333" y="16456"/>
                  <a:pt x="7007" y="17067"/>
                </a:cubicBezTo>
                <a:cubicBezTo>
                  <a:pt x="7069" y="17114"/>
                  <a:pt x="7116" y="17177"/>
                  <a:pt x="7179" y="17224"/>
                </a:cubicBezTo>
                <a:cubicBezTo>
                  <a:pt x="6928" y="17177"/>
                  <a:pt x="6678" y="17145"/>
                  <a:pt x="6427" y="17114"/>
                </a:cubicBezTo>
                <a:cubicBezTo>
                  <a:pt x="6207" y="17083"/>
                  <a:pt x="5988" y="17051"/>
                  <a:pt x="5784" y="17020"/>
                </a:cubicBezTo>
                <a:cubicBezTo>
                  <a:pt x="5580" y="16832"/>
                  <a:pt x="5392" y="16644"/>
                  <a:pt x="5220" y="16456"/>
                </a:cubicBezTo>
                <a:cubicBezTo>
                  <a:pt x="5142" y="16362"/>
                  <a:pt x="5079" y="16268"/>
                  <a:pt x="5000" y="16189"/>
                </a:cubicBezTo>
                <a:cubicBezTo>
                  <a:pt x="5016" y="15844"/>
                  <a:pt x="5032" y="15484"/>
                  <a:pt x="5047" y="15139"/>
                </a:cubicBezTo>
                <a:close/>
                <a:moveTo>
                  <a:pt x="5094" y="14010"/>
                </a:moveTo>
                <a:cubicBezTo>
                  <a:pt x="6427" y="15217"/>
                  <a:pt x="7838" y="16377"/>
                  <a:pt x="9233" y="17521"/>
                </a:cubicBezTo>
                <a:cubicBezTo>
                  <a:pt x="8856" y="17474"/>
                  <a:pt x="8496" y="17412"/>
                  <a:pt x="8135" y="17365"/>
                </a:cubicBezTo>
                <a:cubicBezTo>
                  <a:pt x="7806" y="17114"/>
                  <a:pt x="7477" y="16879"/>
                  <a:pt x="7211" y="16644"/>
                </a:cubicBezTo>
                <a:cubicBezTo>
                  <a:pt x="6490" y="15985"/>
                  <a:pt x="5800" y="15296"/>
                  <a:pt x="5063" y="14622"/>
                </a:cubicBezTo>
                <a:cubicBezTo>
                  <a:pt x="5079" y="14418"/>
                  <a:pt x="5079" y="14214"/>
                  <a:pt x="5094" y="14010"/>
                </a:cubicBezTo>
                <a:close/>
                <a:moveTo>
                  <a:pt x="5126" y="12568"/>
                </a:moveTo>
                <a:cubicBezTo>
                  <a:pt x="6834" y="14465"/>
                  <a:pt x="9029" y="16048"/>
                  <a:pt x="11192" y="17396"/>
                </a:cubicBezTo>
                <a:cubicBezTo>
                  <a:pt x="11192" y="17537"/>
                  <a:pt x="11207" y="17678"/>
                  <a:pt x="11223" y="17819"/>
                </a:cubicBezTo>
                <a:lnTo>
                  <a:pt x="10439" y="17710"/>
                </a:lnTo>
                <a:cubicBezTo>
                  <a:pt x="10377" y="17631"/>
                  <a:pt x="10314" y="17569"/>
                  <a:pt x="10251" y="17506"/>
                </a:cubicBezTo>
                <a:cubicBezTo>
                  <a:pt x="10231" y="17486"/>
                  <a:pt x="10204" y="17477"/>
                  <a:pt x="10178" y="17477"/>
                </a:cubicBezTo>
                <a:cubicBezTo>
                  <a:pt x="10122" y="17477"/>
                  <a:pt x="10068" y="17515"/>
                  <a:pt x="10079" y="17569"/>
                </a:cubicBezTo>
                <a:cubicBezTo>
                  <a:pt x="8433" y="16205"/>
                  <a:pt x="6803" y="14810"/>
                  <a:pt x="5110" y="13525"/>
                </a:cubicBezTo>
                <a:cubicBezTo>
                  <a:pt x="5110" y="13211"/>
                  <a:pt x="5126" y="12882"/>
                  <a:pt x="5126" y="12568"/>
                </a:cubicBezTo>
                <a:close/>
                <a:moveTo>
                  <a:pt x="8114" y="0"/>
                </a:moveTo>
                <a:cubicBezTo>
                  <a:pt x="7935" y="0"/>
                  <a:pt x="7763" y="65"/>
                  <a:pt x="7649" y="217"/>
                </a:cubicBezTo>
                <a:lnTo>
                  <a:pt x="4076" y="4716"/>
                </a:lnTo>
                <a:cubicBezTo>
                  <a:pt x="3088" y="5938"/>
                  <a:pt x="2069" y="7788"/>
                  <a:pt x="580" y="8446"/>
                </a:cubicBezTo>
                <a:cubicBezTo>
                  <a:pt x="0" y="8697"/>
                  <a:pt x="157" y="9684"/>
                  <a:pt x="753" y="9794"/>
                </a:cubicBezTo>
                <a:cubicBezTo>
                  <a:pt x="1787" y="9982"/>
                  <a:pt x="2822" y="10170"/>
                  <a:pt x="3856" y="10358"/>
                </a:cubicBezTo>
                <a:cubicBezTo>
                  <a:pt x="3935" y="12678"/>
                  <a:pt x="3888" y="15029"/>
                  <a:pt x="4029" y="17349"/>
                </a:cubicBezTo>
                <a:cubicBezTo>
                  <a:pt x="4029" y="17380"/>
                  <a:pt x="4029" y="17412"/>
                  <a:pt x="4013" y="17427"/>
                </a:cubicBezTo>
                <a:cubicBezTo>
                  <a:pt x="3903" y="17553"/>
                  <a:pt x="3809" y="17710"/>
                  <a:pt x="3731" y="17913"/>
                </a:cubicBezTo>
                <a:cubicBezTo>
                  <a:pt x="3621" y="18164"/>
                  <a:pt x="3699" y="18368"/>
                  <a:pt x="3872" y="18493"/>
                </a:cubicBezTo>
                <a:cubicBezTo>
                  <a:pt x="3856" y="18572"/>
                  <a:pt x="3856" y="18634"/>
                  <a:pt x="3841" y="18681"/>
                </a:cubicBezTo>
                <a:cubicBezTo>
                  <a:pt x="3809" y="18854"/>
                  <a:pt x="3903" y="19026"/>
                  <a:pt x="4076" y="19089"/>
                </a:cubicBezTo>
                <a:cubicBezTo>
                  <a:pt x="4653" y="19262"/>
                  <a:pt x="5266" y="19323"/>
                  <a:pt x="5881" y="19323"/>
                </a:cubicBezTo>
                <a:cubicBezTo>
                  <a:pt x="6434" y="19323"/>
                  <a:pt x="6990" y="19274"/>
                  <a:pt x="7524" y="19214"/>
                </a:cubicBezTo>
                <a:cubicBezTo>
                  <a:pt x="8057" y="19167"/>
                  <a:pt x="8621" y="19120"/>
                  <a:pt x="9170" y="18995"/>
                </a:cubicBezTo>
                <a:cubicBezTo>
                  <a:pt x="10048" y="19120"/>
                  <a:pt x="10925" y="19261"/>
                  <a:pt x="11803" y="19387"/>
                </a:cubicBezTo>
                <a:cubicBezTo>
                  <a:pt x="11856" y="19396"/>
                  <a:pt x="11910" y="19401"/>
                  <a:pt x="11964" y="19401"/>
                </a:cubicBezTo>
                <a:cubicBezTo>
                  <a:pt x="12362" y="19401"/>
                  <a:pt x="12771" y="19150"/>
                  <a:pt x="12744" y="18681"/>
                </a:cubicBezTo>
                <a:cubicBezTo>
                  <a:pt x="12571" y="15876"/>
                  <a:pt x="12414" y="13070"/>
                  <a:pt x="12242" y="10280"/>
                </a:cubicBezTo>
                <a:cubicBezTo>
                  <a:pt x="13151" y="10249"/>
                  <a:pt x="14045" y="10217"/>
                  <a:pt x="14954" y="10202"/>
                </a:cubicBezTo>
                <a:cubicBezTo>
                  <a:pt x="15549" y="10170"/>
                  <a:pt x="15910" y="9418"/>
                  <a:pt x="15455" y="8979"/>
                </a:cubicBezTo>
                <a:cubicBezTo>
                  <a:pt x="12806" y="6440"/>
                  <a:pt x="10581" y="3556"/>
                  <a:pt x="8778" y="358"/>
                </a:cubicBezTo>
                <a:cubicBezTo>
                  <a:pt x="8656" y="143"/>
                  <a:pt x="8378" y="0"/>
                  <a:pt x="8114" y="0"/>
                </a:cubicBezTo>
                <a:close/>
              </a:path>
            </a:pathLst>
          </a:custGeom>
          <a:solidFill>
            <a:srgbClr val="9EB2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72AC9F2-D4B8-05EF-508F-66650B2E7C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35;p36">
            <a:extLst>
              <a:ext uri="{FF2B5EF4-FFF2-40B4-BE49-F238E27FC236}">
                <a16:creationId xmlns:a16="http://schemas.microsoft.com/office/drawing/2014/main" id="{B7D79BEB-02B2-D114-C380-C9BB30823CB2}"/>
              </a:ext>
            </a:extLst>
          </p:cNvPr>
          <p:cNvSpPr/>
          <p:nvPr/>
        </p:nvSpPr>
        <p:spPr>
          <a:xfrm>
            <a:off x="571946" y="265614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CC5271-96C9-1C93-B20C-BA03F51D3BAF}"/>
              </a:ext>
            </a:extLst>
          </p:cNvPr>
          <p:cNvSpPr txBox="1"/>
          <p:nvPr/>
        </p:nvSpPr>
        <p:spPr>
          <a:xfrm>
            <a:off x="1733107" y="345674"/>
            <a:ext cx="261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BAB 5</a:t>
            </a:r>
            <a:endParaRPr lang="en-ID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A3A44D-D3E5-083F-2F91-FC758F15D8BC}"/>
              </a:ext>
            </a:extLst>
          </p:cNvPr>
          <p:cNvSpPr txBox="1"/>
          <p:nvPr/>
        </p:nvSpPr>
        <p:spPr>
          <a:xfrm>
            <a:off x="-404038" y="1143949"/>
            <a:ext cx="752785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4400" b="1" dirty="0" err="1">
                <a:latin typeface="Arial Black" panose="020B0A04020102020204" pitchFamily="34" charset="0"/>
                <a:cs typeface="Calibri" panose="020F0502020204030204" pitchFamily="34" charset="0"/>
              </a:rPr>
              <a:t>Peradaban</a:t>
            </a:r>
            <a:r>
              <a:rPr lang="en-ID" sz="4400" b="1" dirty="0">
                <a:latin typeface="Arial Black" panose="020B0A04020102020204" pitchFamily="34" charset="0"/>
                <a:cs typeface="Calibri" panose="020F0502020204030204" pitchFamily="34" charset="0"/>
              </a:rPr>
              <a:t> Islam </a:t>
            </a:r>
            <a:r>
              <a:rPr lang="en-ID" sz="4400" b="1" dirty="0" err="1">
                <a:latin typeface="Arial Black" panose="020B0A04020102020204" pitchFamily="34" charset="0"/>
                <a:cs typeface="Calibri" panose="020F0502020204030204" pitchFamily="34" charset="0"/>
              </a:rPr>
              <a:t>Daulah</a:t>
            </a:r>
            <a:r>
              <a:rPr lang="en-ID" sz="4400" b="1" dirty="0">
                <a:latin typeface="Arial Black" panose="020B0A04020102020204" pitchFamily="34" charset="0"/>
                <a:cs typeface="Calibri" panose="020F0502020204030204" pitchFamily="34" charset="0"/>
              </a:rPr>
              <a:t> Bani </a:t>
            </a:r>
            <a:r>
              <a:rPr lang="en-ID" sz="4400" b="1" dirty="0" err="1">
                <a:latin typeface="Arial Black" panose="020B0A04020102020204" pitchFamily="34" charset="0"/>
                <a:cs typeface="Calibri" panose="020F0502020204030204" pitchFamily="34" charset="0"/>
              </a:rPr>
              <a:t>Umayyah</a:t>
            </a:r>
            <a:r>
              <a:rPr lang="en-ID" sz="4400" b="1" dirty="0">
                <a:latin typeface="Arial Black" panose="020B0A04020102020204" pitchFamily="34" charset="0"/>
                <a:cs typeface="Calibri" panose="020F0502020204030204" pitchFamily="34" charset="0"/>
              </a:rPr>
              <a:t> di </a:t>
            </a:r>
            <a:r>
              <a:rPr lang="en-ID" sz="4400" b="1" dirty="0" err="1">
                <a:latin typeface="Arial Black" panose="020B0A04020102020204" pitchFamily="34" charset="0"/>
                <a:cs typeface="Calibri" panose="020F0502020204030204" pitchFamily="34" charset="0"/>
              </a:rPr>
              <a:t>Damaskus</a:t>
            </a:r>
            <a:endParaRPr lang="en-ID" sz="4400" b="1" dirty="0"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794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CC90B1-BA69-C4C1-2937-19240363E7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7" name="Flowchart: Terminator 6">
            <a:extLst>
              <a:ext uri="{FF2B5EF4-FFF2-40B4-BE49-F238E27FC236}">
                <a16:creationId xmlns:a16="http://schemas.microsoft.com/office/drawing/2014/main" id="{5889FA9B-7C55-C8A5-A21A-F554BC3C5BC6}"/>
              </a:ext>
            </a:extLst>
          </p:cNvPr>
          <p:cNvSpPr/>
          <p:nvPr/>
        </p:nvSpPr>
        <p:spPr>
          <a:xfrm>
            <a:off x="2530548" y="100317"/>
            <a:ext cx="4082903" cy="808075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11F45D-D916-DC14-05BA-EFCF043DD91B}"/>
              </a:ext>
            </a:extLst>
          </p:cNvPr>
          <p:cNvSpPr txBox="1"/>
          <p:nvPr/>
        </p:nvSpPr>
        <p:spPr>
          <a:xfrm>
            <a:off x="2690037" y="264592"/>
            <a:ext cx="3923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</a:rPr>
              <a:t>Bidang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</a:rPr>
              <a:t>Pemerintahan</a:t>
            </a:r>
            <a:endParaRPr lang="en-ID" sz="2400" dirty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AED070-7F27-DEA6-F779-C9F3209501BE}"/>
              </a:ext>
            </a:extLst>
          </p:cNvPr>
          <p:cNvSpPr txBox="1"/>
          <p:nvPr/>
        </p:nvSpPr>
        <p:spPr>
          <a:xfrm>
            <a:off x="850603" y="908392"/>
            <a:ext cx="7442791" cy="385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Diwan </a:t>
            </a:r>
            <a:r>
              <a:rPr lang="en-US" sz="1500" b="1" dirty="0" err="1"/>
              <a:t>Ar-Rasail</a:t>
            </a:r>
            <a:r>
              <a:rPr lang="en-US" sz="1500" b="1" dirty="0"/>
              <a:t>: </a:t>
            </a:r>
            <a:r>
              <a:rPr lang="en-US" sz="1500" dirty="0" err="1"/>
              <a:t>Departemen</a:t>
            </a:r>
            <a:r>
              <a:rPr lang="en-US" sz="1500" dirty="0"/>
              <a:t> yang </a:t>
            </a:r>
            <a:r>
              <a:rPr lang="en-US" sz="1500" dirty="0" err="1"/>
              <a:t>bertanggung</a:t>
            </a:r>
            <a:r>
              <a:rPr lang="en-US" sz="1500" dirty="0"/>
              <a:t> </a:t>
            </a:r>
            <a:r>
              <a:rPr lang="en-US" sz="1500" dirty="0" err="1"/>
              <a:t>jawab</a:t>
            </a:r>
            <a:r>
              <a:rPr lang="en-US" sz="1500" dirty="0"/>
              <a:t> </a:t>
            </a:r>
            <a:r>
              <a:rPr lang="en-US" sz="1500" dirty="0" err="1"/>
              <a:t>mengatur</a:t>
            </a:r>
            <a:r>
              <a:rPr lang="en-US" sz="1500" dirty="0"/>
              <a:t> </a:t>
            </a:r>
            <a:r>
              <a:rPr lang="en-US" sz="1500" dirty="0" err="1"/>
              <a:t>urusan</a:t>
            </a:r>
            <a:r>
              <a:rPr lang="en-US" sz="1500" dirty="0"/>
              <a:t> </a:t>
            </a:r>
            <a:r>
              <a:rPr lang="en-US" sz="1500" dirty="0" err="1"/>
              <a:t>terkait</a:t>
            </a:r>
            <a:r>
              <a:rPr lang="en-US" sz="1500" dirty="0"/>
              <a:t> </a:t>
            </a:r>
            <a:r>
              <a:rPr lang="en-US" sz="1500" dirty="0" err="1"/>
              <a:t>surat-surat</a:t>
            </a:r>
            <a:r>
              <a:rPr lang="en-US" sz="1500" dirty="0"/>
              <a:t> </a:t>
            </a:r>
            <a:r>
              <a:rPr lang="en-US" sz="1500" dirty="0" err="1"/>
              <a:t>kenegaraan</a:t>
            </a:r>
            <a:r>
              <a:rPr lang="en-US" sz="1500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Diwan Al-Khatam</a:t>
            </a:r>
            <a:r>
              <a:rPr lang="en-US" sz="1500" dirty="0"/>
              <a:t>: Lembaga yang </a:t>
            </a:r>
            <a:r>
              <a:rPr lang="en-US" sz="1500" dirty="0" err="1"/>
              <a:t>bertanggung</a:t>
            </a:r>
            <a:r>
              <a:rPr lang="en-US" sz="1500" dirty="0"/>
              <a:t> </a:t>
            </a:r>
            <a:r>
              <a:rPr lang="en-US" sz="1500" dirty="0" err="1"/>
              <a:t>jawab</a:t>
            </a:r>
            <a:r>
              <a:rPr lang="en-US" sz="1500" dirty="0"/>
              <a:t> </a:t>
            </a:r>
            <a:r>
              <a:rPr lang="en-US" sz="1500" dirty="0" err="1"/>
              <a:t>atas</a:t>
            </a:r>
            <a:r>
              <a:rPr lang="en-US" sz="1500" dirty="0"/>
              <a:t> </a:t>
            </a:r>
            <a:r>
              <a:rPr lang="en-US" sz="1500" dirty="0" err="1"/>
              <a:t>urusan</a:t>
            </a:r>
            <a:r>
              <a:rPr lang="en-US" sz="1500" dirty="0"/>
              <a:t> </a:t>
            </a:r>
            <a:r>
              <a:rPr lang="en-US" sz="1500" dirty="0" err="1"/>
              <a:t>pencatatan</a:t>
            </a:r>
            <a:r>
              <a:rPr lang="en-US" sz="1500" dirty="0"/>
              <a:t>, </a:t>
            </a:r>
            <a:r>
              <a:rPr lang="en-US" sz="1500" dirty="0" err="1"/>
              <a:t>melakukan</a:t>
            </a:r>
            <a:r>
              <a:rPr lang="en-US" sz="1500" dirty="0"/>
              <a:t> </a:t>
            </a:r>
            <a:r>
              <a:rPr lang="en-US" sz="1500" dirty="0" err="1"/>
              <a:t>registrasi</a:t>
            </a:r>
            <a:r>
              <a:rPr lang="en-US" sz="1500" dirty="0"/>
              <a:t> dan </a:t>
            </a:r>
            <a:r>
              <a:rPr lang="en-US" sz="1500" dirty="0" err="1"/>
              <a:t>membuat</a:t>
            </a:r>
            <a:r>
              <a:rPr lang="en-US" sz="1500" dirty="0"/>
              <a:t> </a:t>
            </a:r>
            <a:r>
              <a:rPr lang="en-US" sz="1500" dirty="0" err="1"/>
              <a:t>salinan</a:t>
            </a:r>
            <a:r>
              <a:rPr lang="en-US" sz="1500" dirty="0"/>
              <a:t> </a:t>
            </a:r>
            <a:r>
              <a:rPr lang="en-US" sz="1500" dirty="0" err="1"/>
              <a:t>atas</a:t>
            </a:r>
            <a:r>
              <a:rPr lang="en-US" sz="1500" dirty="0"/>
              <a:t> </a:t>
            </a:r>
            <a:r>
              <a:rPr lang="en-US" sz="1500" dirty="0" err="1"/>
              <a:t>semua</a:t>
            </a:r>
            <a:r>
              <a:rPr lang="en-US" sz="1500" dirty="0"/>
              <a:t> yang </a:t>
            </a:r>
            <a:r>
              <a:rPr lang="en-US" sz="1500" dirty="0" err="1"/>
              <a:t>dibutuhkan</a:t>
            </a:r>
            <a:r>
              <a:rPr lang="en-US" sz="1500" dirty="0"/>
              <a:t> khalifah.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Diwan Al-</a:t>
            </a:r>
            <a:r>
              <a:rPr lang="en-US" sz="1500" b="1" dirty="0" err="1"/>
              <a:t>Kharaj</a:t>
            </a:r>
            <a:r>
              <a:rPr lang="en-US" sz="1500" dirty="0"/>
              <a:t>: </a:t>
            </a:r>
            <a:r>
              <a:rPr lang="en-US" sz="1500" dirty="0" err="1"/>
              <a:t>Departemen</a:t>
            </a:r>
            <a:r>
              <a:rPr lang="en-US" sz="1500" dirty="0"/>
              <a:t> yang </a:t>
            </a:r>
            <a:r>
              <a:rPr lang="en-US" sz="1500" dirty="0" err="1"/>
              <a:t>bertanggung</a:t>
            </a:r>
            <a:r>
              <a:rPr lang="en-US" sz="1500" dirty="0"/>
              <a:t> </a:t>
            </a:r>
            <a:r>
              <a:rPr lang="en-US" sz="1500" dirty="0" err="1"/>
              <a:t>jawab</a:t>
            </a:r>
            <a:r>
              <a:rPr lang="en-US" sz="1500" dirty="0"/>
              <a:t> </a:t>
            </a:r>
            <a:r>
              <a:rPr lang="en-US" sz="1500" dirty="0" err="1"/>
              <a:t>atas</a:t>
            </a:r>
            <a:r>
              <a:rPr lang="en-US" sz="1500" dirty="0"/>
              <a:t> </a:t>
            </a:r>
            <a:r>
              <a:rPr lang="en-US" sz="1500" dirty="0" err="1"/>
              <a:t>pengelolaan</a:t>
            </a:r>
            <a:r>
              <a:rPr lang="en-US" sz="1500" dirty="0"/>
              <a:t> </a:t>
            </a:r>
            <a:r>
              <a:rPr lang="en-US" sz="1500" dirty="0" err="1"/>
              <a:t>pendapatan</a:t>
            </a:r>
            <a:r>
              <a:rPr lang="en-US" sz="1500" dirty="0"/>
              <a:t> negara.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Diwan Al-</a:t>
            </a:r>
            <a:r>
              <a:rPr lang="en-US" sz="1500" b="1" dirty="0" err="1"/>
              <a:t>Barid</a:t>
            </a:r>
            <a:r>
              <a:rPr lang="en-US" sz="1500" dirty="0"/>
              <a:t>: </a:t>
            </a:r>
            <a:r>
              <a:rPr lang="en-US" sz="1500" dirty="0" err="1"/>
              <a:t>Departemen</a:t>
            </a:r>
            <a:r>
              <a:rPr lang="en-US" sz="1500" dirty="0"/>
              <a:t> yang </a:t>
            </a:r>
            <a:r>
              <a:rPr lang="en-US" sz="1500" dirty="0" err="1"/>
              <a:t>bertanggung</a:t>
            </a:r>
            <a:r>
              <a:rPr lang="en-US" sz="1500" dirty="0"/>
              <a:t> </a:t>
            </a:r>
            <a:r>
              <a:rPr lang="en-US" sz="1500" dirty="0" err="1"/>
              <a:t>jawab</a:t>
            </a:r>
            <a:r>
              <a:rPr lang="en-US" sz="1500" dirty="0"/>
              <a:t> </a:t>
            </a:r>
            <a:r>
              <a:rPr lang="en-US" sz="1500" dirty="0" err="1"/>
              <a:t>mengirim</a:t>
            </a:r>
            <a:r>
              <a:rPr lang="en-US" sz="1500" dirty="0"/>
              <a:t> </a:t>
            </a:r>
            <a:r>
              <a:rPr lang="en-US" sz="1500" dirty="0" err="1"/>
              <a:t>berita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pusat</a:t>
            </a:r>
            <a:r>
              <a:rPr lang="en-US" sz="1500" dirty="0"/>
              <a:t> </a:t>
            </a:r>
            <a:r>
              <a:rPr lang="en-US" sz="1500" dirty="0" err="1"/>
              <a:t>ke</a:t>
            </a:r>
            <a:r>
              <a:rPr lang="en-US" sz="1500" dirty="0"/>
              <a:t> </a:t>
            </a:r>
            <a:r>
              <a:rPr lang="en-US" sz="1500" dirty="0" err="1"/>
              <a:t>daerah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sebaliknya</a:t>
            </a:r>
            <a:r>
              <a:rPr lang="en-US" sz="1500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Diwan Al-</a:t>
            </a:r>
            <a:r>
              <a:rPr lang="en-US" sz="1500" b="1" dirty="0" err="1"/>
              <a:t>Jund</a:t>
            </a:r>
            <a:r>
              <a:rPr lang="en-US" sz="1500" dirty="0"/>
              <a:t>: </a:t>
            </a:r>
            <a:r>
              <a:rPr lang="en-US" sz="1500" dirty="0" err="1"/>
              <a:t>Departemen</a:t>
            </a:r>
            <a:r>
              <a:rPr lang="en-US" sz="1500" dirty="0"/>
              <a:t> </a:t>
            </a:r>
            <a:r>
              <a:rPr lang="en-US" sz="1500" dirty="0" err="1"/>
              <a:t>pertahanan</a:t>
            </a:r>
            <a:r>
              <a:rPr lang="en-US" sz="1500" dirty="0"/>
              <a:t> yang </a:t>
            </a:r>
            <a:r>
              <a:rPr lang="en-US" sz="1500" dirty="0" err="1"/>
              <a:t>bertanggung</a:t>
            </a:r>
            <a:r>
              <a:rPr lang="en-US" sz="1500" dirty="0"/>
              <a:t> </a:t>
            </a:r>
            <a:r>
              <a:rPr lang="en-US" sz="1500" dirty="0" err="1"/>
              <a:t>jawab</a:t>
            </a:r>
            <a:r>
              <a:rPr lang="en-US" sz="1500" dirty="0"/>
              <a:t> </a:t>
            </a:r>
            <a:r>
              <a:rPr lang="en-US" sz="1500" dirty="0" err="1"/>
              <a:t>atas</a:t>
            </a:r>
            <a:r>
              <a:rPr lang="en-US" sz="1500" dirty="0"/>
              <a:t> </a:t>
            </a:r>
            <a:r>
              <a:rPr lang="en-US" sz="1500" dirty="0" err="1"/>
              <a:t>urusan</a:t>
            </a:r>
            <a:r>
              <a:rPr lang="en-US" sz="1500" dirty="0"/>
              <a:t> </a:t>
            </a:r>
            <a:r>
              <a:rPr lang="en-US" sz="1500" dirty="0" err="1"/>
              <a:t>militer</a:t>
            </a:r>
            <a:r>
              <a:rPr lang="en-US" sz="1500" dirty="0"/>
              <a:t>.  </a:t>
            </a:r>
          </a:p>
          <a:p>
            <a:pPr algn="just">
              <a:lnSpc>
                <a:spcPct val="150000"/>
              </a:lnSpc>
            </a:pPr>
            <a:endParaRPr lang="en-ID" sz="1500" dirty="0"/>
          </a:p>
        </p:txBody>
      </p:sp>
    </p:spTree>
    <p:extLst>
      <p:ext uri="{BB962C8B-B14F-4D97-AF65-F5344CB8AC3E}">
        <p14:creationId xmlns:p14="http://schemas.microsoft.com/office/powerpoint/2010/main" val="817887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49F99A76-6F5E-4515-E7A6-76590F525660}"/>
              </a:ext>
            </a:extLst>
          </p:cNvPr>
          <p:cNvSpPr/>
          <p:nvPr/>
        </p:nvSpPr>
        <p:spPr>
          <a:xfrm>
            <a:off x="2737883" y="446567"/>
            <a:ext cx="3668233" cy="6166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latin typeface="Arial Black" panose="020B0A04020102020204" pitchFamily="34" charset="0"/>
              </a:rPr>
              <a:t>Bidang</a:t>
            </a:r>
            <a:r>
              <a:rPr lang="en-US" sz="2400" dirty="0">
                <a:latin typeface="Arial Black" panose="020B0A04020102020204" pitchFamily="34" charset="0"/>
              </a:rPr>
              <a:t> Hukum</a:t>
            </a:r>
            <a:endParaRPr lang="en-ID" sz="2400" dirty="0"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CD673B-DBD4-9583-76A8-A8C491023251}"/>
              </a:ext>
            </a:extLst>
          </p:cNvPr>
          <p:cNvSpPr txBox="1"/>
          <p:nvPr/>
        </p:nvSpPr>
        <p:spPr>
          <a:xfrm>
            <a:off x="1031358" y="1222744"/>
            <a:ext cx="6974958" cy="3214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i="1" dirty="0"/>
              <a:t>Al-</a:t>
            </a:r>
            <a:r>
              <a:rPr lang="en-US" sz="1600" b="1" i="1" dirty="0" err="1"/>
              <a:t>Qada</a:t>
            </a:r>
            <a:endParaRPr lang="en-US" sz="1600" b="1" i="1" dirty="0"/>
          </a:p>
          <a:p>
            <a:pPr algn="just">
              <a:lnSpc>
                <a:spcPct val="150000"/>
              </a:lnSpc>
            </a:pPr>
            <a:r>
              <a:rPr lang="en-US" sz="1500" dirty="0" err="1"/>
              <a:t>Yaitu</a:t>
            </a:r>
            <a:r>
              <a:rPr lang="en-US" sz="1500" dirty="0"/>
              <a:t> </a:t>
            </a:r>
            <a:r>
              <a:rPr lang="en-US" sz="1500" dirty="0" err="1"/>
              <a:t>sebuah</a:t>
            </a:r>
            <a:r>
              <a:rPr lang="en-US" sz="1500" dirty="0"/>
              <a:t> Lembaga </a:t>
            </a:r>
            <a:r>
              <a:rPr lang="en-US" sz="1500" dirty="0" err="1"/>
              <a:t>peradilan</a:t>
            </a:r>
            <a:r>
              <a:rPr lang="en-US" sz="1500" dirty="0"/>
              <a:t>. </a:t>
            </a:r>
            <a:r>
              <a:rPr lang="en-US" sz="1500" dirty="0" err="1"/>
              <a:t>Pemimpinnya</a:t>
            </a:r>
            <a:r>
              <a:rPr lang="en-US" sz="1500" dirty="0"/>
              <a:t> </a:t>
            </a:r>
            <a:r>
              <a:rPr lang="en-US" sz="1500" dirty="0" err="1"/>
              <a:t>disebut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i="1" dirty="0"/>
              <a:t>qadi</a:t>
            </a:r>
            <a:r>
              <a:rPr lang="en-US" sz="1500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i="1" dirty="0"/>
              <a:t>Al-Hisbah</a:t>
            </a:r>
            <a:r>
              <a:rPr lang="en-US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en-US" sz="1500" dirty="0" err="1"/>
              <a:t>Yaitu</a:t>
            </a:r>
            <a:r>
              <a:rPr lang="en-US" sz="1500" dirty="0"/>
              <a:t> </a:t>
            </a:r>
            <a:r>
              <a:rPr lang="en-US" sz="1500" dirty="0" err="1"/>
              <a:t>sebuah</a:t>
            </a:r>
            <a:r>
              <a:rPr lang="en-US" sz="1500" dirty="0"/>
              <a:t> Lembaga yang </a:t>
            </a:r>
            <a:r>
              <a:rPr lang="en-US" sz="1500" dirty="0" err="1"/>
              <a:t>mengurus</a:t>
            </a:r>
            <a:r>
              <a:rPr lang="en-US" sz="1500" dirty="0"/>
              <a:t> </a:t>
            </a:r>
            <a:r>
              <a:rPr lang="en-US" sz="1500" dirty="0" err="1"/>
              <a:t>tindak</a:t>
            </a:r>
            <a:r>
              <a:rPr lang="en-US" sz="1500" dirty="0"/>
              <a:t> </a:t>
            </a:r>
            <a:r>
              <a:rPr lang="en-US" sz="1500" dirty="0" err="1"/>
              <a:t>kejahatan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kriminal</a:t>
            </a:r>
            <a:r>
              <a:rPr lang="en-US" sz="1500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i="1" dirty="0"/>
              <a:t>Al-</a:t>
            </a:r>
            <a:r>
              <a:rPr lang="en-US" sz="1600" b="1" i="1" dirty="0" err="1"/>
              <a:t>Mazalim</a:t>
            </a:r>
            <a:r>
              <a:rPr lang="en-US" sz="1600" b="1" i="1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en-US" sz="1500" dirty="0"/>
              <a:t>Lembaga yang </a:t>
            </a:r>
            <a:r>
              <a:rPr lang="en-US" sz="1500" dirty="0" err="1"/>
              <a:t>kedudukannya</a:t>
            </a:r>
            <a:r>
              <a:rPr lang="en-US" sz="1500" dirty="0"/>
              <a:t> </a:t>
            </a:r>
            <a:r>
              <a:rPr lang="en-US" sz="1500" dirty="0" err="1"/>
              <a:t>lebih</a:t>
            </a:r>
            <a:r>
              <a:rPr lang="en-US" sz="1500" dirty="0"/>
              <a:t> </a:t>
            </a:r>
            <a:r>
              <a:rPr lang="en-US" sz="1500" dirty="0" err="1"/>
              <a:t>tinggi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i="1" dirty="0"/>
              <a:t>Al-</a:t>
            </a:r>
            <a:r>
              <a:rPr lang="en-US" sz="1500" i="1" dirty="0" err="1"/>
              <a:t>Qada</a:t>
            </a:r>
            <a:r>
              <a:rPr lang="en-US" sz="1500" i="1" dirty="0"/>
              <a:t> dan Al-Hisbah</a:t>
            </a:r>
            <a:r>
              <a:rPr lang="en-US" sz="1500" dirty="0"/>
              <a:t>. Lembaga </a:t>
            </a:r>
            <a:r>
              <a:rPr lang="en-US" sz="1500" dirty="0" err="1"/>
              <a:t>ini</a:t>
            </a:r>
            <a:r>
              <a:rPr lang="en-US" sz="1500" dirty="0"/>
              <a:t> </a:t>
            </a:r>
            <a:r>
              <a:rPr lang="en-US" sz="1500" dirty="0" err="1"/>
              <a:t>bertugas</a:t>
            </a:r>
            <a:r>
              <a:rPr lang="en-US" sz="1500" dirty="0"/>
              <a:t> </a:t>
            </a:r>
            <a:r>
              <a:rPr lang="en-US" sz="1500" dirty="0" err="1"/>
              <a:t>memeriksa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mempertimbangkan</a:t>
            </a:r>
            <a:r>
              <a:rPr lang="en-US" sz="1500" dirty="0"/>
              <a:t> </a:t>
            </a:r>
            <a:r>
              <a:rPr lang="en-US" sz="1500" dirty="0" err="1"/>
              <a:t>kembali</a:t>
            </a:r>
            <a:r>
              <a:rPr lang="en-US" sz="1500" dirty="0"/>
              <a:t> </a:t>
            </a:r>
            <a:r>
              <a:rPr lang="en-US" sz="1500" dirty="0" err="1"/>
              <a:t>keputusan</a:t>
            </a:r>
            <a:r>
              <a:rPr lang="en-US" sz="1500" dirty="0"/>
              <a:t> </a:t>
            </a:r>
            <a:r>
              <a:rPr lang="en-US" sz="1500" dirty="0" err="1"/>
              <a:t>hukum</a:t>
            </a:r>
            <a:r>
              <a:rPr lang="en-US" sz="1500" dirty="0"/>
              <a:t> yang </a:t>
            </a:r>
            <a:r>
              <a:rPr lang="en-US" sz="1500" dirty="0" err="1"/>
              <a:t>ditetapkan</a:t>
            </a:r>
            <a:r>
              <a:rPr lang="en-US" sz="1500" dirty="0"/>
              <a:t> oleh </a:t>
            </a:r>
            <a:r>
              <a:rPr lang="en-US" sz="1500" i="1" dirty="0"/>
              <a:t>qadi</a:t>
            </a:r>
            <a:r>
              <a:rPr lang="en-US" sz="1500" dirty="0"/>
              <a:t>. </a:t>
            </a:r>
          </a:p>
          <a:p>
            <a:pPr algn="just">
              <a:lnSpc>
                <a:spcPct val="150000"/>
              </a:lnSpc>
            </a:pPr>
            <a:endParaRPr lang="en-ID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E71D94-A6D4-67C1-60C1-EB7C0B99C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59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B9CB9FEB-A2DE-F539-4991-8B76F24BDA79}"/>
              </a:ext>
            </a:extLst>
          </p:cNvPr>
          <p:cNvSpPr/>
          <p:nvPr/>
        </p:nvSpPr>
        <p:spPr>
          <a:xfrm>
            <a:off x="2881422" y="287079"/>
            <a:ext cx="3636335" cy="114831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Bidang</a:t>
            </a:r>
            <a:r>
              <a:rPr lang="en-US" sz="2500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500" dirty="0" err="1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Sosial</a:t>
            </a:r>
            <a:endParaRPr lang="en-ID" sz="2500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DF2766-563A-F62A-1148-AF17F8078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5FD1C6-3FDC-2DC1-0069-A64C69F73B02}"/>
              </a:ext>
            </a:extLst>
          </p:cNvPr>
          <p:cNvSpPr txBox="1"/>
          <p:nvPr/>
        </p:nvSpPr>
        <p:spPr>
          <a:xfrm>
            <a:off x="1127051" y="1722434"/>
            <a:ext cx="6889898" cy="1985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</a:t>
            </a:r>
            <a:r>
              <a:rPr lang="en-US" sz="1600" b="1" dirty="0" err="1"/>
              <a:t>membuka</a:t>
            </a:r>
            <a:r>
              <a:rPr lang="en-US" sz="1600" b="1" dirty="0"/>
              <a:t> </a:t>
            </a:r>
            <a:r>
              <a:rPr lang="en-US" sz="1600" b="1" dirty="0" err="1"/>
              <a:t>hubungan</a:t>
            </a:r>
            <a:r>
              <a:rPr lang="en-US" sz="1600" b="1" dirty="0"/>
              <a:t> </a:t>
            </a:r>
            <a:r>
              <a:rPr lang="en-US" sz="1600" b="1" dirty="0" err="1"/>
              <a:t>antarbangsa</a:t>
            </a:r>
            <a:r>
              <a:rPr lang="en-US" sz="1600" b="1" dirty="0"/>
              <a:t> Arab.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Bangsa-bangsa</a:t>
            </a:r>
            <a:r>
              <a:rPr lang="en-US" sz="1600" b="1" dirty="0"/>
              <a:t> yang </a:t>
            </a:r>
            <a:r>
              <a:rPr lang="en-US" sz="1600" b="1" dirty="0" err="1"/>
              <a:t>dikuasi</a:t>
            </a:r>
            <a:r>
              <a:rPr lang="en-US" sz="1600" b="1" dirty="0"/>
              <a:t> </a:t>
            </a:r>
            <a:r>
              <a:rPr lang="en-US" sz="1600" b="1" dirty="0" err="1"/>
              <a:t>yaitu</a:t>
            </a:r>
            <a:r>
              <a:rPr lang="en-US" sz="1600" b="1" dirty="0"/>
              <a:t> </a:t>
            </a:r>
            <a:r>
              <a:rPr lang="en-US" sz="1600" b="1" dirty="0" err="1"/>
              <a:t>Mesir</a:t>
            </a:r>
            <a:r>
              <a:rPr lang="en-US" sz="1600" b="1" dirty="0"/>
              <a:t>, Persia dan </a:t>
            </a:r>
            <a:r>
              <a:rPr lang="en-US" sz="1600" b="1" dirty="0" err="1"/>
              <a:t>Eropa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Melahirkan</a:t>
            </a:r>
            <a:r>
              <a:rPr lang="en-US" sz="1600" b="1" dirty="0"/>
              <a:t> ide-ide </a:t>
            </a:r>
            <a:r>
              <a:rPr lang="en-US" sz="1600" b="1" dirty="0" err="1"/>
              <a:t>baru</a:t>
            </a:r>
            <a:r>
              <a:rPr lang="en-US" sz="1600" b="1" dirty="0"/>
              <a:t>, </a:t>
            </a:r>
            <a:r>
              <a:rPr lang="en-US" sz="1600" b="1" dirty="0" err="1"/>
              <a:t>khususnya</a:t>
            </a:r>
            <a:r>
              <a:rPr lang="en-US" sz="1600" b="1" dirty="0"/>
              <a:t> pada </a:t>
            </a:r>
            <a:r>
              <a:rPr lang="en-US" sz="1600" b="1" dirty="0" err="1"/>
              <a:t>bidang</a:t>
            </a:r>
            <a:r>
              <a:rPr lang="en-US" sz="1600" b="1" dirty="0"/>
              <a:t> </a:t>
            </a:r>
            <a:r>
              <a:rPr lang="en-US" sz="1600" b="1" dirty="0" err="1"/>
              <a:t>seni</a:t>
            </a:r>
            <a:r>
              <a:rPr lang="en-US" sz="1600" b="1" dirty="0"/>
              <a:t> dan </a:t>
            </a:r>
            <a:r>
              <a:rPr lang="en-US" sz="1600" b="1" dirty="0" err="1"/>
              <a:t>ilmu</a:t>
            </a:r>
            <a:r>
              <a:rPr lang="en-US" sz="1600" b="1" dirty="0"/>
              <a:t> </a:t>
            </a:r>
            <a:r>
              <a:rPr lang="en-US" sz="1600" b="1" dirty="0" err="1"/>
              <a:t>pengetahuan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3673513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8A3B85D-F666-1F97-0BD8-64D8A2668410}"/>
              </a:ext>
            </a:extLst>
          </p:cNvPr>
          <p:cNvSpPr/>
          <p:nvPr/>
        </p:nvSpPr>
        <p:spPr>
          <a:xfrm>
            <a:off x="2828260" y="467833"/>
            <a:ext cx="3487479" cy="6273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Bidang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 Ekonomi</a:t>
            </a:r>
            <a:endParaRPr lang="en-ID" sz="2400" b="1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CFD9E-8D7E-C21E-2777-A4B53A39FE7A}"/>
              </a:ext>
            </a:extLst>
          </p:cNvPr>
          <p:cNvSpPr txBox="1"/>
          <p:nvPr/>
        </p:nvSpPr>
        <p:spPr>
          <a:xfrm>
            <a:off x="1105787" y="1377242"/>
            <a:ext cx="6730409" cy="2970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Membuka</a:t>
            </a:r>
            <a:r>
              <a:rPr lang="en-US" sz="1600" b="1" dirty="0"/>
              <a:t> </a:t>
            </a:r>
            <a:r>
              <a:rPr lang="en-US" sz="1600" b="1" dirty="0" err="1"/>
              <a:t>jalur</a:t>
            </a:r>
            <a:r>
              <a:rPr lang="en-US" sz="1600" b="1" dirty="0"/>
              <a:t> </a:t>
            </a:r>
            <a:r>
              <a:rPr lang="en-US" sz="1600" b="1" dirty="0" err="1"/>
              <a:t>perdagangan</a:t>
            </a:r>
            <a:r>
              <a:rPr lang="en-US" sz="1600" b="1" dirty="0"/>
              <a:t> </a:t>
            </a:r>
            <a:r>
              <a:rPr lang="en-US" sz="1600" b="1" dirty="0" err="1"/>
              <a:t>dengan</a:t>
            </a:r>
            <a:r>
              <a:rPr lang="en-US" sz="1600" b="1" dirty="0"/>
              <a:t> </a:t>
            </a:r>
            <a:r>
              <a:rPr lang="en-US" sz="1600" b="1" dirty="0" err="1"/>
              <a:t>membangun</a:t>
            </a:r>
            <a:r>
              <a:rPr lang="en-US" sz="1600" b="1" dirty="0"/>
              <a:t> </a:t>
            </a:r>
            <a:r>
              <a:rPr lang="en-US" sz="1600" b="1" dirty="0" err="1"/>
              <a:t>pelabuhan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Mencetak</a:t>
            </a:r>
            <a:r>
              <a:rPr lang="en-US" sz="1600" b="1" dirty="0"/>
              <a:t> </a:t>
            </a:r>
            <a:r>
              <a:rPr lang="en-US" sz="1600" b="1" dirty="0" err="1"/>
              <a:t>mata</a:t>
            </a:r>
            <a:r>
              <a:rPr lang="en-US" sz="1600" b="1" dirty="0"/>
              <a:t> uang </a:t>
            </a:r>
            <a:r>
              <a:rPr lang="en-US" sz="1600" b="1" dirty="0" err="1"/>
              <a:t>khusus</a:t>
            </a:r>
            <a:r>
              <a:rPr lang="en-US" sz="1600" b="1" dirty="0"/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Mengumpulkan</a:t>
            </a:r>
            <a:r>
              <a:rPr lang="en-US" sz="1600" b="1" dirty="0"/>
              <a:t> </a:t>
            </a:r>
            <a:r>
              <a:rPr lang="en-US" sz="1600" b="1" dirty="0" err="1"/>
              <a:t>pajak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Memberi</a:t>
            </a:r>
            <a:r>
              <a:rPr lang="en-US" sz="1600" b="1" dirty="0"/>
              <a:t> </a:t>
            </a:r>
            <a:r>
              <a:rPr lang="en-US" sz="1600" b="1" dirty="0" err="1"/>
              <a:t>gaji</a:t>
            </a:r>
            <a:r>
              <a:rPr lang="en-US" sz="1600" b="1" dirty="0"/>
              <a:t> </a:t>
            </a:r>
            <a:r>
              <a:rPr lang="en-US" sz="1600" b="1" dirty="0" err="1"/>
              <a:t>tetap</a:t>
            </a:r>
            <a:r>
              <a:rPr lang="en-US" sz="1600" b="1" dirty="0"/>
              <a:t> </a:t>
            </a:r>
            <a:r>
              <a:rPr lang="en-US" sz="1600" b="1" dirty="0" err="1"/>
              <a:t>bagi</a:t>
            </a:r>
            <a:r>
              <a:rPr lang="en-US" sz="1600" b="1" dirty="0"/>
              <a:t> para </a:t>
            </a:r>
            <a:r>
              <a:rPr lang="en-US" sz="1600" b="1" dirty="0" err="1"/>
              <a:t>pegawai</a:t>
            </a:r>
            <a:r>
              <a:rPr lang="en-US" sz="1600" b="1" dirty="0"/>
              <a:t> dan </a:t>
            </a:r>
            <a:r>
              <a:rPr lang="en-US" sz="1600" b="1" dirty="0" err="1"/>
              <a:t>pejabat</a:t>
            </a:r>
            <a:r>
              <a:rPr lang="en-US" sz="1600" b="1" dirty="0"/>
              <a:t> </a:t>
            </a:r>
            <a:r>
              <a:rPr lang="en-US" sz="1600" b="1" dirty="0" err="1"/>
              <a:t>sehingga</a:t>
            </a:r>
            <a:r>
              <a:rPr lang="en-US" sz="1600" b="1" dirty="0"/>
              <a:t> </a:t>
            </a:r>
            <a:r>
              <a:rPr lang="en-US" sz="1600" b="1" dirty="0" err="1"/>
              <a:t>meningkatkan</a:t>
            </a:r>
            <a:r>
              <a:rPr lang="en-US" sz="1600" b="1" dirty="0"/>
              <a:t> </a:t>
            </a:r>
            <a:r>
              <a:rPr lang="en-US" sz="1600" b="1" dirty="0" err="1"/>
              <a:t>kesejahteraan</a:t>
            </a:r>
            <a:r>
              <a:rPr lang="en-US" sz="1600" b="1" dirty="0"/>
              <a:t> </a:t>
            </a:r>
            <a:r>
              <a:rPr lang="en-US" sz="1600" b="1" dirty="0" err="1"/>
              <a:t>rakyat</a:t>
            </a:r>
            <a:r>
              <a:rPr lang="en-US" sz="1600" b="1" dirty="0"/>
              <a:t>. 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ID" sz="16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852D55-2F53-079A-E8A5-817B3F498C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2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8A14418-ED83-6878-95B9-9893343B97A3}"/>
              </a:ext>
            </a:extLst>
          </p:cNvPr>
          <p:cNvSpPr/>
          <p:nvPr/>
        </p:nvSpPr>
        <p:spPr>
          <a:xfrm>
            <a:off x="2647507" y="252627"/>
            <a:ext cx="3615070" cy="563526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Bidang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Keagamaan</a:t>
            </a:r>
            <a:endParaRPr lang="en-ID" sz="2400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AB0935-AA7E-78C2-4697-08E2F7A61570}"/>
              </a:ext>
            </a:extLst>
          </p:cNvPr>
          <p:cNvSpPr txBox="1"/>
          <p:nvPr/>
        </p:nvSpPr>
        <p:spPr>
          <a:xfrm>
            <a:off x="946298" y="715178"/>
            <a:ext cx="7251404" cy="417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00" dirty="0" err="1"/>
              <a:t>Dibangunnya</a:t>
            </a:r>
            <a:r>
              <a:rPr lang="en-US" sz="1500" dirty="0"/>
              <a:t> masjid agung yang </a:t>
            </a:r>
            <a:r>
              <a:rPr lang="en-US" sz="1500" dirty="0" err="1"/>
              <a:t>disebut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Masjid </a:t>
            </a:r>
            <a:r>
              <a:rPr lang="en-US" sz="1500" dirty="0" err="1"/>
              <a:t>Damaskus</a:t>
            </a:r>
            <a:r>
              <a:rPr lang="en-US" sz="1500" dirty="0"/>
              <a:t>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00" dirty="0" err="1"/>
              <a:t>Dibangunnya</a:t>
            </a:r>
            <a:r>
              <a:rPr lang="en-US" sz="1500" dirty="0"/>
              <a:t> </a:t>
            </a:r>
            <a:r>
              <a:rPr lang="en-US" sz="1500" dirty="0" err="1"/>
              <a:t>sebuah</a:t>
            </a:r>
            <a:r>
              <a:rPr lang="en-US" sz="1500" dirty="0"/>
              <a:t> </a:t>
            </a:r>
            <a:r>
              <a:rPr lang="en-US" sz="1500" dirty="0" err="1"/>
              <a:t>kota</a:t>
            </a:r>
            <a:r>
              <a:rPr lang="en-US" sz="1500" dirty="0"/>
              <a:t> </a:t>
            </a:r>
            <a:r>
              <a:rPr lang="en-US" sz="1500" dirty="0" err="1"/>
              <a:t>bernuansa</a:t>
            </a:r>
            <a:r>
              <a:rPr lang="en-US" sz="1500" dirty="0"/>
              <a:t> Islam yang </a:t>
            </a:r>
            <a:r>
              <a:rPr lang="en-US" sz="1500" dirty="0" err="1"/>
              <a:t>disebut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Kota Kairouan.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00" b="1" dirty="0"/>
              <a:t>Imam </a:t>
            </a:r>
            <a:r>
              <a:rPr lang="en-US" sz="1500" b="1" dirty="0" err="1"/>
              <a:t>Mazhab</a:t>
            </a:r>
            <a:r>
              <a:rPr lang="en-US" sz="1500" dirty="0"/>
              <a:t>: Imam Hanafi dan Imam Malik.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00" b="1" dirty="0" err="1"/>
              <a:t>Bidang</a:t>
            </a:r>
            <a:r>
              <a:rPr lang="en-US" sz="1500" b="1" dirty="0"/>
              <a:t> Hadis</a:t>
            </a:r>
            <a:r>
              <a:rPr lang="en-US" sz="1500" dirty="0"/>
              <a:t>: Umar bin Abdul Aziz.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00" b="1" dirty="0" err="1"/>
              <a:t>Bidang</a:t>
            </a:r>
            <a:r>
              <a:rPr lang="en-US" sz="1500" b="1" dirty="0"/>
              <a:t> </a:t>
            </a:r>
            <a:r>
              <a:rPr lang="en-US" sz="1500" b="1" dirty="0" err="1"/>
              <a:t>tasawuf</a:t>
            </a:r>
            <a:r>
              <a:rPr lang="en-US" sz="1500" dirty="0"/>
              <a:t>: Hasan Al-</a:t>
            </a:r>
            <a:r>
              <a:rPr lang="en-US" sz="1500" dirty="0" err="1"/>
              <a:t>Basri</a:t>
            </a:r>
            <a:r>
              <a:rPr lang="en-US" sz="1500" dirty="0"/>
              <a:t> dan </a:t>
            </a:r>
            <a:r>
              <a:rPr lang="en-US" sz="1500" dirty="0" err="1"/>
              <a:t>Rabi’ah</a:t>
            </a:r>
            <a:r>
              <a:rPr lang="en-US" sz="1500" dirty="0"/>
              <a:t> Al-</a:t>
            </a:r>
            <a:r>
              <a:rPr lang="en-US" sz="1500" dirty="0" err="1"/>
              <a:t>Adawiyah</a:t>
            </a:r>
            <a:r>
              <a:rPr lang="en-US" sz="1500" dirty="0"/>
              <a:t>.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00" b="1" dirty="0" err="1"/>
              <a:t>Bidang</a:t>
            </a:r>
            <a:r>
              <a:rPr lang="en-US" sz="1500" b="1" dirty="0"/>
              <a:t> Tafsir</a:t>
            </a:r>
            <a:r>
              <a:rPr lang="en-US" sz="1500" dirty="0"/>
              <a:t>: Abdullah bin Abbas, Abdullah bin </a:t>
            </a:r>
            <a:r>
              <a:rPr lang="en-US" sz="1500" dirty="0" err="1"/>
              <a:t>Mas’ud</a:t>
            </a:r>
            <a:r>
              <a:rPr lang="en-US" sz="1500" dirty="0"/>
              <a:t>, </a:t>
            </a:r>
            <a:r>
              <a:rPr lang="en-US" sz="1500" dirty="0" err="1"/>
              <a:t>Sa’ad</a:t>
            </a:r>
            <a:r>
              <a:rPr lang="en-US" sz="1500" dirty="0"/>
              <a:t> bin Zubair dan Mujahid.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ID" sz="1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3CDF74-5042-CAF1-C8C2-FFA71C2FF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44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Snipped 4">
            <a:extLst>
              <a:ext uri="{FF2B5EF4-FFF2-40B4-BE49-F238E27FC236}">
                <a16:creationId xmlns:a16="http://schemas.microsoft.com/office/drawing/2014/main" id="{1E1EC509-A2C8-8EB9-7D25-6EEF00AD3A9E}"/>
              </a:ext>
            </a:extLst>
          </p:cNvPr>
          <p:cNvSpPr/>
          <p:nvPr/>
        </p:nvSpPr>
        <p:spPr>
          <a:xfrm>
            <a:off x="2854840" y="414669"/>
            <a:ext cx="3391786" cy="659219"/>
          </a:xfrm>
          <a:prstGeom prst="snip2Same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Bidang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 Pendidikan</a:t>
            </a:r>
            <a:endParaRPr lang="en-ID" sz="2400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A4737B-01BE-3970-9EE9-CA6964492866}"/>
              </a:ext>
            </a:extLst>
          </p:cNvPr>
          <p:cNvSpPr txBox="1"/>
          <p:nvPr/>
        </p:nvSpPr>
        <p:spPr>
          <a:xfrm>
            <a:off x="940979" y="1180214"/>
            <a:ext cx="7219508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Khalid</a:t>
            </a:r>
            <a:r>
              <a:rPr lang="en-US" sz="1600" dirty="0"/>
              <a:t>: </a:t>
            </a:r>
            <a:r>
              <a:rPr lang="en-US" sz="1600" dirty="0" err="1"/>
              <a:t>tokoh</a:t>
            </a:r>
            <a:r>
              <a:rPr lang="en-US" sz="1600" dirty="0"/>
              <a:t> </a:t>
            </a:r>
            <a:r>
              <a:rPr lang="en-US" sz="1600" dirty="0" err="1"/>
              <a:t>muslim</a:t>
            </a:r>
            <a:r>
              <a:rPr lang="en-US" sz="1600" dirty="0"/>
              <a:t> yang </a:t>
            </a:r>
            <a:r>
              <a:rPr lang="en-US" sz="1600" dirty="0" err="1"/>
              <a:t>pertama</a:t>
            </a:r>
            <a:r>
              <a:rPr lang="en-US" sz="1600" dirty="0"/>
              <a:t> kali </a:t>
            </a:r>
            <a:r>
              <a:rPr lang="en-US" sz="1600" dirty="0" err="1"/>
              <a:t>menerjemahkan</a:t>
            </a:r>
            <a:r>
              <a:rPr lang="en-US" sz="1600" dirty="0"/>
              <a:t> </a:t>
            </a:r>
            <a:r>
              <a:rPr lang="en-US" sz="1600" dirty="0" err="1"/>
              <a:t>buku-buku</a:t>
            </a:r>
            <a:r>
              <a:rPr lang="en-US" sz="1600" dirty="0"/>
              <a:t> </a:t>
            </a:r>
            <a:r>
              <a:rPr lang="en-US" sz="1600" dirty="0" err="1"/>
              <a:t>berbahasa</a:t>
            </a:r>
            <a:r>
              <a:rPr lang="en-US" sz="1600" dirty="0"/>
              <a:t> </a:t>
            </a:r>
            <a:r>
              <a:rPr lang="en-US" sz="1600" dirty="0" err="1"/>
              <a:t>asing</a:t>
            </a:r>
            <a:r>
              <a:rPr lang="en-US" sz="1600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Abdullah  bin Abbas dan Ata’ bin Rabah</a:t>
            </a:r>
            <a:r>
              <a:rPr lang="en-US" sz="1600" dirty="0"/>
              <a:t>: </a:t>
            </a:r>
            <a:r>
              <a:rPr lang="en-US" sz="1600" dirty="0" err="1"/>
              <a:t>tokoh</a:t>
            </a:r>
            <a:r>
              <a:rPr lang="en-US" sz="1600" dirty="0"/>
              <a:t> </a:t>
            </a:r>
            <a:r>
              <a:rPr lang="en-US" sz="1600" dirty="0" err="1"/>
              <a:t>muslim</a:t>
            </a:r>
            <a:r>
              <a:rPr lang="en-US" sz="1600" dirty="0"/>
              <a:t> di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fikih</a:t>
            </a:r>
            <a:r>
              <a:rPr lang="en-US" sz="1600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Zaid bin </a:t>
            </a:r>
            <a:r>
              <a:rPr lang="en-US" sz="1600" b="1" dirty="0" err="1"/>
              <a:t>Tsabit</a:t>
            </a:r>
            <a:r>
              <a:rPr lang="en-US" sz="1600" dirty="0"/>
              <a:t>: </a:t>
            </a:r>
            <a:r>
              <a:rPr lang="en-US" sz="1600" dirty="0" err="1"/>
              <a:t>tokoh</a:t>
            </a:r>
            <a:r>
              <a:rPr lang="en-US" sz="1600" dirty="0"/>
              <a:t> </a:t>
            </a:r>
            <a:r>
              <a:rPr lang="en-US" sz="1600" dirty="0" err="1"/>
              <a:t>muslim</a:t>
            </a:r>
            <a:r>
              <a:rPr lang="en-US" sz="1600" dirty="0"/>
              <a:t> yang </a:t>
            </a:r>
            <a:r>
              <a:rPr lang="en-US" sz="1600" dirty="0" err="1"/>
              <a:t>dipercaya</a:t>
            </a:r>
            <a:r>
              <a:rPr lang="en-US" sz="1600" dirty="0"/>
              <a:t> oleh Rasulullah Saw. </a:t>
            </a:r>
            <a:r>
              <a:rPr lang="en-US" sz="1600" dirty="0" err="1"/>
              <a:t>menulis</a:t>
            </a:r>
            <a:r>
              <a:rPr lang="en-US" sz="1600" dirty="0"/>
              <a:t> </a:t>
            </a:r>
            <a:r>
              <a:rPr lang="en-US" sz="1600" dirty="0" err="1"/>
              <a:t>wahyu</a:t>
            </a:r>
            <a:r>
              <a:rPr lang="en-US" sz="1600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Hasan Al-</a:t>
            </a:r>
            <a:r>
              <a:rPr lang="en-US" sz="1600" b="1" dirty="0" err="1"/>
              <a:t>Basri</a:t>
            </a:r>
            <a:r>
              <a:rPr lang="en-US" sz="1600" b="1" dirty="0"/>
              <a:t> dan Abdullah bin </a:t>
            </a:r>
            <a:r>
              <a:rPr lang="en-US" sz="1600" b="1" dirty="0" err="1"/>
              <a:t>Mas’ud</a:t>
            </a:r>
            <a:r>
              <a:rPr lang="en-US" sz="1600" dirty="0"/>
              <a:t>: </a:t>
            </a:r>
            <a:r>
              <a:rPr lang="en-US" sz="1600" dirty="0" err="1"/>
              <a:t>tokoh</a:t>
            </a:r>
            <a:r>
              <a:rPr lang="en-US" sz="1600" dirty="0"/>
              <a:t> </a:t>
            </a:r>
            <a:r>
              <a:rPr lang="en-US" sz="1600" dirty="0" err="1"/>
              <a:t>muslim</a:t>
            </a:r>
            <a:r>
              <a:rPr lang="en-US" sz="1600" dirty="0"/>
              <a:t> di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hadis</a:t>
            </a:r>
            <a:r>
              <a:rPr lang="en-US" sz="1600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Al-</a:t>
            </a:r>
            <a:r>
              <a:rPr lang="en-US" sz="1600" b="1" dirty="0" err="1"/>
              <a:t>Akhtal</a:t>
            </a:r>
            <a:r>
              <a:rPr lang="en-US" sz="1600" b="1" dirty="0"/>
              <a:t>. </a:t>
            </a:r>
            <a:r>
              <a:rPr lang="en-US" sz="1600" b="1" dirty="0" err="1"/>
              <a:t>Jarir</a:t>
            </a:r>
            <a:r>
              <a:rPr lang="en-US" sz="1600" b="1" dirty="0"/>
              <a:t>, Al-</a:t>
            </a:r>
            <a:r>
              <a:rPr lang="en-US" sz="1600" b="1" dirty="0" err="1"/>
              <a:t>Farazdaq</a:t>
            </a:r>
            <a:r>
              <a:rPr lang="en-US" sz="1600" b="1" dirty="0"/>
              <a:t>, Jamil, Umar bin Abu </a:t>
            </a:r>
            <a:r>
              <a:rPr lang="en-US" sz="1600" b="1" dirty="0" err="1"/>
              <a:t>Rabi’ah</a:t>
            </a:r>
            <a:r>
              <a:rPr lang="en-US" sz="1600" dirty="0"/>
              <a:t>: </a:t>
            </a:r>
            <a:r>
              <a:rPr lang="en-US" sz="1600" dirty="0" err="1"/>
              <a:t>tokoh</a:t>
            </a:r>
            <a:r>
              <a:rPr lang="en-US" sz="1600" dirty="0"/>
              <a:t> </a:t>
            </a:r>
            <a:r>
              <a:rPr lang="en-US" sz="1600" dirty="0" err="1"/>
              <a:t>muslim</a:t>
            </a:r>
            <a:r>
              <a:rPr lang="en-US" sz="1600" dirty="0"/>
              <a:t> di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syair</a:t>
            </a:r>
            <a:r>
              <a:rPr lang="en-US" sz="1600" dirty="0"/>
              <a:t>. </a:t>
            </a:r>
            <a:endParaRPr lang="en-ID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1E5ABB-9238-1075-4FC5-F0948E839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494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1"/>
          <p:cNvSpPr/>
          <p:nvPr/>
        </p:nvSpPr>
        <p:spPr>
          <a:xfrm>
            <a:off x="1382879" y="290624"/>
            <a:ext cx="6549009" cy="779352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1" name="Google Shape;321;p41"/>
          <p:cNvSpPr txBox="1">
            <a:spLocks noGrp="1"/>
          </p:cNvSpPr>
          <p:nvPr>
            <p:ph type="title"/>
          </p:nvPr>
        </p:nvSpPr>
        <p:spPr>
          <a:xfrm>
            <a:off x="1720967" y="462516"/>
            <a:ext cx="5702065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M</a:t>
            </a:r>
            <a:r>
              <a:rPr lang="en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eneladani Nilai Islami dalam Sejarah Bani Umayyah di Damaskus</a:t>
            </a:r>
            <a:endParaRPr sz="2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grpSp>
        <p:nvGrpSpPr>
          <p:cNvPr id="325" name="Google Shape;325;p41"/>
          <p:cNvGrpSpPr/>
          <p:nvPr/>
        </p:nvGrpSpPr>
        <p:grpSpPr>
          <a:xfrm>
            <a:off x="-79375" y="53725"/>
            <a:ext cx="1664274" cy="3340350"/>
            <a:chOff x="-79375" y="53725"/>
            <a:chExt cx="1664274" cy="3340350"/>
          </a:xfrm>
        </p:grpSpPr>
        <p:pic>
          <p:nvPicPr>
            <p:cNvPr id="326" name="Google Shape;326;p4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728235">
              <a:off x="300204" y="277074"/>
              <a:ext cx="1148265" cy="8611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7" name="Google Shape;327;p41"/>
            <p:cNvSpPr/>
            <p:nvPr/>
          </p:nvSpPr>
          <p:spPr>
            <a:xfrm>
              <a:off x="-79375" y="1069975"/>
              <a:ext cx="762000" cy="2324100"/>
            </a:xfrm>
            <a:custGeom>
              <a:avLst/>
              <a:gdLst/>
              <a:ahLst/>
              <a:cxnLst/>
              <a:rect l="l" t="t" r="r" b="b"/>
              <a:pathLst>
                <a:path w="30480" h="92964" extrusionOk="0">
                  <a:moveTo>
                    <a:pt x="30480" y="0"/>
                  </a:moveTo>
                  <a:cubicBezTo>
                    <a:pt x="27517" y="4444"/>
                    <a:pt x="23523" y="8797"/>
                    <a:pt x="22860" y="14097"/>
                  </a:cubicBezTo>
                  <a:cubicBezTo>
                    <a:pt x="21383" y="25914"/>
                    <a:pt x="29116" y="37741"/>
                    <a:pt x="27432" y="49530"/>
                  </a:cubicBezTo>
                  <a:cubicBezTo>
                    <a:pt x="25760" y="61236"/>
                    <a:pt x="20341" y="72682"/>
                    <a:pt x="12954" y="81915"/>
                  </a:cubicBezTo>
                  <a:cubicBezTo>
                    <a:pt x="9409" y="86347"/>
                    <a:pt x="4013" y="88951"/>
                    <a:pt x="0" y="92964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14CE8C3-8574-03F5-7C7E-66C29D45E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EF1D25-A47C-DD5A-618A-AA03B604AFAB}"/>
              </a:ext>
            </a:extLst>
          </p:cNvPr>
          <p:cNvSpPr txBox="1"/>
          <p:nvPr/>
        </p:nvSpPr>
        <p:spPr>
          <a:xfrm>
            <a:off x="874336" y="1533493"/>
            <a:ext cx="7686108" cy="247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Bersemangat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belajar</a:t>
            </a:r>
            <a:r>
              <a:rPr lang="en-US" sz="1600" b="1" dirty="0"/>
              <a:t>, </a:t>
            </a:r>
            <a:r>
              <a:rPr lang="en-US" sz="1600" b="1" dirty="0" err="1"/>
              <a:t>baik</a:t>
            </a:r>
            <a:r>
              <a:rPr lang="en-US" sz="1600" b="1" dirty="0"/>
              <a:t> </a:t>
            </a:r>
            <a:r>
              <a:rPr lang="en-US" sz="1600" b="1" dirty="0" err="1"/>
              <a:t>ilmu</a:t>
            </a:r>
            <a:r>
              <a:rPr lang="en-US" sz="1600" b="1" dirty="0"/>
              <a:t> agama </a:t>
            </a:r>
            <a:r>
              <a:rPr lang="en-US" sz="1600" b="1" dirty="0" err="1"/>
              <a:t>ataupun</a:t>
            </a:r>
            <a:r>
              <a:rPr lang="en-US" sz="1600" b="1" dirty="0"/>
              <a:t> </a:t>
            </a:r>
            <a:r>
              <a:rPr lang="en-US" sz="1600" b="1" dirty="0" err="1"/>
              <a:t>ilmu</a:t>
            </a:r>
            <a:r>
              <a:rPr lang="en-US" sz="1600" b="1" dirty="0"/>
              <a:t> </a:t>
            </a:r>
            <a:r>
              <a:rPr lang="en-US" sz="1600" b="1" dirty="0" err="1"/>
              <a:t>pengetahuan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Menambah</a:t>
            </a:r>
            <a:r>
              <a:rPr lang="en-US" sz="1600" b="1" dirty="0"/>
              <a:t> rasa </a:t>
            </a:r>
            <a:r>
              <a:rPr lang="en-US" sz="1600" b="1" dirty="0" err="1"/>
              <a:t>keimanan</a:t>
            </a:r>
            <a:r>
              <a:rPr lang="en-US" sz="1600" b="1" dirty="0"/>
              <a:t> dan </a:t>
            </a:r>
            <a:r>
              <a:rPr lang="en-US" sz="1600" b="1" dirty="0" err="1"/>
              <a:t>ketakwaan</a:t>
            </a:r>
            <a:r>
              <a:rPr lang="en-US" sz="1600" b="1" dirty="0"/>
              <a:t> </a:t>
            </a:r>
            <a:r>
              <a:rPr lang="en-US" sz="1600" b="1" dirty="0" err="1"/>
              <a:t>kepada</a:t>
            </a:r>
            <a:r>
              <a:rPr lang="en-US" sz="1600" b="1" dirty="0"/>
              <a:t> Allah </a:t>
            </a:r>
            <a:r>
              <a:rPr lang="en-US" sz="1600" b="1" dirty="0" err="1"/>
              <a:t>Swt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Menghindari</a:t>
            </a:r>
            <a:r>
              <a:rPr lang="en-US" sz="1600" b="1" dirty="0"/>
              <a:t> </a:t>
            </a:r>
            <a:r>
              <a:rPr lang="en-US" sz="1600" b="1" dirty="0" err="1"/>
              <a:t>sikap</a:t>
            </a:r>
            <a:r>
              <a:rPr lang="en-US" sz="1600" b="1" dirty="0"/>
              <a:t> </a:t>
            </a:r>
            <a:r>
              <a:rPr lang="en-US" sz="1600" b="1" dirty="0" err="1"/>
              <a:t>diskriminasi</a:t>
            </a:r>
            <a:r>
              <a:rPr lang="en-US" sz="1600" b="1" dirty="0"/>
              <a:t> </a:t>
            </a:r>
            <a:r>
              <a:rPr lang="en-US" sz="1600" b="1" dirty="0" err="1"/>
              <a:t>terhadap</a:t>
            </a:r>
            <a:r>
              <a:rPr lang="en-US" sz="1600" b="1" dirty="0"/>
              <a:t> </a:t>
            </a:r>
            <a:r>
              <a:rPr lang="en-US" sz="1600" b="1" dirty="0" err="1"/>
              <a:t>siapa</a:t>
            </a:r>
            <a:r>
              <a:rPr lang="en-US" sz="1600" b="1" dirty="0"/>
              <a:t> pun.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Menumbuhkan</a:t>
            </a:r>
            <a:r>
              <a:rPr lang="en-US" sz="1600" b="1" dirty="0"/>
              <a:t> </a:t>
            </a:r>
            <a:r>
              <a:rPr lang="en-US" sz="1600" b="1" dirty="0" err="1"/>
              <a:t>sikap</a:t>
            </a:r>
            <a:r>
              <a:rPr lang="en-US" sz="1600" b="1" dirty="0"/>
              <a:t> </a:t>
            </a:r>
            <a:r>
              <a:rPr lang="en-US" sz="1600" b="1" dirty="0" err="1"/>
              <a:t>cinta</a:t>
            </a:r>
            <a:r>
              <a:rPr lang="en-US" sz="1600" b="1" dirty="0"/>
              <a:t> </a:t>
            </a:r>
            <a:r>
              <a:rPr lang="en-US" sz="1600" b="1" dirty="0" err="1"/>
              <a:t>tanah</a:t>
            </a:r>
            <a:r>
              <a:rPr lang="en-US" sz="1600" b="1" dirty="0"/>
              <a:t> air dan </a:t>
            </a:r>
            <a:r>
              <a:rPr lang="en-US" sz="1600" b="1" dirty="0" err="1"/>
              <a:t>bela</a:t>
            </a:r>
            <a:r>
              <a:rPr lang="en-US" sz="1600" b="1" dirty="0"/>
              <a:t> negara. 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Bertanggung</a:t>
            </a:r>
            <a:r>
              <a:rPr lang="en-US" sz="1600" b="1" dirty="0"/>
              <a:t> </a:t>
            </a:r>
            <a:r>
              <a:rPr lang="en-US" sz="1600" b="1" dirty="0" err="1"/>
              <a:t>jawab</a:t>
            </a:r>
            <a:r>
              <a:rPr lang="en-US" sz="1600" b="1" dirty="0"/>
              <a:t> </a:t>
            </a:r>
            <a:r>
              <a:rPr lang="en-US" sz="1600" b="1" dirty="0" err="1"/>
              <a:t>dalam</a:t>
            </a:r>
            <a:r>
              <a:rPr lang="en-US" sz="1600" b="1" dirty="0"/>
              <a:t> </a:t>
            </a:r>
            <a:r>
              <a:rPr lang="en-US" sz="1600" b="1" dirty="0" err="1"/>
              <a:t>melakukan</a:t>
            </a:r>
            <a:r>
              <a:rPr lang="en-US" sz="1600" b="1" dirty="0"/>
              <a:t> </a:t>
            </a:r>
            <a:r>
              <a:rPr lang="en-US" sz="1600" b="1" dirty="0" err="1"/>
              <a:t>segala</a:t>
            </a:r>
            <a:r>
              <a:rPr lang="en-US" sz="1600" b="1" dirty="0"/>
              <a:t> </a:t>
            </a:r>
            <a:r>
              <a:rPr lang="en-US" sz="1600" b="1" dirty="0" err="1"/>
              <a:t>kewajiban</a:t>
            </a:r>
            <a:r>
              <a:rPr lang="en-US" sz="1600" b="1" dirty="0"/>
              <a:t> yang </a:t>
            </a:r>
            <a:r>
              <a:rPr lang="en-US" sz="1600" b="1" dirty="0" err="1"/>
              <a:t>diberikan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3BC57-E368-87EB-3617-D53D5F3AE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3250" y="969051"/>
            <a:ext cx="7717500" cy="1793700"/>
          </a:xfrm>
        </p:spPr>
        <p:txBody>
          <a:bodyPr/>
          <a:lstStyle/>
          <a:p>
            <a:r>
              <a:rPr lang="en-US" dirty="0" err="1">
                <a:latin typeface="Arial Black" panose="020B0A04020102020204" pitchFamily="34" charset="0"/>
              </a:rPr>
              <a:t>Selamat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Belajar</a:t>
            </a:r>
            <a:r>
              <a:rPr lang="en-US" dirty="0">
                <a:latin typeface="Arial Black" panose="020B0A04020102020204" pitchFamily="34" charset="0"/>
              </a:rPr>
              <a:t>!</a:t>
            </a:r>
            <a:endParaRPr lang="en-ID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87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90000"/>
          </a:schemeClr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7"/>
          <p:cNvSpPr/>
          <p:nvPr/>
        </p:nvSpPr>
        <p:spPr>
          <a:xfrm>
            <a:off x="1733107" y="128908"/>
            <a:ext cx="5645887" cy="1141718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1984899" y="428925"/>
            <a:ext cx="5174201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Sejarah Berdirinya Daulah Bani Umayyah di Damaskus</a:t>
            </a:r>
            <a:endParaRPr sz="28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257" name="Google Shape;257;p37"/>
          <p:cNvGrpSpPr/>
          <p:nvPr/>
        </p:nvGrpSpPr>
        <p:grpSpPr>
          <a:xfrm rot="1704775">
            <a:off x="5954397" y="-258260"/>
            <a:ext cx="3425081" cy="1046100"/>
            <a:chOff x="3555275" y="-36124"/>
            <a:chExt cx="3425242" cy="1046149"/>
          </a:xfrm>
        </p:grpSpPr>
        <p:sp>
          <p:nvSpPr>
            <p:cNvPr id="258" name="Google Shape;258;p37"/>
            <p:cNvSpPr/>
            <p:nvPr/>
          </p:nvSpPr>
          <p:spPr>
            <a:xfrm>
              <a:off x="3555275" y="-36124"/>
              <a:ext cx="2940525" cy="948175"/>
            </a:xfrm>
            <a:custGeom>
              <a:avLst/>
              <a:gdLst/>
              <a:ahLst/>
              <a:cxnLst/>
              <a:rect l="l" t="t" r="r" b="b"/>
              <a:pathLst>
                <a:path w="117621" h="37927" extrusionOk="0">
                  <a:moveTo>
                    <a:pt x="0" y="585"/>
                  </a:moveTo>
                  <a:cubicBezTo>
                    <a:pt x="8187" y="-585"/>
                    <a:pt x="16626" y="653"/>
                    <a:pt x="24763" y="2133"/>
                  </a:cubicBezTo>
                  <a:cubicBezTo>
                    <a:pt x="28942" y="2893"/>
                    <a:pt x="34272" y="3243"/>
                    <a:pt x="36628" y="6776"/>
                  </a:cubicBezTo>
                  <a:cubicBezTo>
                    <a:pt x="38918" y="10210"/>
                    <a:pt x="39546" y="16239"/>
                    <a:pt x="36628" y="19157"/>
                  </a:cubicBezTo>
                  <a:cubicBezTo>
                    <a:pt x="33690" y="22095"/>
                    <a:pt x="23422" y="17715"/>
                    <a:pt x="25279" y="13998"/>
                  </a:cubicBezTo>
                  <a:cubicBezTo>
                    <a:pt x="31478" y="1591"/>
                    <a:pt x="52947" y="20232"/>
                    <a:pt x="64486" y="27927"/>
                  </a:cubicBezTo>
                  <a:cubicBezTo>
                    <a:pt x="75660" y="35379"/>
                    <a:pt x="90445" y="39422"/>
                    <a:pt x="103693" y="37213"/>
                  </a:cubicBezTo>
                  <a:cubicBezTo>
                    <a:pt x="108424" y="36424"/>
                    <a:pt x="112825" y="33602"/>
                    <a:pt x="117621" y="33602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259" name="Google Shape;259;p3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189775" y="317425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88CFB25-3D19-87DA-970B-5DA661082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7A9C6E-2B76-F837-B964-F3A8C6E7C08A}"/>
              </a:ext>
            </a:extLst>
          </p:cNvPr>
          <p:cNvSpPr txBox="1"/>
          <p:nvPr/>
        </p:nvSpPr>
        <p:spPr>
          <a:xfrm>
            <a:off x="589918" y="1425243"/>
            <a:ext cx="7932264" cy="3183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/>
              <a:t>Khalifah Ali bin Abi </a:t>
            </a:r>
            <a:r>
              <a:rPr lang="en-US" sz="1700" b="1" dirty="0" err="1"/>
              <a:t>Thalib</a:t>
            </a:r>
            <a:r>
              <a:rPr lang="en-US" sz="1700" b="1" dirty="0"/>
              <a:t> </a:t>
            </a:r>
            <a:r>
              <a:rPr lang="en-US" sz="1700" b="1" dirty="0" err="1"/>
              <a:t>wafat</a:t>
            </a:r>
            <a:r>
              <a:rPr lang="en-US" sz="1700" b="1" dirty="0"/>
              <a:t>, </a:t>
            </a:r>
            <a:r>
              <a:rPr lang="en-US" sz="1700" b="1" dirty="0" err="1"/>
              <a:t>hal</a:t>
            </a:r>
            <a:r>
              <a:rPr lang="en-US" sz="1700" b="1" dirty="0"/>
              <a:t> </a:t>
            </a:r>
            <a:r>
              <a:rPr lang="en-US" sz="1700" b="1" dirty="0" err="1"/>
              <a:t>ini</a:t>
            </a:r>
            <a:r>
              <a:rPr lang="en-US" sz="1700" b="1" dirty="0"/>
              <a:t> </a:t>
            </a:r>
            <a:r>
              <a:rPr lang="en-US" sz="1700" b="1" dirty="0" err="1"/>
              <a:t>menandakan</a:t>
            </a:r>
            <a:r>
              <a:rPr lang="en-US" sz="1700" b="1" dirty="0"/>
              <a:t> </a:t>
            </a:r>
            <a:r>
              <a:rPr lang="en-US" sz="1700" b="1" dirty="0" err="1"/>
              <a:t>berakhirnya</a:t>
            </a:r>
            <a:r>
              <a:rPr lang="en-US" sz="1700" b="1" dirty="0"/>
              <a:t> masa </a:t>
            </a:r>
            <a:r>
              <a:rPr lang="en-US" sz="1700" b="1" dirty="0" err="1"/>
              <a:t>khulafaurasyidin</a:t>
            </a:r>
            <a:r>
              <a:rPr lang="en-US" sz="1700" b="1" dirty="0"/>
              <a:t> dan </a:t>
            </a:r>
            <a:r>
              <a:rPr lang="en-US" sz="1700" b="1" dirty="0" err="1"/>
              <a:t>berdirinya</a:t>
            </a:r>
            <a:r>
              <a:rPr lang="en-US" sz="1700" b="1" dirty="0"/>
              <a:t> </a:t>
            </a:r>
            <a:r>
              <a:rPr lang="en-US" sz="1700" b="1" dirty="0" err="1"/>
              <a:t>sebuah</a:t>
            </a:r>
            <a:r>
              <a:rPr lang="en-US" sz="1700" b="1" dirty="0"/>
              <a:t> </a:t>
            </a:r>
            <a:r>
              <a:rPr lang="en-US" sz="1700" b="1" dirty="0" err="1"/>
              <a:t>dinasti</a:t>
            </a:r>
            <a:r>
              <a:rPr lang="en-US" sz="1700" b="1" dirty="0"/>
              <a:t> </a:t>
            </a:r>
            <a:r>
              <a:rPr lang="en-US" sz="1700" b="1" dirty="0" err="1"/>
              <a:t>baru</a:t>
            </a:r>
            <a:r>
              <a:rPr lang="en-US" sz="1700" b="1" dirty="0"/>
              <a:t> </a:t>
            </a:r>
            <a:r>
              <a:rPr lang="en-US" sz="1700" b="1" dirty="0" err="1"/>
              <a:t>yaitu</a:t>
            </a:r>
            <a:r>
              <a:rPr lang="en-US" sz="1700" b="1" dirty="0"/>
              <a:t> Bani </a:t>
            </a:r>
            <a:r>
              <a:rPr lang="en-US" sz="1700" b="1" dirty="0" err="1"/>
              <a:t>Umayyah</a:t>
            </a:r>
            <a:r>
              <a:rPr lang="en-US" sz="17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 err="1"/>
              <a:t>Muawiyyah</a:t>
            </a:r>
            <a:r>
              <a:rPr lang="en-US" sz="1700" b="1" dirty="0"/>
              <a:t> bin Abu Sufyan bin </a:t>
            </a:r>
            <a:r>
              <a:rPr lang="en-US" sz="1700" b="1" dirty="0" err="1"/>
              <a:t>Harb</a:t>
            </a:r>
            <a:r>
              <a:rPr lang="en-US" sz="1700" b="1" dirty="0"/>
              <a:t> bin </a:t>
            </a:r>
            <a:r>
              <a:rPr lang="en-US" sz="1700" b="1" dirty="0" err="1"/>
              <a:t>Umayyah</a:t>
            </a:r>
            <a:r>
              <a:rPr lang="en-US" sz="1700" b="1" dirty="0"/>
              <a:t> </a:t>
            </a:r>
            <a:r>
              <a:rPr lang="en-US" sz="1700" b="1" dirty="0" err="1"/>
              <a:t>merupakan</a:t>
            </a:r>
            <a:r>
              <a:rPr lang="en-US" sz="1700" b="1" dirty="0"/>
              <a:t> </a:t>
            </a:r>
            <a:r>
              <a:rPr lang="en-US" sz="1700" b="1" dirty="0" err="1"/>
              <a:t>pendiri</a:t>
            </a:r>
            <a:r>
              <a:rPr lang="en-US" sz="1700" b="1" dirty="0"/>
              <a:t> </a:t>
            </a:r>
            <a:r>
              <a:rPr lang="en-US" sz="1700" b="1" dirty="0" err="1"/>
              <a:t>dari</a:t>
            </a:r>
            <a:r>
              <a:rPr lang="en-US" sz="1700" b="1" dirty="0"/>
              <a:t> </a:t>
            </a:r>
            <a:r>
              <a:rPr lang="en-US" sz="1700" b="1" dirty="0" err="1"/>
              <a:t>Dinasti</a:t>
            </a:r>
            <a:r>
              <a:rPr lang="en-US" sz="1700" b="1" dirty="0"/>
              <a:t> </a:t>
            </a:r>
            <a:r>
              <a:rPr lang="en-US" sz="1700" b="1" dirty="0" err="1"/>
              <a:t>Umayyah</a:t>
            </a:r>
            <a:r>
              <a:rPr lang="en-US" sz="17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 err="1"/>
              <a:t>Dinasti</a:t>
            </a:r>
            <a:r>
              <a:rPr lang="en-US" sz="1700" b="1" dirty="0"/>
              <a:t> Bani </a:t>
            </a:r>
            <a:r>
              <a:rPr lang="en-US" sz="1700" b="1" dirty="0" err="1"/>
              <a:t>Umayyah</a:t>
            </a:r>
            <a:r>
              <a:rPr lang="en-US" sz="1700" b="1" dirty="0"/>
              <a:t> </a:t>
            </a:r>
            <a:r>
              <a:rPr lang="en-US" sz="1700" b="1" dirty="0" err="1"/>
              <a:t>berdiri</a:t>
            </a:r>
            <a:r>
              <a:rPr lang="en-US" sz="1700" b="1" dirty="0"/>
              <a:t> </a:t>
            </a:r>
            <a:r>
              <a:rPr lang="en-US" sz="1700" b="1" dirty="0" err="1"/>
              <a:t>selama</a:t>
            </a:r>
            <a:r>
              <a:rPr lang="en-US" sz="1700" b="1" dirty="0"/>
              <a:t> 90 </a:t>
            </a:r>
            <a:r>
              <a:rPr lang="en-US" sz="1700" b="1" dirty="0" err="1"/>
              <a:t>tahun</a:t>
            </a:r>
            <a:r>
              <a:rPr lang="en-US" sz="17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 err="1"/>
              <a:t>Sistem</a:t>
            </a:r>
            <a:r>
              <a:rPr lang="en-US" sz="1700" b="1" dirty="0"/>
              <a:t> </a:t>
            </a:r>
            <a:r>
              <a:rPr lang="en-US" sz="1700" b="1" dirty="0" err="1"/>
              <a:t>pergantian</a:t>
            </a:r>
            <a:r>
              <a:rPr lang="en-US" sz="1700" b="1" dirty="0"/>
              <a:t> </a:t>
            </a:r>
            <a:r>
              <a:rPr lang="en-US" sz="1700" b="1" dirty="0" err="1"/>
              <a:t>kepemimpinan</a:t>
            </a:r>
            <a:r>
              <a:rPr lang="en-US" sz="1700" b="1" dirty="0"/>
              <a:t> pada masa </a:t>
            </a:r>
            <a:r>
              <a:rPr lang="en-US" sz="1700" b="1" dirty="0" err="1"/>
              <a:t>Daulah</a:t>
            </a:r>
            <a:r>
              <a:rPr lang="en-US" sz="1700" b="1" dirty="0"/>
              <a:t> Bani </a:t>
            </a:r>
            <a:r>
              <a:rPr lang="en-US" sz="1700" b="1" dirty="0" err="1"/>
              <a:t>Umayyah</a:t>
            </a:r>
            <a:r>
              <a:rPr lang="en-US" sz="1700" b="1" dirty="0"/>
              <a:t> </a:t>
            </a:r>
            <a:r>
              <a:rPr lang="en-US" sz="1700" b="1" dirty="0" err="1"/>
              <a:t>dilakukan</a:t>
            </a:r>
            <a:r>
              <a:rPr lang="en-US" sz="1700" b="1" dirty="0"/>
              <a:t> </a:t>
            </a:r>
            <a:r>
              <a:rPr lang="en-US" sz="1700" b="1" dirty="0" err="1"/>
              <a:t>secara</a:t>
            </a:r>
            <a:r>
              <a:rPr lang="en-US" sz="1700" b="1" dirty="0"/>
              <a:t> </a:t>
            </a:r>
            <a:r>
              <a:rPr lang="en-US" sz="1700" b="1" dirty="0" err="1"/>
              <a:t>turun</a:t>
            </a:r>
            <a:r>
              <a:rPr lang="en-US" sz="1700" b="1" dirty="0"/>
              <a:t> </a:t>
            </a:r>
            <a:r>
              <a:rPr lang="en-US" sz="1700" b="1" dirty="0" err="1"/>
              <a:t>temurun</a:t>
            </a:r>
            <a:r>
              <a:rPr lang="en-US" sz="1700" b="1" dirty="0"/>
              <a:t>. </a:t>
            </a:r>
            <a:endParaRPr lang="en-ID" sz="17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"/>
          <p:cNvSpPr/>
          <p:nvPr/>
        </p:nvSpPr>
        <p:spPr>
          <a:xfrm>
            <a:off x="723014" y="747807"/>
            <a:ext cx="7527851" cy="3707235"/>
          </a:xfrm>
          <a:prstGeom prst="roundRect">
            <a:avLst>
              <a:gd name="adj" fmla="val 8706"/>
            </a:avLst>
          </a:prstGeom>
          <a:solidFill>
            <a:schemeClr val="accent6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6"/>
          <p:cNvSpPr/>
          <p:nvPr/>
        </p:nvSpPr>
        <p:spPr>
          <a:xfrm>
            <a:off x="1616149" y="397106"/>
            <a:ext cx="5730949" cy="967302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73F4CA6-B564-4FDA-C918-34A5485C3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6195" y="1715109"/>
            <a:ext cx="5730948" cy="1865233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3">
                    <a:lumMod val="10000"/>
                  </a:schemeClr>
                </a:solidFill>
                <a:latin typeface="+mn-lt"/>
              </a:rPr>
              <a:t>Terdapat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 14 orang khalifah yang </a:t>
            </a:r>
            <a:r>
              <a:rPr lang="en-US" b="1" dirty="0" err="1">
                <a:solidFill>
                  <a:schemeClr val="accent3">
                    <a:lumMod val="10000"/>
                  </a:schemeClr>
                </a:solidFill>
                <a:latin typeface="+mn-lt"/>
              </a:rPr>
              <a:t>bergantian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accent3">
                    <a:lumMod val="10000"/>
                  </a:schemeClr>
                </a:solidFill>
                <a:latin typeface="+mn-lt"/>
              </a:rPr>
              <a:t>memimpin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3">
                    <a:lumMod val="10000"/>
                  </a:schemeClr>
                </a:solidFill>
                <a:latin typeface="+mn-lt"/>
              </a:rPr>
              <a:t>Berlangsung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accent3">
                    <a:lumMod val="10000"/>
                  </a:schemeClr>
                </a:solidFill>
                <a:latin typeface="+mn-lt"/>
              </a:rPr>
              <a:t>selama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 90 </a:t>
            </a:r>
            <a:r>
              <a:rPr lang="en-US" b="1" dirty="0" err="1">
                <a:solidFill>
                  <a:schemeClr val="accent3">
                    <a:lumMod val="10000"/>
                  </a:schemeClr>
                </a:solidFill>
                <a:latin typeface="+mn-lt"/>
              </a:rPr>
              <a:t>tahun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. </a:t>
            </a:r>
            <a:endParaRPr lang="en-ID" b="1" dirty="0">
              <a:solidFill>
                <a:schemeClr val="accent3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ACE2E26-E151-912E-2BDC-0390120955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71B84B-D983-95EF-8DDB-FA8EA50A3E4D}"/>
              </a:ext>
            </a:extLst>
          </p:cNvPr>
          <p:cNvSpPr txBox="1"/>
          <p:nvPr/>
        </p:nvSpPr>
        <p:spPr>
          <a:xfrm>
            <a:off x="2169041" y="465258"/>
            <a:ext cx="447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Khalifah-Khalifah </a:t>
            </a:r>
            <a:r>
              <a:rPr lang="en-US" sz="2400" b="1" dirty="0" err="1"/>
              <a:t>Daulah</a:t>
            </a:r>
            <a:r>
              <a:rPr lang="en-US" sz="2400" b="1" dirty="0"/>
              <a:t> Bani </a:t>
            </a:r>
            <a:r>
              <a:rPr lang="en-US" sz="2400" b="1" dirty="0" err="1"/>
              <a:t>Umayyah</a:t>
            </a:r>
            <a:r>
              <a:rPr lang="en-US" sz="2400" b="1" dirty="0"/>
              <a:t> di </a:t>
            </a:r>
            <a:r>
              <a:rPr lang="en-US" sz="2400" b="1" dirty="0" err="1"/>
              <a:t>Damaskus</a:t>
            </a:r>
            <a:endParaRPr lang="en-ID" sz="2400" b="1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ABF43E7-763E-8436-EBD0-F834070EFCE5}"/>
              </a:ext>
            </a:extLst>
          </p:cNvPr>
          <p:cNvSpPr/>
          <p:nvPr/>
        </p:nvSpPr>
        <p:spPr>
          <a:xfrm>
            <a:off x="5688419" y="3633331"/>
            <a:ext cx="2392325" cy="595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47"/>
          <p:cNvSpPr/>
          <p:nvPr/>
        </p:nvSpPr>
        <p:spPr>
          <a:xfrm>
            <a:off x="781492" y="614120"/>
            <a:ext cx="7539600" cy="3727500"/>
          </a:xfrm>
          <a:prstGeom prst="roundRect">
            <a:avLst>
              <a:gd name="adj" fmla="val 8706"/>
            </a:avLst>
          </a:prstGeom>
          <a:solidFill>
            <a:schemeClr val="accent6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47"/>
          <p:cNvSpPr/>
          <p:nvPr/>
        </p:nvSpPr>
        <p:spPr>
          <a:xfrm>
            <a:off x="1961316" y="506371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0" name="Google Shape;1000;p47"/>
          <p:cNvGrpSpPr/>
          <p:nvPr/>
        </p:nvGrpSpPr>
        <p:grpSpPr>
          <a:xfrm>
            <a:off x="3255121" y="-475572"/>
            <a:ext cx="5973828" cy="1794677"/>
            <a:chOff x="2959100" y="-34925"/>
            <a:chExt cx="5973828" cy="1794677"/>
          </a:xfrm>
        </p:grpSpPr>
        <p:pic>
          <p:nvPicPr>
            <p:cNvPr id="1001" name="Google Shape;1001;p4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728242">
              <a:off x="7350703" y="424050"/>
              <a:ext cx="1414199" cy="10606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2" name="Google Shape;1002;p47"/>
            <p:cNvSpPr/>
            <p:nvPr/>
          </p:nvSpPr>
          <p:spPr>
            <a:xfrm>
              <a:off x="2959100" y="-34925"/>
              <a:ext cx="4895850" cy="1503325"/>
            </a:xfrm>
            <a:custGeom>
              <a:avLst/>
              <a:gdLst/>
              <a:ahLst/>
              <a:cxnLst/>
              <a:rect l="l" t="t" r="r" b="b"/>
              <a:pathLst>
                <a:path w="195834" h="60133" extrusionOk="0">
                  <a:moveTo>
                    <a:pt x="195834" y="57531"/>
                  </a:moveTo>
                  <a:cubicBezTo>
                    <a:pt x="174782" y="70162"/>
                    <a:pt x="152085" y="31941"/>
                    <a:pt x="127635" y="29718"/>
                  </a:cubicBezTo>
                  <a:cubicBezTo>
                    <a:pt x="118085" y="28850"/>
                    <a:pt x="108255" y="31656"/>
                    <a:pt x="99441" y="35433"/>
                  </a:cubicBezTo>
                  <a:cubicBezTo>
                    <a:pt x="85699" y="41322"/>
                    <a:pt x="69753" y="41740"/>
                    <a:pt x="54864" y="40386"/>
                  </a:cubicBezTo>
                  <a:cubicBezTo>
                    <a:pt x="46662" y="39640"/>
                    <a:pt x="39225" y="35171"/>
                    <a:pt x="31623" y="32004"/>
                  </a:cubicBezTo>
                  <a:cubicBezTo>
                    <a:pt x="24175" y="28901"/>
                    <a:pt x="15128" y="27029"/>
                    <a:pt x="10287" y="20574"/>
                  </a:cubicBezTo>
                  <a:cubicBezTo>
                    <a:pt x="7346" y="16652"/>
                    <a:pt x="3345" y="13315"/>
                    <a:pt x="1524" y="8763"/>
                  </a:cubicBezTo>
                  <a:cubicBezTo>
                    <a:pt x="423" y="6010"/>
                    <a:pt x="1326" y="2652"/>
                    <a:pt x="0" y="0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121A3A8-E743-EF64-CCD1-A7B3674F7FA1}"/>
              </a:ext>
            </a:extLst>
          </p:cNvPr>
          <p:cNvSpPr txBox="1"/>
          <p:nvPr/>
        </p:nvSpPr>
        <p:spPr>
          <a:xfrm>
            <a:off x="2222204" y="618106"/>
            <a:ext cx="4699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sz="2400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Muawiyyah bin Abi Sufyan</a:t>
            </a:r>
            <a:endParaRPr lang="en-ID" sz="2400" dirty="0"/>
          </a:p>
        </p:txBody>
      </p:sp>
      <p:sp>
        <p:nvSpPr>
          <p:cNvPr id="18" name="Google Shape;271;p38">
            <a:extLst>
              <a:ext uri="{FF2B5EF4-FFF2-40B4-BE49-F238E27FC236}">
                <a16:creationId xmlns:a16="http://schemas.microsoft.com/office/drawing/2014/main" id="{7AB970E9-5729-0C0A-9C8D-D15CB3D79F1B}"/>
              </a:ext>
            </a:extLst>
          </p:cNvPr>
          <p:cNvSpPr/>
          <p:nvPr/>
        </p:nvSpPr>
        <p:spPr>
          <a:xfrm>
            <a:off x="617802" y="492225"/>
            <a:ext cx="561260" cy="535528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CBFBDE-9D12-0D45-08B8-700B01DA735D}"/>
              </a:ext>
            </a:extLst>
          </p:cNvPr>
          <p:cNvSpPr txBox="1"/>
          <p:nvPr/>
        </p:nvSpPr>
        <p:spPr>
          <a:xfrm>
            <a:off x="-1441254" y="579654"/>
            <a:ext cx="461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rial Black" panose="020B0A04020102020204" pitchFamily="34" charset="0"/>
              </a:rPr>
              <a:t>1</a:t>
            </a:r>
            <a:endParaRPr lang="en-ID" sz="1800" b="1" dirty="0">
              <a:latin typeface="Arial Black" panose="020B0A040201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A01FB19-7AAA-24ED-8673-596D0C7901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AC5749-33CC-08C2-AE3F-49265161BCCD}"/>
              </a:ext>
            </a:extLst>
          </p:cNvPr>
          <p:cNvSpPr txBox="1"/>
          <p:nvPr/>
        </p:nvSpPr>
        <p:spPr>
          <a:xfrm>
            <a:off x="1145139" y="1263511"/>
            <a:ext cx="6185552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Masuk Islam pada </a:t>
            </a:r>
            <a:r>
              <a:rPr lang="en-US" sz="1600" b="1" dirty="0" err="1"/>
              <a:t>usia</a:t>
            </a:r>
            <a:r>
              <a:rPr lang="en-US" sz="1600" b="1" dirty="0"/>
              <a:t> 23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Rasulullah Saw </a:t>
            </a:r>
            <a:r>
              <a:rPr lang="en-US" sz="1600" b="1" dirty="0" err="1"/>
              <a:t>menjadikan</a:t>
            </a:r>
            <a:r>
              <a:rPr lang="en-US" sz="1600" b="1" dirty="0"/>
              <a:t> </a:t>
            </a:r>
            <a:r>
              <a:rPr lang="en-US" sz="1600" b="1" dirty="0" err="1"/>
              <a:t>Muawiyyah</a:t>
            </a:r>
            <a:r>
              <a:rPr lang="en-US" sz="1600" b="1" dirty="0"/>
              <a:t> </a:t>
            </a:r>
            <a:r>
              <a:rPr lang="en-US" sz="1600" b="1" dirty="0" err="1"/>
              <a:t>sebagai</a:t>
            </a:r>
            <a:r>
              <a:rPr lang="en-US" sz="1600" b="1" dirty="0"/>
              <a:t> </a:t>
            </a:r>
            <a:r>
              <a:rPr lang="en-US" sz="1600" b="1" dirty="0" err="1"/>
              <a:t>penulis</a:t>
            </a:r>
            <a:r>
              <a:rPr lang="en-US" sz="1600" b="1" dirty="0"/>
              <a:t> </a:t>
            </a:r>
            <a:r>
              <a:rPr lang="en-US" sz="1600" b="1" dirty="0" err="1"/>
              <a:t>pendamping</a:t>
            </a:r>
            <a:r>
              <a:rPr lang="en-US" sz="1600" b="1" dirty="0"/>
              <a:t> </a:t>
            </a:r>
            <a:r>
              <a:rPr lang="en-US" sz="1600" b="1" dirty="0" err="1"/>
              <a:t>wahyu</a:t>
            </a:r>
            <a:r>
              <a:rPr lang="en-US" sz="1600" b="1" dirty="0"/>
              <a:t> </a:t>
            </a:r>
            <a:r>
              <a:rPr lang="en-US" sz="1600" b="1" dirty="0" err="1"/>
              <a:t>beliau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Diangkat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</a:t>
            </a:r>
            <a:r>
              <a:rPr lang="en-US" sz="1600" b="1" dirty="0" err="1"/>
              <a:t>gubernur</a:t>
            </a:r>
            <a:r>
              <a:rPr lang="en-US" sz="1600" b="1" dirty="0"/>
              <a:t> Syria </a:t>
            </a:r>
            <a:r>
              <a:rPr lang="en-US" sz="1600" b="1" dirty="0" err="1"/>
              <a:t>selama</a:t>
            </a:r>
            <a:r>
              <a:rPr lang="en-US" sz="1600" b="1" dirty="0"/>
              <a:t> 20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</a:t>
            </a:r>
            <a:r>
              <a:rPr lang="en-US" sz="1600" b="1" dirty="0" err="1"/>
              <a:t>mendirikan</a:t>
            </a:r>
            <a:r>
              <a:rPr lang="en-US" sz="1600" b="1" dirty="0"/>
              <a:t> </a:t>
            </a:r>
            <a:r>
              <a:rPr lang="en-US" sz="1600" b="1" dirty="0" err="1"/>
              <a:t>Dinasti</a:t>
            </a:r>
            <a:r>
              <a:rPr lang="en-US" sz="1600" b="1" dirty="0"/>
              <a:t> Bani </a:t>
            </a:r>
            <a:r>
              <a:rPr lang="en-US" sz="1600" b="1" dirty="0" err="1"/>
              <a:t>Umayyah</a:t>
            </a:r>
            <a:r>
              <a:rPr lang="en-US" sz="1600" b="1" dirty="0"/>
              <a:t> dan </a:t>
            </a:r>
            <a:r>
              <a:rPr lang="en-US" sz="1600" b="1" dirty="0" err="1"/>
              <a:t>memindahkan</a:t>
            </a:r>
            <a:r>
              <a:rPr lang="en-US" sz="1600" b="1" dirty="0"/>
              <a:t> </a:t>
            </a:r>
            <a:r>
              <a:rPr lang="en-US" sz="1600" b="1" dirty="0" err="1"/>
              <a:t>pusat</a:t>
            </a:r>
            <a:r>
              <a:rPr lang="en-US" sz="1600" b="1" dirty="0"/>
              <a:t> </a:t>
            </a:r>
            <a:r>
              <a:rPr lang="en-US" sz="1600" b="1" dirty="0" err="1"/>
              <a:t>pemerintahan</a:t>
            </a:r>
            <a:r>
              <a:rPr lang="en-US" sz="1600" b="1" dirty="0"/>
              <a:t> </a:t>
            </a:r>
            <a:r>
              <a:rPr lang="en-US" sz="1600" b="1" dirty="0" err="1"/>
              <a:t>dari</a:t>
            </a:r>
            <a:r>
              <a:rPr lang="en-US" sz="1600" b="1" dirty="0"/>
              <a:t> Kota Madinah </a:t>
            </a:r>
            <a:r>
              <a:rPr lang="en-US" sz="1600" b="1" dirty="0" err="1"/>
              <a:t>ke</a:t>
            </a:r>
            <a:r>
              <a:rPr lang="en-US" sz="1600" b="1" dirty="0"/>
              <a:t> </a:t>
            </a:r>
            <a:r>
              <a:rPr lang="en-US" sz="1600" b="1" dirty="0" err="1"/>
              <a:t>Damaskus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usia</a:t>
            </a:r>
            <a:r>
              <a:rPr lang="en-US" sz="1600" b="1" dirty="0"/>
              <a:t> 80 </a:t>
            </a:r>
            <a:r>
              <a:rPr lang="en-US" sz="1600" b="1" dirty="0" err="1"/>
              <a:t>tahun</a:t>
            </a:r>
            <a:r>
              <a:rPr lang="en-US" sz="1600" b="1" dirty="0"/>
              <a:t>, </a:t>
            </a:r>
            <a:r>
              <a:rPr lang="en-US" sz="1600" b="1" dirty="0" err="1"/>
              <a:t>dimakamkan</a:t>
            </a:r>
            <a:r>
              <a:rPr lang="en-US" sz="1600" b="1" dirty="0"/>
              <a:t> di </a:t>
            </a:r>
            <a:r>
              <a:rPr lang="en-US" sz="1600" b="1" dirty="0" err="1"/>
              <a:t>Damaskus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97;p47">
            <a:extLst>
              <a:ext uri="{FF2B5EF4-FFF2-40B4-BE49-F238E27FC236}">
                <a16:creationId xmlns:a16="http://schemas.microsoft.com/office/drawing/2014/main" id="{D802B18E-B72F-47CC-F08F-4C5871164524}"/>
              </a:ext>
            </a:extLst>
          </p:cNvPr>
          <p:cNvSpPr/>
          <p:nvPr/>
        </p:nvSpPr>
        <p:spPr>
          <a:xfrm>
            <a:off x="1961316" y="506371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oogle Shape;312;p40">
            <a:extLst>
              <a:ext uri="{FF2B5EF4-FFF2-40B4-BE49-F238E27FC236}">
                <a16:creationId xmlns:a16="http://schemas.microsoft.com/office/drawing/2014/main" id="{21B20C6B-5434-CD83-76BD-BDFCB791971E}"/>
              </a:ext>
            </a:extLst>
          </p:cNvPr>
          <p:cNvGrpSpPr/>
          <p:nvPr/>
        </p:nvGrpSpPr>
        <p:grpSpPr>
          <a:xfrm>
            <a:off x="7182683" y="410677"/>
            <a:ext cx="1791196" cy="2268727"/>
            <a:chOff x="7039979" y="444248"/>
            <a:chExt cx="2138950" cy="2814277"/>
          </a:xfrm>
        </p:grpSpPr>
        <p:pic>
          <p:nvPicPr>
            <p:cNvPr id="7" name="Google Shape;313;p40">
              <a:extLst>
                <a:ext uri="{FF2B5EF4-FFF2-40B4-BE49-F238E27FC236}">
                  <a16:creationId xmlns:a16="http://schemas.microsoft.com/office/drawing/2014/main" id="{19E83C77-D6B3-B884-7AAC-7100D45877C9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1728242">
              <a:off x="7208003" y="719325"/>
              <a:ext cx="1414199" cy="10606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314;p40">
              <a:extLst>
                <a:ext uri="{FF2B5EF4-FFF2-40B4-BE49-F238E27FC236}">
                  <a16:creationId xmlns:a16="http://schemas.microsoft.com/office/drawing/2014/main" id="{4C886CB0-1FE7-EE14-9835-BFE757E861B3}"/>
                </a:ext>
              </a:extLst>
            </p:cNvPr>
            <p:cNvSpPr/>
            <p:nvPr/>
          </p:nvSpPr>
          <p:spPr>
            <a:xfrm>
              <a:off x="7475803" y="1708150"/>
              <a:ext cx="1703125" cy="1550375"/>
            </a:xfrm>
            <a:custGeom>
              <a:avLst/>
              <a:gdLst/>
              <a:ahLst/>
              <a:cxnLst/>
              <a:rect l="l" t="t" r="r" b="b"/>
              <a:pathLst>
                <a:path w="68125" h="62015" extrusionOk="0">
                  <a:moveTo>
                    <a:pt x="9451" y="0"/>
                  </a:moveTo>
                  <a:cubicBezTo>
                    <a:pt x="7493" y="3917"/>
                    <a:pt x="4921" y="8253"/>
                    <a:pt x="5641" y="12573"/>
                  </a:cubicBezTo>
                  <a:cubicBezTo>
                    <a:pt x="7197" y="21909"/>
                    <a:pt x="18928" y="34707"/>
                    <a:pt x="11356" y="40386"/>
                  </a:cubicBezTo>
                  <a:cubicBezTo>
                    <a:pt x="6659" y="43909"/>
                    <a:pt x="-1550" y="32240"/>
                    <a:pt x="307" y="26670"/>
                  </a:cubicBezTo>
                  <a:cubicBezTo>
                    <a:pt x="1762" y="22304"/>
                    <a:pt x="7943" y="19542"/>
                    <a:pt x="12499" y="20193"/>
                  </a:cubicBezTo>
                  <a:cubicBezTo>
                    <a:pt x="16781" y="20805"/>
                    <a:pt x="19346" y="25516"/>
                    <a:pt x="22405" y="28575"/>
                  </a:cubicBezTo>
                  <a:cubicBezTo>
                    <a:pt x="31087" y="37257"/>
                    <a:pt x="36964" y="48468"/>
                    <a:pt x="45646" y="57150"/>
                  </a:cubicBezTo>
                  <a:cubicBezTo>
                    <a:pt x="50944" y="62448"/>
                    <a:pt x="68125" y="64643"/>
                    <a:pt x="68125" y="57150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9" name="Google Shape;271;p38">
            <a:extLst>
              <a:ext uri="{FF2B5EF4-FFF2-40B4-BE49-F238E27FC236}">
                <a16:creationId xmlns:a16="http://schemas.microsoft.com/office/drawing/2014/main" id="{8F1FC256-D319-2DB9-5B23-3E12586B0D2B}"/>
              </a:ext>
            </a:extLst>
          </p:cNvPr>
          <p:cNvSpPr/>
          <p:nvPr/>
        </p:nvSpPr>
        <p:spPr>
          <a:xfrm>
            <a:off x="617802" y="492225"/>
            <a:ext cx="561260" cy="535528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E2223B-7A6C-59AE-1C1F-25CEB688B400}"/>
              </a:ext>
            </a:extLst>
          </p:cNvPr>
          <p:cNvSpPr txBox="1"/>
          <p:nvPr/>
        </p:nvSpPr>
        <p:spPr>
          <a:xfrm>
            <a:off x="725533" y="559934"/>
            <a:ext cx="413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2</a:t>
            </a:r>
            <a:endParaRPr lang="en-ID" sz="2000" b="1" dirty="0">
              <a:latin typeface="Arial Black" panose="020B0A040201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7F2D19-5311-D003-9E97-A0C7BAE549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190C8E-EC2C-9728-31E4-D68479038BB4}"/>
              </a:ext>
            </a:extLst>
          </p:cNvPr>
          <p:cNvSpPr txBox="1"/>
          <p:nvPr/>
        </p:nvSpPr>
        <p:spPr>
          <a:xfrm>
            <a:off x="2349794" y="586431"/>
            <a:ext cx="4444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Black" panose="020B0A04020102020204" pitchFamily="34" charset="0"/>
              </a:rPr>
              <a:t>Yazid Bin </a:t>
            </a:r>
            <a:r>
              <a:rPr lang="en-US" sz="2400" b="1" dirty="0" err="1">
                <a:latin typeface="Arial Black" panose="020B0A04020102020204" pitchFamily="34" charset="0"/>
              </a:rPr>
              <a:t>Muawiyyah</a:t>
            </a:r>
            <a:endParaRPr lang="en-ID" sz="2400" b="1" dirty="0">
              <a:latin typeface="Arial Black" panose="020B0A04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9CC77F-E8C7-933B-40E7-200A8502F9AD}"/>
              </a:ext>
            </a:extLst>
          </p:cNvPr>
          <p:cNvSpPr txBox="1"/>
          <p:nvPr/>
        </p:nvSpPr>
        <p:spPr>
          <a:xfrm>
            <a:off x="1139050" y="1719858"/>
            <a:ext cx="6408599" cy="1985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Diangkat</a:t>
            </a:r>
            <a:r>
              <a:rPr lang="en-US" sz="1600" b="1" dirty="0"/>
              <a:t> </a:t>
            </a:r>
            <a:r>
              <a:rPr lang="en-US" sz="1600" b="1" dirty="0" err="1"/>
              <a:t>menjadi</a:t>
            </a:r>
            <a:r>
              <a:rPr lang="en-US" sz="1600" b="1" dirty="0"/>
              <a:t> khalifah </a:t>
            </a:r>
            <a:r>
              <a:rPr lang="en-US" sz="1600" b="1" dirty="0" err="1"/>
              <a:t>atas</a:t>
            </a:r>
            <a:r>
              <a:rPr lang="en-US" sz="1600" b="1" dirty="0"/>
              <a:t> </a:t>
            </a:r>
            <a:r>
              <a:rPr lang="en-US" sz="1600" b="1" dirty="0" err="1"/>
              <a:t>penunjukan</a:t>
            </a:r>
            <a:r>
              <a:rPr lang="en-US" sz="1600" b="1" dirty="0"/>
              <a:t> oleh orang </a:t>
            </a:r>
            <a:r>
              <a:rPr lang="en-US" sz="1600" b="1" dirty="0" err="1"/>
              <a:t>tuanya</a:t>
            </a:r>
            <a:r>
              <a:rPr lang="en-US" sz="1600" b="1" dirty="0"/>
              <a:t>, </a:t>
            </a:r>
            <a:r>
              <a:rPr lang="en-US" sz="1600" b="1" dirty="0" err="1"/>
              <a:t>yaitu</a:t>
            </a:r>
            <a:r>
              <a:rPr lang="en-US" sz="1600" b="1" dirty="0"/>
              <a:t> </a:t>
            </a:r>
            <a:r>
              <a:rPr lang="en-US" sz="1600" b="1" dirty="0" err="1"/>
              <a:t>Muawiyyah</a:t>
            </a:r>
            <a:r>
              <a:rPr lang="en-US" sz="1600" b="1" dirty="0"/>
              <a:t> bin Abi Sufyan.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Menjabat</a:t>
            </a:r>
            <a:r>
              <a:rPr lang="en-US" sz="1600" b="1" dirty="0"/>
              <a:t> </a:t>
            </a:r>
            <a:r>
              <a:rPr lang="en-US" sz="1600" b="1" dirty="0" err="1"/>
              <a:t>sebagai</a:t>
            </a:r>
            <a:r>
              <a:rPr lang="en-US" sz="1600" b="1" dirty="0"/>
              <a:t> khalifah </a:t>
            </a:r>
            <a:r>
              <a:rPr lang="en-US" sz="1600" b="1" dirty="0" err="1"/>
              <a:t>selama</a:t>
            </a:r>
            <a:r>
              <a:rPr lang="en-US" sz="1600" b="1" dirty="0"/>
              <a:t> 3 </a:t>
            </a:r>
            <a:r>
              <a:rPr lang="en-US" sz="1600" b="1" dirty="0" err="1"/>
              <a:t>tahun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Yazin</a:t>
            </a:r>
            <a:r>
              <a:rPr lang="en-US" sz="1600" b="1" dirty="0"/>
              <a:t> bin </a:t>
            </a:r>
            <a:r>
              <a:rPr lang="en-US" sz="1600" b="1" dirty="0" err="1"/>
              <a:t>Muawiyyah</a:t>
            </a:r>
            <a:r>
              <a:rPr lang="en-US" sz="1600" b="1" dirty="0"/>
              <a:t> </a:t>
            </a: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usia</a:t>
            </a:r>
            <a:r>
              <a:rPr lang="en-US" sz="1600" b="1" dirty="0"/>
              <a:t> 38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874422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0"/>
          <p:cNvSpPr/>
          <p:nvPr/>
        </p:nvSpPr>
        <p:spPr>
          <a:xfrm>
            <a:off x="1961316" y="461821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40"/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40"/>
          <p:cNvSpPr txBox="1">
            <a:spLocks noGrp="1"/>
          </p:cNvSpPr>
          <p:nvPr>
            <p:ph type="subTitle" idx="1"/>
          </p:nvPr>
        </p:nvSpPr>
        <p:spPr>
          <a:xfrm>
            <a:off x="2255849" y="589864"/>
            <a:ext cx="4632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b="1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M</a:t>
            </a:r>
            <a:r>
              <a:rPr lang="en" sz="2400" b="1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uawiyyah bin Yazid</a:t>
            </a:r>
            <a:endParaRPr sz="2400" b="1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312" name="Google Shape;312;p40"/>
          <p:cNvGrpSpPr/>
          <p:nvPr/>
        </p:nvGrpSpPr>
        <p:grpSpPr>
          <a:xfrm>
            <a:off x="7039979" y="444248"/>
            <a:ext cx="2138950" cy="2814277"/>
            <a:chOff x="7039979" y="444248"/>
            <a:chExt cx="2138950" cy="2814277"/>
          </a:xfrm>
        </p:grpSpPr>
        <p:pic>
          <p:nvPicPr>
            <p:cNvPr id="313" name="Google Shape;313;p4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728242">
              <a:off x="7208003" y="719325"/>
              <a:ext cx="1414199" cy="10606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4" name="Google Shape;314;p40"/>
            <p:cNvSpPr/>
            <p:nvPr/>
          </p:nvSpPr>
          <p:spPr>
            <a:xfrm>
              <a:off x="7475803" y="1708150"/>
              <a:ext cx="1703125" cy="1550375"/>
            </a:xfrm>
            <a:custGeom>
              <a:avLst/>
              <a:gdLst/>
              <a:ahLst/>
              <a:cxnLst/>
              <a:rect l="l" t="t" r="r" b="b"/>
              <a:pathLst>
                <a:path w="68125" h="62015" extrusionOk="0">
                  <a:moveTo>
                    <a:pt x="9451" y="0"/>
                  </a:moveTo>
                  <a:cubicBezTo>
                    <a:pt x="7493" y="3917"/>
                    <a:pt x="4921" y="8253"/>
                    <a:pt x="5641" y="12573"/>
                  </a:cubicBezTo>
                  <a:cubicBezTo>
                    <a:pt x="7197" y="21909"/>
                    <a:pt x="18928" y="34707"/>
                    <a:pt x="11356" y="40386"/>
                  </a:cubicBezTo>
                  <a:cubicBezTo>
                    <a:pt x="6659" y="43909"/>
                    <a:pt x="-1550" y="32240"/>
                    <a:pt x="307" y="26670"/>
                  </a:cubicBezTo>
                  <a:cubicBezTo>
                    <a:pt x="1762" y="22304"/>
                    <a:pt x="7943" y="19542"/>
                    <a:pt x="12499" y="20193"/>
                  </a:cubicBezTo>
                  <a:cubicBezTo>
                    <a:pt x="16781" y="20805"/>
                    <a:pt x="19346" y="25516"/>
                    <a:pt x="22405" y="28575"/>
                  </a:cubicBezTo>
                  <a:cubicBezTo>
                    <a:pt x="31087" y="37257"/>
                    <a:pt x="36964" y="48468"/>
                    <a:pt x="45646" y="57150"/>
                  </a:cubicBezTo>
                  <a:cubicBezTo>
                    <a:pt x="50944" y="62448"/>
                    <a:pt x="68125" y="64643"/>
                    <a:pt x="68125" y="57150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79352E3-AE19-B4E4-DAA0-DDCE2F8AE243}"/>
              </a:ext>
            </a:extLst>
          </p:cNvPr>
          <p:cNvSpPr txBox="1"/>
          <p:nvPr/>
        </p:nvSpPr>
        <p:spPr>
          <a:xfrm>
            <a:off x="937151" y="718501"/>
            <a:ext cx="425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3</a:t>
            </a:r>
            <a:endParaRPr lang="en-ID" sz="2000" b="1" dirty="0">
              <a:latin typeface="Arial Black" panose="020B0A040201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D8F5191-3D10-4B7F-19BB-8C0EEB70C4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E4D53A-53E8-2862-65BD-EDD08FFE6989}"/>
              </a:ext>
            </a:extLst>
          </p:cNvPr>
          <p:cNvSpPr txBox="1"/>
          <p:nvPr/>
        </p:nvSpPr>
        <p:spPr>
          <a:xfrm>
            <a:off x="1073888" y="1708150"/>
            <a:ext cx="6283842" cy="18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Dikenal</a:t>
            </a:r>
            <a:r>
              <a:rPr lang="en-US" sz="1600" b="1" dirty="0"/>
              <a:t> </a:t>
            </a:r>
            <a:r>
              <a:rPr lang="en-US" sz="1600" b="1" dirty="0" err="1"/>
              <a:t>dengan</a:t>
            </a:r>
            <a:r>
              <a:rPr lang="en-US" sz="1600" b="1" dirty="0"/>
              <a:t> </a:t>
            </a:r>
            <a:r>
              <a:rPr lang="en-US" sz="1600" b="1" dirty="0" err="1"/>
              <a:t>sebutan</a:t>
            </a:r>
            <a:r>
              <a:rPr lang="en-US" sz="1600" b="1" dirty="0"/>
              <a:t> </a:t>
            </a:r>
            <a:r>
              <a:rPr lang="en-US" sz="1600" b="1" dirty="0" err="1"/>
              <a:t>Muawiyyah</a:t>
            </a:r>
            <a:r>
              <a:rPr lang="en-US" sz="1600" b="1" dirty="0"/>
              <a:t> II.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Cucu</a:t>
            </a:r>
            <a:r>
              <a:rPr lang="en-US" sz="1600" b="1" dirty="0"/>
              <a:t> </a:t>
            </a:r>
            <a:r>
              <a:rPr lang="en-US" sz="1600" b="1" dirty="0" err="1"/>
              <a:t>dari</a:t>
            </a:r>
            <a:r>
              <a:rPr lang="en-US" sz="1600" b="1" dirty="0"/>
              <a:t> </a:t>
            </a:r>
            <a:r>
              <a:rPr lang="en-US" sz="1600" b="1" dirty="0" err="1"/>
              <a:t>Muawiyyah</a:t>
            </a:r>
            <a:r>
              <a:rPr lang="en-US" sz="1600" b="1" dirty="0"/>
              <a:t> bin Abi Sufyan.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Masa </a:t>
            </a:r>
            <a:r>
              <a:rPr lang="en-US" sz="1600" b="1" dirty="0" err="1"/>
              <a:t>pemerintahannya</a:t>
            </a:r>
            <a:r>
              <a:rPr lang="en-US" sz="1600" b="1" dirty="0"/>
              <a:t> </a:t>
            </a:r>
            <a:r>
              <a:rPr lang="en-US" sz="1600" b="1" dirty="0" err="1"/>
              <a:t>hanya</a:t>
            </a:r>
            <a:r>
              <a:rPr lang="en-US" sz="1600" b="1" dirty="0"/>
              <a:t> 6 </a:t>
            </a:r>
            <a:r>
              <a:rPr lang="en-US" sz="1600" b="1" dirty="0" err="1"/>
              <a:t>bulan</a:t>
            </a:r>
            <a:r>
              <a:rPr lang="en-US" sz="1600" b="1" dirty="0"/>
              <a:t>, </a:t>
            </a:r>
            <a:r>
              <a:rPr lang="en-US" sz="1600" b="1" dirty="0" err="1"/>
              <a:t>ia</a:t>
            </a:r>
            <a:r>
              <a:rPr lang="en-US" sz="1600" b="1" dirty="0"/>
              <a:t> </a:t>
            </a:r>
            <a:r>
              <a:rPr lang="en-US" sz="1600" b="1" dirty="0" err="1"/>
              <a:t>mengundurkan</a:t>
            </a:r>
            <a:r>
              <a:rPr lang="en-US" sz="1600" b="1" dirty="0"/>
              <a:t> </a:t>
            </a:r>
            <a:r>
              <a:rPr lang="en-US" sz="1600" b="1" dirty="0" err="1"/>
              <a:t>diri</a:t>
            </a:r>
            <a:r>
              <a:rPr lang="en-US" sz="1600" b="1" dirty="0"/>
              <a:t> </a:t>
            </a:r>
            <a:r>
              <a:rPr lang="en-US" sz="1600" b="1" dirty="0" err="1"/>
              <a:t>karena</a:t>
            </a:r>
            <a:r>
              <a:rPr lang="en-US" sz="1600" b="1" dirty="0"/>
              <a:t> </a:t>
            </a:r>
            <a:r>
              <a:rPr lang="en-US" sz="1600" b="1" dirty="0" err="1"/>
              <a:t>sakit</a:t>
            </a:r>
            <a:r>
              <a:rPr lang="en-US" sz="1600" b="1" dirty="0"/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usia</a:t>
            </a:r>
            <a:r>
              <a:rPr lang="en-US" sz="1600" b="1" dirty="0"/>
              <a:t> 23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04;p40">
            <a:extLst>
              <a:ext uri="{FF2B5EF4-FFF2-40B4-BE49-F238E27FC236}">
                <a16:creationId xmlns:a16="http://schemas.microsoft.com/office/drawing/2014/main" id="{1BF4F0DC-C5CB-CD3B-092E-4A94E25D3789}"/>
              </a:ext>
            </a:extLst>
          </p:cNvPr>
          <p:cNvSpPr/>
          <p:nvPr/>
        </p:nvSpPr>
        <p:spPr>
          <a:xfrm>
            <a:off x="2046377" y="493719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D0A5193E-8FB4-C06E-FE84-CB2FE108CDCD}"/>
              </a:ext>
            </a:extLst>
          </p:cNvPr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F425D0-E7D5-0841-CB4E-71EA4F552E22}"/>
              </a:ext>
            </a:extLst>
          </p:cNvPr>
          <p:cNvSpPr txBox="1"/>
          <p:nvPr/>
        </p:nvSpPr>
        <p:spPr>
          <a:xfrm>
            <a:off x="864553" y="733890"/>
            <a:ext cx="499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4</a:t>
            </a:r>
            <a:endParaRPr lang="en-ID" sz="2000" b="1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21A33-A031-67CC-A6F9-C5C57F37A564}"/>
              </a:ext>
            </a:extLst>
          </p:cNvPr>
          <p:cNvSpPr txBox="1"/>
          <p:nvPr/>
        </p:nvSpPr>
        <p:spPr>
          <a:xfrm>
            <a:off x="2509283" y="573779"/>
            <a:ext cx="4295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Black" panose="020B0A04020102020204" pitchFamily="34" charset="0"/>
              </a:rPr>
              <a:t>Marwan bin Al-Hakam</a:t>
            </a:r>
            <a:endParaRPr lang="en-ID" sz="2400" b="1" dirty="0">
              <a:latin typeface="Arial Black" panose="020B0A04020102020204" pitchFamily="34" charset="0"/>
            </a:endParaRPr>
          </a:p>
        </p:txBody>
      </p:sp>
      <p:grpSp>
        <p:nvGrpSpPr>
          <p:cNvPr id="9" name="Google Shape;294;p39">
            <a:extLst>
              <a:ext uri="{FF2B5EF4-FFF2-40B4-BE49-F238E27FC236}">
                <a16:creationId xmlns:a16="http://schemas.microsoft.com/office/drawing/2014/main" id="{9277E523-5101-4A6A-8DBD-B119A0966897}"/>
              </a:ext>
            </a:extLst>
          </p:cNvPr>
          <p:cNvGrpSpPr/>
          <p:nvPr/>
        </p:nvGrpSpPr>
        <p:grpSpPr>
          <a:xfrm flipH="1">
            <a:off x="5718758" y="3757375"/>
            <a:ext cx="3425242" cy="1046149"/>
            <a:chOff x="3555275" y="-36124"/>
            <a:chExt cx="3425242" cy="1046149"/>
          </a:xfrm>
        </p:grpSpPr>
        <p:sp>
          <p:nvSpPr>
            <p:cNvPr id="10" name="Google Shape;295;p39">
              <a:extLst>
                <a:ext uri="{FF2B5EF4-FFF2-40B4-BE49-F238E27FC236}">
                  <a16:creationId xmlns:a16="http://schemas.microsoft.com/office/drawing/2014/main" id="{4D99EA37-CA82-DC9C-1A3C-34D7536240ED}"/>
                </a:ext>
              </a:extLst>
            </p:cNvPr>
            <p:cNvSpPr/>
            <p:nvPr/>
          </p:nvSpPr>
          <p:spPr>
            <a:xfrm>
              <a:off x="3555275" y="-36124"/>
              <a:ext cx="2940525" cy="948175"/>
            </a:xfrm>
            <a:custGeom>
              <a:avLst/>
              <a:gdLst/>
              <a:ahLst/>
              <a:cxnLst/>
              <a:rect l="l" t="t" r="r" b="b"/>
              <a:pathLst>
                <a:path w="117621" h="37927" extrusionOk="0">
                  <a:moveTo>
                    <a:pt x="0" y="585"/>
                  </a:moveTo>
                  <a:cubicBezTo>
                    <a:pt x="8187" y="-585"/>
                    <a:pt x="16626" y="653"/>
                    <a:pt x="24763" y="2133"/>
                  </a:cubicBezTo>
                  <a:cubicBezTo>
                    <a:pt x="28942" y="2893"/>
                    <a:pt x="34272" y="3243"/>
                    <a:pt x="36628" y="6776"/>
                  </a:cubicBezTo>
                  <a:cubicBezTo>
                    <a:pt x="38918" y="10210"/>
                    <a:pt x="39546" y="16239"/>
                    <a:pt x="36628" y="19157"/>
                  </a:cubicBezTo>
                  <a:cubicBezTo>
                    <a:pt x="33690" y="22095"/>
                    <a:pt x="23422" y="17715"/>
                    <a:pt x="25279" y="13998"/>
                  </a:cubicBezTo>
                  <a:cubicBezTo>
                    <a:pt x="31478" y="1591"/>
                    <a:pt x="52947" y="20232"/>
                    <a:pt x="64486" y="27927"/>
                  </a:cubicBezTo>
                  <a:cubicBezTo>
                    <a:pt x="75660" y="35379"/>
                    <a:pt x="90445" y="39422"/>
                    <a:pt x="103693" y="37213"/>
                  </a:cubicBezTo>
                  <a:cubicBezTo>
                    <a:pt x="108424" y="36424"/>
                    <a:pt x="112825" y="33602"/>
                    <a:pt x="117621" y="33602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  <p:pic>
          <p:nvPicPr>
            <p:cNvPr id="11" name="Google Shape;296;p39">
              <a:extLst>
                <a:ext uri="{FF2B5EF4-FFF2-40B4-BE49-F238E27FC236}">
                  <a16:creationId xmlns:a16="http://schemas.microsoft.com/office/drawing/2014/main" id="{909E9849-4ED2-8897-0223-DF50D70BB94B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189775" y="317425"/>
              <a:ext cx="790742" cy="692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C365DC9-A505-7AEC-A4E7-28440BBD4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0CEAD9-0DC9-9F1B-5F01-9EF471D31B2A}"/>
              </a:ext>
            </a:extLst>
          </p:cNvPr>
          <p:cNvSpPr txBox="1"/>
          <p:nvPr/>
        </p:nvSpPr>
        <p:spPr>
          <a:xfrm>
            <a:off x="1233377" y="1690577"/>
            <a:ext cx="6772939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Merupakan</a:t>
            </a:r>
            <a:r>
              <a:rPr lang="en-US" sz="1600" b="1" dirty="0"/>
              <a:t> </a:t>
            </a:r>
            <a:r>
              <a:rPr lang="en-US" sz="1600" b="1" dirty="0" err="1"/>
              <a:t>sosok</a:t>
            </a:r>
            <a:r>
              <a:rPr lang="en-US" sz="1600" b="1" dirty="0"/>
              <a:t> yang </a:t>
            </a:r>
            <a:r>
              <a:rPr lang="en-US" sz="1600" b="1" dirty="0" err="1"/>
              <a:t>bijaksana</a:t>
            </a:r>
            <a:r>
              <a:rPr lang="en-US" sz="1600" b="1" dirty="0"/>
              <a:t>, </a:t>
            </a:r>
            <a:r>
              <a:rPr lang="en-US" sz="1600" b="1" dirty="0" err="1"/>
              <a:t>pandai</a:t>
            </a:r>
            <a:r>
              <a:rPr lang="en-US" sz="1600" b="1" dirty="0"/>
              <a:t> </a:t>
            </a:r>
            <a:r>
              <a:rPr lang="en-US" sz="1600" b="1" dirty="0" err="1"/>
              <a:t>berbicara</a:t>
            </a:r>
            <a:r>
              <a:rPr lang="en-US" sz="1600" b="1" dirty="0"/>
              <a:t>, </a:t>
            </a:r>
            <a:r>
              <a:rPr lang="en-US" sz="1600" b="1" dirty="0" err="1"/>
              <a:t>pemberani</a:t>
            </a:r>
            <a:r>
              <a:rPr lang="en-US" sz="1600" b="1" dirty="0"/>
              <a:t> dan </a:t>
            </a:r>
            <a:r>
              <a:rPr lang="en-US" sz="1600" b="1" dirty="0" err="1"/>
              <a:t>berpikiran</a:t>
            </a:r>
            <a:r>
              <a:rPr lang="en-US" sz="1600" b="1" dirty="0"/>
              <a:t> </a:t>
            </a:r>
            <a:r>
              <a:rPr lang="en-US" sz="1600" b="1" dirty="0" err="1"/>
              <a:t>tajam</a:t>
            </a:r>
            <a:r>
              <a:rPr lang="en-US" sz="1600" b="1" dirty="0"/>
              <a:t>. </a:t>
            </a:r>
            <a:r>
              <a:rPr lang="en-US" sz="1600" b="1" dirty="0" err="1"/>
              <a:t>Ia</a:t>
            </a:r>
            <a:r>
              <a:rPr lang="en-US" sz="1600" b="1" dirty="0"/>
              <a:t> juga </a:t>
            </a:r>
            <a:r>
              <a:rPr lang="en-US" sz="1600" b="1" dirty="0" err="1"/>
              <a:t>pandai</a:t>
            </a:r>
            <a:r>
              <a:rPr lang="en-US" sz="1600" b="1" dirty="0"/>
              <a:t> </a:t>
            </a:r>
            <a:r>
              <a:rPr lang="en-US" sz="1600" b="1" dirty="0" err="1"/>
              <a:t>membaca</a:t>
            </a:r>
            <a:r>
              <a:rPr lang="en-US" sz="1600" b="1" dirty="0"/>
              <a:t> Al-Qur’an.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Menjabat</a:t>
            </a:r>
            <a:r>
              <a:rPr lang="en-US" sz="1600" b="1" dirty="0"/>
              <a:t> </a:t>
            </a:r>
            <a:r>
              <a:rPr lang="en-US" sz="1600" b="1" dirty="0" err="1"/>
              <a:t>sebagai</a:t>
            </a:r>
            <a:r>
              <a:rPr lang="en-US" sz="1600" b="1" dirty="0"/>
              <a:t> khalifah </a:t>
            </a:r>
            <a:r>
              <a:rPr lang="en-US" sz="1600" b="1" dirty="0" err="1"/>
              <a:t>hanya</a:t>
            </a:r>
            <a:r>
              <a:rPr lang="en-US" sz="1600" b="1" dirty="0"/>
              <a:t> </a:t>
            </a:r>
            <a:r>
              <a:rPr lang="en-US" sz="1600" b="1" dirty="0" err="1"/>
              <a:t>sebentar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usia</a:t>
            </a:r>
            <a:r>
              <a:rPr lang="en-US" sz="1600" b="1" dirty="0"/>
              <a:t> 63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16212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04;p40">
            <a:extLst>
              <a:ext uri="{FF2B5EF4-FFF2-40B4-BE49-F238E27FC236}">
                <a16:creationId xmlns:a16="http://schemas.microsoft.com/office/drawing/2014/main" id="{90147355-0987-8223-C3DE-DF04D34251E5}"/>
              </a:ext>
            </a:extLst>
          </p:cNvPr>
          <p:cNvSpPr/>
          <p:nvPr/>
        </p:nvSpPr>
        <p:spPr>
          <a:xfrm>
            <a:off x="2046377" y="493719"/>
            <a:ext cx="5221367" cy="621787"/>
          </a:xfrm>
          <a:custGeom>
            <a:avLst/>
            <a:gdLst/>
            <a:ahLst/>
            <a:cxnLst/>
            <a:rect l="l" t="t" r="r" b="b"/>
            <a:pathLst>
              <a:path w="285750" h="34197" extrusionOk="0">
                <a:moveTo>
                  <a:pt x="0" y="0"/>
                </a:moveTo>
                <a:lnTo>
                  <a:pt x="1634" y="2096"/>
                </a:lnTo>
                <a:lnTo>
                  <a:pt x="3431" y="4329"/>
                </a:lnTo>
                <a:lnTo>
                  <a:pt x="5636" y="7025"/>
                </a:lnTo>
                <a:lnTo>
                  <a:pt x="6861" y="8495"/>
                </a:lnTo>
                <a:lnTo>
                  <a:pt x="8141" y="9965"/>
                </a:lnTo>
                <a:lnTo>
                  <a:pt x="9421" y="11435"/>
                </a:lnTo>
                <a:lnTo>
                  <a:pt x="10728" y="12851"/>
                </a:lnTo>
                <a:lnTo>
                  <a:pt x="12007" y="14212"/>
                </a:lnTo>
                <a:lnTo>
                  <a:pt x="13260" y="15492"/>
                </a:lnTo>
                <a:lnTo>
                  <a:pt x="14458" y="16636"/>
                </a:lnTo>
                <a:lnTo>
                  <a:pt x="15029" y="17126"/>
                </a:lnTo>
                <a:lnTo>
                  <a:pt x="15574" y="17616"/>
                </a:lnTo>
                <a:lnTo>
                  <a:pt x="13423" y="19821"/>
                </a:lnTo>
                <a:lnTo>
                  <a:pt x="10945" y="22381"/>
                </a:lnTo>
                <a:lnTo>
                  <a:pt x="8359" y="25130"/>
                </a:lnTo>
                <a:lnTo>
                  <a:pt x="5854" y="27853"/>
                </a:lnTo>
                <a:lnTo>
                  <a:pt x="1715" y="32318"/>
                </a:lnTo>
                <a:lnTo>
                  <a:pt x="0" y="34197"/>
                </a:lnTo>
                <a:lnTo>
                  <a:pt x="26601" y="34197"/>
                </a:lnTo>
                <a:lnTo>
                  <a:pt x="33326" y="34143"/>
                </a:lnTo>
                <a:lnTo>
                  <a:pt x="39970" y="34088"/>
                </a:lnTo>
                <a:lnTo>
                  <a:pt x="44380" y="34088"/>
                </a:lnTo>
                <a:lnTo>
                  <a:pt x="49172" y="34034"/>
                </a:lnTo>
                <a:lnTo>
                  <a:pt x="53937" y="33979"/>
                </a:lnTo>
                <a:lnTo>
                  <a:pt x="63412" y="33761"/>
                </a:lnTo>
                <a:lnTo>
                  <a:pt x="68123" y="33652"/>
                </a:lnTo>
                <a:lnTo>
                  <a:pt x="72833" y="33544"/>
                </a:lnTo>
                <a:lnTo>
                  <a:pt x="77543" y="33489"/>
                </a:lnTo>
                <a:lnTo>
                  <a:pt x="82254" y="33462"/>
                </a:lnTo>
                <a:lnTo>
                  <a:pt x="85085" y="33462"/>
                </a:lnTo>
                <a:lnTo>
                  <a:pt x="229580" y="33843"/>
                </a:lnTo>
                <a:lnTo>
                  <a:pt x="238456" y="33979"/>
                </a:lnTo>
                <a:lnTo>
                  <a:pt x="247305" y="34061"/>
                </a:lnTo>
                <a:lnTo>
                  <a:pt x="265085" y="34197"/>
                </a:lnTo>
                <a:lnTo>
                  <a:pt x="285750" y="34197"/>
                </a:lnTo>
                <a:lnTo>
                  <a:pt x="285015" y="33326"/>
                </a:lnTo>
                <a:lnTo>
                  <a:pt x="283027" y="31093"/>
                </a:lnTo>
                <a:lnTo>
                  <a:pt x="281693" y="29650"/>
                </a:lnTo>
                <a:lnTo>
                  <a:pt x="280223" y="28044"/>
                </a:lnTo>
                <a:lnTo>
                  <a:pt x="278644" y="26356"/>
                </a:lnTo>
                <a:lnTo>
                  <a:pt x="277010" y="24668"/>
                </a:lnTo>
                <a:lnTo>
                  <a:pt x="272790" y="20366"/>
                </a:lnTo>
                <a:lnTo>
                  <a:pt x="271864" y="19440"/>
                </a:lnTo>
                <a:lnTo>
                  <a:pt x="270993" y="18623"/>
                </a:lnTo>
                <a:lnTo>
                  <a:pt x="270230" y="17943"/>
                </a:lnTo>
                <a:lnTo>
                  <a:pt x="269577" y="17371"/>
                </a:lnTo>
                <a:lnTo>
                  <a:pt x="268624" y="16608"/>
                </a:lnTo>
                <a:lnTo>
                  <a:pt x="268297" y="16336"/>
                </a:lnTo>
                <a:lnTo>
                  <a:pt x="268733" y="16118"/>
                </a:lnTo>
                <a:lnTo>
                  <a:pt x="269223" y="15846"/>
                </a:lnTo>
                <a:lnTo>
                  <a:pt x="269877" y="15438"/>
                </a:lnTo>
                <a:lnTo>
                  <a:pt x="270639" y="14920"/>
                </a:lnTo>
                <a:lnTo>
                  <a:pt x="271510" y="14294"/>
                </a:lnTo>
                <a:lnTo>
                  <a:pt x="272436" y="13559"/>
                </a:lnTo>
                <a:lnTo>
                  <a:pt x="272899" y="13151"/>
                </a:lnTo>
                <a:lnTo>
                  <a:pt x="273389" y="12715"/>
                </a:lnTo>
                <a:lnTo>
                  <a:pt x="277609" y="8767"/>
                </a:lnTo>
                <a:lnTo>
                  <a:pt x="278426" y="8005"/>
                </a:lnTo>
                <a:lnTo>
                  <a:pt x="279215" y="7215"/>
                </a:lnTo>
                <a:lnTo>
                  <a:pt x="280713" y="5690"/>
                </a:lnTo>
                <a:lnTo>
                  <a:pt x="282102" y="4220"/>
                </a:lnTo>
                <a:lnTo>
                  <a:pt x="283327" y="2859"/>
                </a:lnTo>
                <a:lnTo>
                  <a:pt x="284334" y="1715"/>
                </a:lnTo>
                <a:lnTo>
                  <a:pt x="285097" y="817"/>
                </a:lnTo>
                <a:lnTo>
                  <a:pt x="285750" y="0"/>
                </a:lnTo>
                <a:lnTo>
                  <a:pt x="266065" y="0"/>
                </a:lnTo>
                <a:lnTo>
                  <a:pt x="259312" y="245"/>
                </a:lnTo>
                <a:lnTo>
                  <a:pt x="252614" y="436"/>
                </a:lnTo>
                <a:lnTo>
                  <a:pt x="245944" y="626"/>
                </a:lnTo>
                <a:lnTo>
                  <a:pt x="239300" y="762"/>
                </a:lnTo>
                <a:lnTo>
                  <a:pt x="232657" y="844"/>
                </a:lnTo>
                <a:lnTo>
                  <a:pt x="229308" y="871"/>
                </a:lnTo>
                <a:lnTo>
                  <a:pt x="225959" y="871"/>
                </a:lnTo>
                <a:lnTo>
                  <a:pt x="222610" y="844"/>
                </a:lnTo>
                <a:lnTo>
                  <a:pt x="219261" y="790"/>
                </a:lnTo>
                <a:lnTo>
                  <a:pt x="215858" y="708"/>
                </a:lnTo>
                <a:lnTo>
                  <a:pt x="212454" y="626"/>
                </a:lnTo>
                <a:lnTo>
                  <a:pt x="209486" y="599"/>
                </a:lnTo>
                <a:lnTo>
                  <a:pt x="200665" y="599"/>
                </a:lnTo>
                <a:lnTo>
                  <a:pt x="76318" y="490"/>
                </a:lnTo>
                <a:lnTo>
                  <a:pt x="66625" y="354"/>
                </a:lnTo>
                <a:lnTo>
                  <a:pt x="56878" y="191"/>
                </a:lnTo>
                <a:lnTo>
                  <a:pt x="47076" y="54"/>
                </a:lnTo>
                <a:lnTo>
                  <a:pt x="42175" y="27"/>
                </a:lnTo>
                <a:lnTo>
                  <a:pt x="37247" y="27"/>
                </a:lnTo>
                <a:lnTo>
                  <a:pt x="31202" y="0"/>
                </a:lnTo>
                <a:close/>
              </a:path>
            </a:pathLst>
          </a:custGeom>
          <a:solidFill>
            <a:schemeClr val="accen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dist="47625" dir="54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05;p40">
            <a:extLst>
              <a:ext uri="{FF2B5EF4-FFF2-40B4-BE49-F238E27FC236}">
                <a16:creationId xmlns:a16="http://schemas.microsoft.com/office/drawing/2014/main" id="{6FE6C9E7-0309-B3D5-59A0-E1D9D642666D}"/>
              </a:ext>
            </a:extLst>
          </p:cNvPr>
          <p:cNvSpPr/>
          <p:nvPr/>
        </p:nvSpPr>
        <p:spPr>
          <a:xfrm>
            <a:off x="729645" y="529308"/>
            <a:ext cx="769546" cy="778497"/>
          </a:xfrm>
          <a:custGeom>
            <a:avLst/>
            <a:gdLst/>
            <a:ahLst/>
            <a:cxnLst/>
            <a:rect l="l" t="t" r="r" b="b"/>
            <a:pathLst>
              <a:path w="207273" h="209489" extrusionOk="0">
                <a:moveTo>
                  <a:pt x="104683" y="1"/>
                </a:moveTo>
                <a:lnTo>
                  <a:pt x="102037" y="62"/>
                </a:lnTo>
                <a:lnTo>
                  <a:pt x="99821" y="124"/>
                </a:lnTo>
                <a:lnTo>
                  <a:pt x="96559" y="308"/>
                </a:lnTo>
                <a:lnTo>
                  <a:pt x="95452" y="370"/>
                </a:lnTo>
                <a:lnTo>
                  <a:pt x="95390" y="370"/>
                </a:lnTo>
                <a:lnTo>
                  <a:pt x="90836" y="431"/>
                </a:lnTo>
                <a:lnTo>
                  <a:pt x="86220" y="616"/>
                </a:lnTo>
                <a:lnTo>
                  <a:pt x="81666" y="924"/>
                </a:lnTo>
                <a:lnTo>
                  <a:pt x="79451" y="1108"/>
                </a:lnTo>
                <a:lnTo>
                  <a:pt x="77174" y="1354"/>
                </a:lnTo>
                <a:lnTo>
                  <a:pt x="74958" y="1662"/>
                </a:lnTo>
                <a:lnTo>
                  <a:pt x="72743" y="1970"/>
                </a:lnTo>
                <a:lnTo>
                  <a:pt x="70527" y="2339"/>
                </a:lnTo>
                <a:lnTo>
                  <a:pt x="68312" y="2770"/>
                </a:lnTo>
                <a:lnTo>
                  <a:pt x="66096" y="3201"/>
                </a:lnTo>
                <a:lnTo>
                  <a:pt x="63942" y="3693"/>
                </a:lnTo>
                <a:lnTo>
                  <a:pt x="61788" y="4308"/>
                </a:lnTo>
                <a:lnTo>
                  <a:pt x="59696" y="4862"/>
                </a:lnTo>
                <a:lnTo>
                  <a:pt x="57542" y="5539"/>
                </a:lnTo>
                <a:lnTo>
                  <a:pt x="55450" y="6278"/>
                </a:lnTo>
                <a:lnTo>
                  <a:pt x="53419" y="7078"/>
                </a:lnTo>
                <a:lnTo>
                  <a:pt x="51326" y="7878"/>
                </a:lnTo>
                <a:lnTo>
                  <a:pt x="49357" y="8801"/>
                </a:lnTo>
                <a:lnTo>
                  <a:pt x="47326" y="9786"/>
                </a:lnTo>
                <a:lnTo>
                  <a:pt x="45357" y="10832"/>
                </a:lnTo>
                <a:lnTo>
                  <a:pt x="43449" y="11940"/>
                </a:lnTo>
                <a:lnTo>
                  <a:pt x="41541" y="13109"/>
                </a:lnTo>
                <a:lnTo>
                  <a:pt x="39633" y="14340"/>
                </a:lnTo>
                <a:lnTo>
                  <a:pt x="37787" y="15694"/>
                </a:lnTo>
                <a:lnTo>
                  <a:pt x="35941" y="17048"/>
                </a:lnTo>
                <a:lnTo>
                  <a:pt x="34156" y="18525"/>
                </a:lnTo>
                <a:lnTo>
                  <a:pt x="32433" y="20063"/>
                </a:lnTo>
                <a:lnTo>
                  <a:pt x="30710" y="21725"/>
                </a:lnTo>
                <a:lnTo>
                  <a:pt x="28987" y="23448"/>
                </a:lnTo>
                <a:lnTo>
                  <a:pt x="26648" y="26033"/>
                </a:lnTo>
                <a:lnTo>
                  <a:pt x="24371" y="28679"/>
                </a:lnTo>
                <a:lnTo>
                  <a:pt x="22217" y="31387"/>
                </a:lnTo>
                <a:lnTo>
                  <a:pt x="20186" y="34156"/>
                </a:lnTo>
                <a:lnTo>
                  <a:pt x="18217" y="36987"/>
                </a:lnTo>
                <a:lnTo>
                  <a:pt x="16371" y="39818"/>
                </a:lnTo>
                <a:lnTo>
                  <a:pt x="14647" y="42772"/>
                </a:lnTo>
                <a:lnTo>
                  <a:pt x="12986" y="45726"/>
                </a:lnTo>
                <a:lnTo>
                  <a:pt x="11447" y="48742"/>
                </a:lnTo>
                <a:lnTo>
                  <a:pt x="10032" y="51819"/>
                </a:lnTo>
                <a:lnTo>
                  <a:pt x="8678" y="54896"/>
                </a:lnTo>
                <a:lnTo>
                  <a:pt x="7386" y="58035"/>
                </a:lnTo>
                <a:lnTo>
                  <a:pt x="6278" y="61173"/>
                </a:lnTo>
                <a:lnTo>
                  <a:pt x="5232" y="64373"/>
                </a:lnTo>
                <a:lnTo>
                  <a:pt x="4247" y="67573"/>
                </a:lnTo>
                <a:lnTo>
                  <a:pt x="3385" y="70835"/>
                </a:lnTo>
                <a:lnTo>
                  <a:pt x="2647" y="74097"/>
                </a:lnTo>
                <a:lnTo>
                  <a:pt x="1970" y="77420"/>
                </a:lnTo>
                <a:lnTo>
                  <a:pt x="1416" y="80743"/>
                </a:lnTo>
                <a:lnTo>
                  <a:pt x="924" y="84067"/>
                </a:lnTo>
                <a:lnTo>
                  <a:pt x="554" y="87390"/>
                </a:lnTo>
                <a:lnTo>
                  <a:pt x="247" y="90713"/>
                </a:lnTo>
                <a:lnTo>
                  <a:pt x="62" y="94098"/>
                </a:lnTo>
                <a:lnTo>
                  <a:pt x="1" y="97421"/>
                </a:lnTo>
                <a:lnTo>
                  <a:pt x="1" y="100745"/>
                </a:lnTo>
                <a:lnTo>
                  <a:pt x="62" y="104129"/>
                </a:lnTo>
                <a:lnTo>
                  <a:pt x="247" y="107453"/>
                </a:lnTo>
                <a:lnTo>
                  <a:pt x="554" y="110776"/>
                </a:lnTo>
                <a:lnTo>
                  <a:pt x="924" y="114161"/>
                </a:lnTo>
                <a:lnTo>
                  <a:pt x="1354" y="117422"/>
                </a:lnTo>
                <a:lnTo>
                  <a:pt x="1908" y="120746"/>
                </a:lnTo>
                <a:lnTo>
                  <a:pt x="2524" y="124007"/>
                </a:lnTo>
                <a:lnTo>
                  <a:pt x="3262" y="127269"/>
                </a:lnTo>
                <a:lnTo>
                  <a:pt x="4124" y="130531"/>
                </a:lnTo>
                <a:lnTo>
                  <a:pt x="5047" y="133731"/>
                </a:lnTo>
                <a:lnTo>
                  <a:pt x="6032" y="136870"/>
                </a:lnTo>
                <a:lnTo>
                  <a:pt x="7078" y="140008"/>
                </a:lnTo>
                <a:lnTo>
                  <a:pt x="8309" y="143147"/>
                </a:lnTo>
                <a:lnTo>
                  <a:pt x="9540" y="146224"/>
                </a:lnTo>
                <a:lnTo>
                  <a:pt x="10893" y="149240"/>
                </a:lnTo>
                <a:lnTo>
                  <a:pt x="12370" y="152194"/>
                </a:lnTo>
                <a:lnTo>
                  <a:pt x="13847" y="155148"/>
                </a:lnTo>
                <a:lnTo>
                  <a:pt x="15509" y="158040"/>
                </a:lnTo>
                <a:lnTo>
                  <a:pt x="17171" y="160871"/>
                </a:lnTo>
                <a:lnTo>
                  <a:pt x="18955" y="163640"/>
                </a:lnTo>
                <a:lnTo>
                  <a:pt x="20863" y="166348"/>
                </a:lnTo>
                <a:lnTo>
                  <a:pt x="22833" y="169056"/>
                </a:lnTo>
                <a:lnTo>
                  <a:pt x="24863" y="171641"/>
                </a:lnTo>
                <a:lnTo>
                  <a:pt x="26956" y="174164"/>
                </a:lnTo>
                <a:lnTo>
                  <a:pt x="29171" y="176626"/>
                </a:lnTo>
                <a:lnTo>
                  <a:pt x="31448" y="179026"/>
                </a:lnTo>
                <a:lnTo>
                  <a:pt x="33848" y="181364"/>
                </a:lnTo>
                <a:lnTo>
                  <a:pt x="36310" y="183580"/>
                </a:lnTo>
                <a:lnTo>
                  <a:pt x="38833" y="185734"/>
                </a:lnTo>
                <a:lnTo>
                  <a:pt x="41480" y="187826"/>
                </a:lnTo>
                <a:lnTo>
                  <a:pt x="44187" y="189796"/>
                </a:lnTo>
                <a:lnTo>
                  <a:pt x="46957" y="191703"/>
                </a:lnTo>
                <a:lnTo>
                  <a:pt x="49849" y="193550"/>
                </a:lnTo>
                <a:lnTo>
                  <a:pt x="52742" y="195273"/>
                </a:lnTo>
                <a:lnTo>
                  <a:pt x="55819" y="196873"/>
                </a:lnTo>
                <a:lnTo>
                  <a:pt x="58896" y="198411"/>
                </a:lnTo>
                <a:lnTo>
                  <a:pt x="62096" y="199827"/>
                </a:lnTo>
                <a:lnTo>
                  <a:pt x="65358" y="201181"/>
                </a:lnTo>
                <a:lnTo>
                  <a:pt x="68681" y="202350"/>
                </a:lnTo>
                <a:lnTo>
                  <a:pt x="72497" y="203581"/>
                </a:lnTo>
                <a:lnTo>
                  <a:pt x="76312" y="204750"/>
                </a:lnTo>
                <a:lnTo>
                  <a:pt x="80251" y="205735"/>
                </a:lnTo>
                <a:lnTo>
                  <a:pt x="84128" y="206658"/>
                </a:lnTo>
                <a:lnTo>
                  <a:pt x="88128" y="207397"/>
                </a:lnTo>
                <a:lnTo>
                  <a:pt x="92067" y="208074"/>
                </a:lnTo>
                <a:lnTo>
                  <a:pt x="96067" y="208627"/>
                </a:lnTo>
                <a:lnTo>
                  <a:pt x="100067" y="208997"/>
                </a:lnTo>
                <a:lnTo>
                  <a:pt x="104068" y="209304"/>
                </a:lnTo>
                <a:lnTo>
                  <a:pt x="108068" y="209489"/>
                </a:lnTo>
                <a:lnTo>
                  <a:pt x="112068" y="209489"/>
                </a:lnTo>
                <a:lnTo>
                  <a:pt x="116007" y="209427"/>
                </a:lnTo>
                <a:lnTo>
                  <a:pt x="119945" y="209181"/>
                </a:lnTo>
                <a:lnTo>
                  <a:pt x="123884" y="208812"/>
                </a:lnTo>
                <a:lnTo>
                  <a:pt x="127761" y="208320"/>
                </a:lnTo>
                <a:lnTo>
                  <a:pt x="131638" y="207704"/>
                </a:lnTo>
                <a:lnTo>
                  <a:pt x="135454" y="206904"/>
                </a:lnTo>
                <a:lnTo>
                  <a:pt x="137300" y="206473"/>
                </a:lnTo>
                <a:lnTo>
                  <a:pt x="139208" y="205981"/>
                </a:lnTo>
                <a:lnTo>
                  <a:pt x="141054" y="205489"/>
                </a:lnTo>
                <a:lnTo>
                  <a:pt x="142900" y="204935"/>
                </a:lnTo>
                <a:lnTo>
                  <a:pt x="144747" y="204381"/>
                </a:lnTo>
                <a:lnTo>
                  <a:pt x="146531" y="203766"/>
                </a:lnTo>
                <a:lnTo>
                  <a:pt x="148316" y="203089"/>
                </a:lnTo>
                <a:lnTo>
                  <a:pt x="150101" y="202412"/>
                </a:lnTo>
                <a:lnTo>
                  <a:pt x="151885" y="201673"/>
                </a:lnTo>
                <a:lnTo>
                  <a:pt x="153609" y="200935"/>
                </a:lnTo>
                <a:lnTo>
                  <a:pt x="155332" y="200135"/>
                </a:lnTo>
                <a:lnTo>
                  <a:pt x="156993" y="199273"/>
                </a:lnTo>
                <a:lnTo>
                  <a:pt x="158655" y="198411"/>
                </a:lnTo>
                <a:lnTo>
                  <a:pt x="160317" y="197488"/>
                </a:lnTo>
                <a:lnTo>
                  <a:pt x="161978" y="196565"/>
                </a:lnTo>
                <a:lnTo>
                  <a:pt x="163578" y="195581"/>
                </a:lnTo>
                <a:lnTo>
                  <a:pt x="165117" y="194534"/>
                </a:lnTo>
                <a:lnTo>
                  <a:pt x="166655" y="193488"/>
                </a:lnTo>
                <a:lnTo>
                  <a:pt x="168194" y="192380"/>
                </a:lnTo>
                <a:lnTo>
                  <a:pt x="169733" y="191211"/>
                </a:lnTo>
                <a:lnTo>
                  <a:pt x="171148" y="190042"/>
                </a:lnTo>
                <a:lnTo>
                  <a:pt x="172625" y="188872"/>
                </a:lnTo>
                <a:lnTo>
                  <a:pt x="174040" y="187580"/>
                </a:lnTo>
                <a:lnTo>
                  <a:pt x="175394" y="186288"/>
                </a:lnTo>
                <a:lnTo>
                  <a:pt x="176748" y="184934"/>
                </a:lnTo>
                <a:lnTo>
                  <a:pt x="178102" y="183580"/>
                </a:lnTo>
                <a:lnTo>
                  <a:pt x="179395" y="182164"/>
                </a:lnTo>
                <a:lnTo>
                  <a:pt x="180625" y="180687"/>
                </a:lnTo>
                <a:lnTo>
                  <a:pt x="181856" y="179210"/>
                </a:lnTo>
                <a:lnTo>
                  <a:pt x="183026" y="177672"/>
                </a:lnTo>
                <a:lnTo>
                  <a:pt x="185241" y="174595"/>
                </a:lnTo>
                <a:lnTo>
                  <a:pt x="187333" y="171456"/>
                </a:lnTo>
                <a:lnTo>
                  <a:pt x="189303" y="168318"/>
                </a:lnTo>
                <a:lnTo>
                  <a:pt x="191149" y="165117"/>
                </a:lnTo>
                <a:lnTo>
                  <a:pt x="192872" y="161856"/>
                </a:lnTo>
                <a:lnTo>
                  <a:pt x="194534" y="158594"/>
                </a:lnTo>
                <a:lnTo>
                  <a:pt x="196011" y="155271"/>
                </a:lnTo>
                <a:lnTo>
                  <a:pt x="197426" y="151886"/>
                </a:lnTo>
                <a:lnTo>
                  <a:pt x="198719" y="148563"/>
                </a:lnTo>
                <a:lnTo>
                  <a:pt x="199888" y="145178"/>
                </a:lnTo>
                <a:lnTo>
                  <a:pt x="200996" y="141731"/>
                </a:lnTo>
                <a:lnTo>
                  <a:pt x="201980" y="138347"/>
                </a:lnTo>
                <a:lnTo>
                  <a:pt x="202904" y="134900"/>
                </a:lnTo>
                <a:lnTo>
                  <a:pt x="203704" y="131515"/>
                </a:lnTo>
                <a:lnTo>
                  <a:pt x="204381" y="128069"/>
                </a:lnTo>
                <a:lnTo>
                  <a:pt x="205058" y="124623"/>
                </a:lnTo>
                <a:lnTo>
                  <a:pt x="205611" y="121176"/>
                </a:lnTo>
                <a:lnTo>
                  <a:pt x="206042" y="117792"/>
                </a:lnTo>
                <a:lnTo>
                  <a:pt x="206411" y="114407"/>
                </a:lnTo>
                <a:lnTo>
                  <a:pt x="206781" y="111022"/>
                </a:lnTo>
                <a:lnTo>
                  <a:pt x="206965" y="107637"/>
                </a:lnTo>
                <a:lnTo>
                  <a:pt x="207150" y="104314"/>
                </a:lnTo>
                <a:lnTo>
                  <a:pt x="207273" y="100991"/>
                </a:lnTo>
                <a:lnTo>
                  <a:pt x="207273" y="97729"/>
                </a:lnTo>
                <a:lnTo>
                  <a:pt x="207273" y="94529"/>
                </a:lnTo>
                <a:lnTo>
                  <a:pt x="207211" y="91329"/>
                </a:lnTo>
                <a:lnTo>
                  <a:pt x="207088" y="88190"/>
                </a:lnTo>
                <a:lnTo>
                  <a:pt x="206842" y="85051"/>
                </a:lnTo>
                <a:lnTo>
                  <a:pt x="206596" y="81974"/>
                </a:lnTo>
                <a:lnTo>
                  <a:pt x="206350" y="79020"/>
                </a:lnTo>
                <a:lnTo>
                  <a:pt x="205981" y="76066"/>
                </a:lnTo>
                <a:lnTo>
                  <a:pt x="205611" y="73174"/>
                </a:lnTo>
                <a:lnTo>
                  <a:pt x="205058" y="69851"/>
                </a:lnTo>
                <a:lnTo>
                  <a:pt x="204442" y="66589"/>
                </a:lnTo>
                <a:lnTo>
                  <a:pt x="203642" y="63450"/>
                </a:lnTo>
                <a:lnTo>
                  <a:pt x="202719" y="60312"/>
                </a:lnTo>
                <a:lnTo>
                  <a:pt x="201734" y="57234"/>
                </a:lnTo>
                <a:lnTo>
                  <a:pt x="200627" y="54280"/>
                </a:lnTo>
                <a:lnTo>
                  <a:pt x="199396" y="51326"/>
                </a:lnTo>
                <a:lnTo>
                  <a:pt x="198042" y="48496"/>
                </a:lnTo>
                <a:lnTo>
                  <a:pt x="196565" y="45726"/>
                </a:lnTo>
                <a:lnTo>
                  <a:pt x="195026" y="43018"/>
                </a:lnTo>
                <a:lnTo>
                  <a:pt x="193426" y="40372"/>
                </a:lnTo>
                <a:lnTo>
                  <a:pt x="191641" y="37849"/>
                </a:lnTo>
                <a:lnTo>
                  <a:pt x="189857" y="35326"/>
                </a:lnTo>
                <a:lnTo>
                  <a:pt x="187949" y="32925"/>
                </a:lnTo>
                <a:lnTo>
                  <a:pt x="185918" y="30648"/>
                </a:lnTo>
                <a:lnTo>
                  <a:pt x="183826" y="28371"/>
                </a:lnTo>
                <a:lnTo>
                  <a:pt x="181610" y="26217"/>
                </a:lnTo>
                <a:lnTo>
                  <a:pt x="179395" y="24125"/>
                </a:lnTo>
                <a:lnTo>
                  <a:pt x="177056" y="22156"/>
                </a:lnTo>
                <a:lnTo>
                  <a:pt x="174656" y="20248"/>
                </a:lnTo>
                <a:lnTo>
                  <a:pt x="172133" y="18402"/>
                </a:lnTo>
                <a:lnTo>
                  <a:pt x="169609" y="16678"/>
                </a:lnTo>
                <a:lnTo>
                  <a:pt x="166963" y="15017"/>
                </a:lnTo>
                <a:lnTo>
                  <a:pt x="164317" y="13417"/>
                </a:lnTo>
                <a:lnTo>
                  <a:pt x="161548" y="11940"/>
                </a:lnTo>
                <a:lnTo>
                  <a:pt x="158778" y="10586"/>
                </a:lnTo>
                <a:lnTo>
                  <a:pt x="155886" y="9293"/>
                </a:lnTo>
                <a:lnTo>
                  <a:pt x="152993" y="8063"/>
                </a:lnTo>
                <a:lnTo>
                  <a:pt x="150039" y="6955"/>
                </a:lnTo>
                <a:lnTo>
                  <a:pt x="147024" y="5970"/>
                </a:lnTo>
                <a:lnTo>
                  <a:pt x="143947" y="5047"/>
                </a:lnTo>
                <a:lnTo>
                  <a:pt x="140808" y="4185"/>
                </a:lnTo>
                <a:lnTo>
                  <a:pt x="140746" y="4185"/>
                </a:lnTo>
                <a:lnTo>
                  <a:pt x="138900" y="3632"/>
                </a:lnTo>
                <a:lnTo>
                  <a:pt x="137054" y="3139"/>
                </a:lnTo>
                <a:lnTo>
                  <a:pt x="135208" y="2708"/>
                </a:lnTo>
                <a:lnTo>
                  <a:pt x="133300" y="2278"/>
                </a:lnTo>
                <a:lnTo>
                  <a:pt x="131331" y="1908"/>
                </a:lnTo>
                <a:lnTo>
                  <a:pt x="129423" y="1601"/>
                </a:lnTo>
                <a:lnTo>
                  <a:pt x="125546" y="1047"/>
                </a:lnTo>
                <a:lnTo>
                  <a:pt x="121730" y="616"/>
                </a:lnTo>
                <a:lnTo>
                  <a:pt x="117976" y="308"/>
                </a:lnTo>
                <a:lnTo>
                  <a:pt x="114345" y="124"/>
                </a:lnTo>
                <a:lnTo>
                  <a:pt x="110899" y="1"/>
                </a:lnTo>
                <a:close/>
              </a:path>
            </a:pathLst>
          </a:custGeom>
          <a:solidFill>
            <a:schemeClr val="accent3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57150" dir="3000000" algn="bl" rotWithShape="0">
              <a:srgbClr val="40404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53B7B4-8202-3C12-03A9-41C09342BC72}"/>
              </a:ext>
            </a:extLst>
          </p:cNvPr>
          <p:cNvSpPr txBox="1"/>
          <p:nvPr/>
        </p:nvSpPr>
        <p:spPr>
          <a:xfrm>
            <a:off x="903767" y="733647"/>
            <a:ext cx="446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Black" panose="020B0A04020102020204" pitchFamily="34" charset="0"/>
              </a:rPr>
              <a:t>5</a:t>
            </a:r>
            <a:endParaRPr lang="en-ID" sz="20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0B8EC1-3482-A2F6-9D2B-E4944ACB4E29}"/>
              </a:ext>
            </a:extLst>
          </p:cNvPr>
          <p:cNvSpPr txBox="1"/>
          <p:nvPr/>
        </p:nvSpPr>
        <p:spPr>
          <a:xfrm>
            <a:off x="2567762" y="573779"/>
            <a:ext cx="4178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Black" panose="020B0A04020102020204" pitchFamily="34" charset="0"/>
              </a:rPr>
              <a:t>Abdul Malik bin Marwan</a:t>
            </a:r>
            <a:endParaRPr lang="en-ID" sz="2400" b="1" dirty="0">
              <a:latin typeface="Arial Black" panose="020B0A040201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7936F9-FA18-31ED-8136-FF89CBA22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grpSp>
        <p:nvGrpSpPr>
          <p:cNvPr id="13" name="Google Shape;325;p41">
            <a:extLst>
              <a:ext uri="{FF2B5EF4-FFF2-40B4-BE49-F238E27FC236}">
                <a16:creationId xmlns:a16="http://schemas.microsoft.com/office/drawing/2014/main" id="{B149860A-BC15-4E5C-9946-B67E45CCA1D3}"/>
              </a:ext>
            </a:extLst>
          </p:cNvPr>
          <p:cNvGrpSpPr/>
          <p:nvPr/>
        </p:nvGrpSpPr>
        <p:grpSpPr>
          <a:xfrm>
            <a:off x="-218246" y="1215651"/>
            <a:ext cx="1664274" cy="3340350"/>
            <a:chOff x="-79375" y="53725"/>
            <a:chExt cx="1664274" cy="3340350"/>
          </a:xfrm>
        </p:grpSpPr>
        <p:pic>
          <p:nvPicPr>
            <p:cNvPr id="14" name="Google Shape;326;p41">
              <a:extLst>
                <a:ext uri="{FF2B5EF4-FFF2-40B4-BE49-F238E27FC236}">
                  <a16:creationId xmlns:a16="http://schemas.microsoft.com/office/drawing/2014/main" id="{8E0F7D6F-ABE9-BDC7-52C5-C15D051B915B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728235">
              <a:off x="300204" y="277074"/>
              <a:ext cx="1148265" cy="8611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Google Shape;327;p41">
              <a:extLst>
                <a:ext uri="{FF2B5EF4-FFF2-40B4-BE49-F238E27FC236}">
                  <a16:creationId xmlns:a16="http://schemas.microsoft.com/office/drawing/2014/main" id="{4A684A6E-3FAD-66A7-38AA-15938E599A6A}"/>
                </a:ext>
              </a:extLst>
            </p:cNvPr>
            <p:cNvSpPr/>
            <p:nvPr/>
          </p:nvSpPr>
          <p:spPr>
            <a:xfrm>
              <a:off x="-79375" y="1069975"/>
              <a:ext cx="762000" cy="2324100"/>
            </a:xfrm>
            <a:custGeom>
              <a:avLst/>
              <a:gdLst/>
              <a:ahLst/>
              <a:cxnLst/>
              <a:rect l="l" t="t" r="r" b="b"/>
              <a:pathLst>
                <a:path w="30480" h="92964" extrusionOk="0">
                  <a:moveTo>
                    <a:pt x="30480" y="0"/>
                  </a:moveTo>
                  <a:cubicBezTo>
                    <a:pt x="27517" y="4444"/>
                    <a:pt x="23523" y="8797"/>
                    <a:pt x="22860" y="14097"/>
                  </a:cubicBezTo>
                  <a:cubicBezTo>
                    <a:pt x="21383" y="25914"/>
                    <a:pt x="29116" y="37741"/>
                    <a:pt x="27432" y="49530"/>
                  </a:cubicBezTo>
                  <a:cubicBezTo>
                    <a:pt x="25760" y="61236"/>
                    <a:pt x="20341" y="72682"/>
                    <a:pt x="12954" y="81915"/>
                  </a:cubicBezTo>
                  <a:cubicBezTo>
                    <a:pt x="9409" y="86347"/>
                    <a:pt x="4013" y="88951"/>
                    <a:pt x="0" y="92964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30C00AA-ECCE-7A32-401E-80ED566BCB31}"/>
              </a:ext>
            </a:extLst>
          </p:cNvPr>
          <p:cNvSpPr txBox="1"/>
          <p:nvPr/>
        </p:nvSpPr>
        <p:spPr>
          <a:xfrm>
            <a:off x="1350335" y="1512144"/>
            <a:ext cx="6443330" cy="2632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</a:t>
            </a:r>
            <a:r>
              <a:rPr lang="en-US" sz="1600" b="1" dirty="0" err="1"/>
              <a:t>menyatukan</a:t>
            </a:r>
            <a:r>
              <a:rPr lang="en-US" sz="1600" b="1" dirty="0"/>
              <a:t> Kembali dunia Islam.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Berhasil</a:t>
            </a:r>
            <a:r>
              <a:rPr lang="en-US" sz="1600" b="1" dirty="0"/>
              <a:t> </a:t>
            </a:r>
            <a:r>
              <a:rPr lang="en-US" sz="1600" b="1" dirty="0" err="1"/>
              <a:t>menyatukan</a:t>
            </a:r>
            <a:r>
              <a:rPr lang="en-US" sz="1600" b="1" dirty="0"/>
              <a:t> </a:t>
            </a:r>
            <a:r>
              <a:rPr lang="en-US" sz="1600" b="1" dirty="0" err="1"/>
              <a:t>seluruh</a:t>
            </a:r>
            <a:r>
              <a:rPr lang="en-US" sz="1600" b="1" dirty="0"/>
              <a:t> wilayah </a:t>
            </a:r>
            <a:r>
              <a:rPr lang="en-US" sz="1600" b="1" dirty="0" err="1"/>
              <a:t>kekuasaan</a:t>
            </a:r>
            <a:r>
              <a:rPr lang="en-US" sz="1600" b="1" dirty="0"/>
              <a:t> Islam </a:t>
            </a:r>
            <a:r>
              <a:rPr lang="en-US" sz="1600" b="1" dirty="0" err="1"/>
              <a:t>untuk</a:t>
            </a:r>
            <a:r>
              <a:rPr lang="en-US" sz="1600" b="1" dirty="0"/>
              <a:t> </a:t>
            </a:r>
            <a:r>
              <a:rPr lang="en-US" sz="1600" b="1" dirty="0" err="1"/>
              <a:t>taat</a:t>
            </a:r>
            <a:r>
              <a:rPr lang="en-US" sz="1600" b="1" dirty="0"/>
              <a:t> pada </a:t>
            </a:r>
            <a:r>
              <a:rPr lang="en-US" sz="1600" b="1" dirty="0" err="1"/>
              <a:t>pemerintahannya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Abdul Malik bin Marwan </a:t>
            </a:r>
            <a:r>
              <a:rPr lang="en-US" sz="1600" b="1" dirty="0" err="1"/>
              <a:t>mendapat</a:t>
            </a:r>
            <a:r>
              <a:rPr lang="en-US" sz="1600" b="1" dirty="0"/>
              <a:t> </a:t>
            </a:r>
            <a:r>
              <a:rPr lang="en-US" sz="1600" b="1" dirty="0" err="1"/>
              <a:t>sebutan</a:t>
            </a:r>
            <a:r>
              <a:rPr lang="en-US" sz="1600" b="1" dirty="0"/>
              <a:t> “</a:t>
            </a:r>
            <a:r>
              <a:rPr lang="en-US" sz="1600" b="1" dirty="0" err="1"/>
              <a:t>pendiri</a:t>
            </a:r>
            <a:r>
              <a:rPr lang="en-US" sz="1600" b="1" dirty="0"/>
              <a:t> yang </a:t>
            </a:r>
            <a:r>
              <a:rPr lang="en-US" sz="1600" b="1" dirty="0" err="1"/>
              <a:t>kedua</a:t>
            </a:r>
            <a:r>
              <a:rPr lang="en-US" sz="1600" b="1" dirty="0"/>
              <a:t>”.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Menjadi</a:t>
            </a:r>
            <a:r>
              <a:rPr lang="en-US" sz="1600" b="1" dirty="0"/>
              <a:t> khalifah </a:t>
            </a:r>
            <a:r>
              <a:rPr lang="en-US" sz="1600" b="1" dirty="0" err="1"/>
              <a:t>selama</a:t>
            </a:r>
            <a:r>
              <a:rPr lang="en-US" sz="1600" b="1" dirty="0"/>
              <a:t> 21 </a:t>
            </a:r>
            <a:r>
              <a:rPr lang="en-US" sz="1600" b="1" dirty="0" err="1"/>
              <a:t>tahun</a:t>
            </a:r>
            <a:r>
              <a:rPr lang="en-US" sz="1600" b="1" dirty="0"/>
              <a:t> 8 </a:t>
            </a:r>
            <a:r>
              <a:rPr lang="en-US" sz="1600" b="1" dirty="0" err="1"/>
              <a:t>bulan</a:t>
            </a:r>
            <a:r>
              <a:rPr lang="en-US" sz="1600" b="1" dirty="0"/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Wafat</a:t>
            </a:r>
            <a:r>
              <a:rPr lang="en-US" sz="1600" b="1" dirty="0"/>
              <a:t> pada </a:t>
            </a:r>
            <a:r>
              <a:rPr lang="en-US" sz="1600" b="1" dirty="0" err="1"/>
              <a:t>usia</a:t>
            </a:r>
            <a:r>
              <a:rPr lang="en-US" sz="1600" b="1" dirty="0"/>
              <a:t> 60 </a:t>
            </a:r>
            <a:r>
              <a:rPr lang="en-US" sz="1600" b="1" dirty="0" err="1"/>
              <a:t>tahun</a:t>
            </a:r>
            <a:r>
              <a:rPr lang="en-US" sz="1600" b="1" dirty="0"/>
              <a:t>. 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3833175179"/>
      </p:ext>
    </p:extLst>
  </p:cSld>
  <p:clrMapOvr>
    <a:masterClrMapping/>
  </p:clrMapOvr>
</p:sld>
</file>

<file path=ppt/theme/theme1.xml><?xml version="1.0" encoding="utf-8"?>
<a:theme xmlns:a="http://schemas.openxmlformats.org/drawingml/2006/main" name="Funny Paper Airplanes Lesson for Kids by Slidesgo">
  <a:themeElements>
    <a:clrScheme name="Simple Light">
      <a:dk1>
        <a:srgbClr val="585858"/>
      </a:dk1>
      <a:lt1>
        <a:srgbClr val="FFFFFF"/>
      </a:lt1>
      <a:dk2>
        <a:srgbClr val="C0ECF7"/>
      </a:dk2>
      <a:lt2>
        <a:srgbClr val="EC607E"/>
      </a:lt2>
      <a:accent1>
        <a:srgbClr val="0F667C"/>
      </a:accent1>
      <a:accent2>
        <a:srgbClr val="FFE177"/>
      </a:accent2>
      <a:accent3>
        <a:srgbClr val="FFA8C1"/>
      </a:accent3>
      <a:accent4>
        <a:srgbClr val="D5B0EC"/>
      </a:accent4>
      <a:accent5>
        <a:srgbClr val="DAF3B1"/>
      </a:accent5>
      <a:accent6>
        <a:srgbClr val="FFFCF1"/>
      </a:accent6>
      <a:hlink>
        <a:srgbClr val="F7678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1154</Words>
  <Application>Microsoft Office PowerPoint</Application>
  <PresentationFormat>On-screen Show (16:9)</PresentationFormat>
  <Paragraphs>146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Calibri</vt:lpstr>
      <vt:lpstr>Nunito Light</vt:lpstr>
      <vt:lpstr>Roboto Condensed Light</vt:lpstr>
      <vt:lpstr>Gochi Hand</vt:lpstr>
      <vt:lpstr>Bebas Neue</vt:lpstr>
      <vt:lpstr>Manjari</vt:lpstr>
      <vt:lpstr>Arial</vt:lpstr>
      <vt:lpstr>Arial Black</vt:lpstr>
      <vt:lpstr>Funny Paper Airplanes Lesson for Kids by Slidesgo</vt:lpstr>
      <vt:lpstr>PowerPoint Presentation</vt:lpstr>
      <vt:lpstr>PowerPoint Presentation</vt:lpstr>
      <vt:lpstr>Sejarah Berdirinya Daulah Bani Umayyah di Damaskus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Meneladani Nilai Islami dalam Sejarah Bani Umayyah di Damaskus</vt:lpstr>
      <vt:lpstr>Selamat Belajar!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Risa Purnama</dc:creator>
  <cp:lastModifiedBy>Risa Purnama</cp:lastModifiedBy>
  <cp:revision>4</cp:revision>
  <dcterms:modified xsi:type="dcterms:W3CDTF">2022-06-13T06:44:32Z</dcterms:modified>
</cp:coreProperties>
</file>